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72" r:id="rId7"/>
    <p:sldId id="261" r:id="rId8"/>
    <p:sldId id="268" r:id="rId9"/>
    <p:sldId id="273" r:id="rId10"/>
    <p:sldId id="271" r:id="rId11"/>
    <p:sldId id="263" r:id="rId12"/>
    <p:sldId id="262" r:id="rId13"/>
    <p:sldId id="264" r:id="rId14"/>
    <p:sldId id="265" r:id="rId15"/>
    <p:sldId id="275" r:id="rId16"/>
    <p:sldId id="276" r:id="rId17"/>
    <p:sldId id="277" r:id="rId18"/>
    <p:sldId id="274" r:id="rId19"/>
    <p:sldId id="266" r:id="rId20"/>
    <p:sldId id="26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0" autoAdjust="0"/>
    <p:restoredTop sz="62257" autoAdjust="0"/>
  </p:normalViewPr>
  <p:slideViewPr>
    <p:cSldViewPr snapToGrid="0" snapToObjects="1">
      <p:cViewPr varScale="1">
        <p:scale>
          <a:sx n="54" d="100"/>
          <a:sy n="54" d="100"/>
        </p:scale>
        <p:origin x="-1272" y="-96"/>
      </p:cViewPr>
      <p:guideLst>
        <p:guide orient="horz" pos="2160"/>
        <p:guide pos="2880"/>
      </p:guideLst>
    </p:cSldViewPr>
  </p:slideViewPr>
  <p:notesTextViewPr>
    <p:cViewPr>
      <p:scale>
        <a:sx n="100" d="100"/>
        <a:sy n="100" d="100"/>
      </p:scale>
      <p:origin x="0" y="16"/>
    </p:cViewPr>
  </p:notesTextViewPr>
  <p:notesViewPr>
    <p:cSldViewPr snapToGrid="0" snapToObjects="1">
      <p:cViewPr varScale="1">
        <p:scale>
          <a:sx n="73" d="100"/>
          <a:sy n="73"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2E563-6C4D-C341-B37C-4F92D15CAC28}" type="datetimeFigureOut">
              <a:rPr lang="en-US" smtClean="0"/>
              <a:t>10/16/16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0C21-BBF1-F64F-8667-69A715AA718A}" type="slidenum">
              <a:rPr lang="en-US" smtClean="0"/>
              <a:t>‹#›</a:t>
            </a:fld>
            <a:endParaRPr lang="en-US"/>
          </a:p>
        </p:txBody>
      </p:sp>
    </p:spTree>
    <p:extLst>
      <p:ext uri="{BB962C8B-B14F-4D97-AF65-F5344CB8AC3E}">
        <p14:creationId xmlns:p14="http://schemas.microsoft.com/office/powerpoint/2010/main" val="2483745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nolo.com/legal-encyclopedia/free-books/small-claims-book/chapter5-3.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consumer-action.org/news/articles/specialty_credit_report_issue_fall_201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dirty="0" smtClean="0">
                <a:solidFill>
                  <a:srgbClr val="010101"/>
                </a:solidFill>
                <a:ea typeface="ＭＳ Ｐゴシック" charset="0"/>
                <a:cs typeface="Arial" charset="0"/>
              </a:rPr>
              <a:t>The Debt Collection educational module, consisting of two brochures,</a:t>
            </a:r>
            <a:r>
              <a:rPr kumimoji="0" lang="en-US" baseline="0" dirty="0" smtClean="0">
                <a:solidFill>
                  <a:srgbClr val="010101"/>
                </a:solidFill>
                <a:ea typeface="ＭＳ Ｐゴシック" charset="0"/>
                <a:cs typeface="Arial" charset="0"/>
              </a:rPr>
              <a:t> </a:t>
            </a:r>
            <a:r>
              <a:rPr kumimoji="0" lang="en-US" dirty="0" smtClean="0">
                <a:solidFill>
                  <a:srgbClr val="010101"/>
                </a:solidFill>
                <a:ea typeface="ＭＳ Ｐゴシック" charset="0"/>
                <a:cs typeface="Arial" charset="0"/>
              </a:rPr>
              <a:t>this PowerPoint presentation and a companion lesson plan with learning activities, </a:t>
            </a:r>
            <a:r>
              <a:rPr kumimoji="0" lang="en-US" dirty="0" smtClean="0">
                <a:solidFill>
                  <a:srgbClr val="000000"/>
                </a:solidFill>
                <a:ea typeface="ＭＳ Ｐゴシック" charset="0"/>
                <a:cs typeface="Arial" charset="0"/>
              </a:rPr>
              <a:t>was created by the national non-profit organization Consumer Action to be used nationwide by community-based organizations providing personal finance and consumer education in their communities.</a:t>
            </a:r>
          </a:p>
          <a:p>
            <a:endParaRPr kumimoji="0" lang="en-US" dirty="0" smtClean="0">
              <a:solidFill>
                <a:srgbClr val="000000"/>
              </a:solidFill>
              <a:ea typeface="ＭＳ Ｐゴシック" charset="0"/>
              <a:cs typeface="Arial" charset="0"/>
            </a:endParaRPr>
          </a:p>
          <a:p>
            <a:r>
              <a:rPr lang="en-US" b="1" dirty="0" smtClean="0">
                <a:ea typeface="ＭＳ Ｐゴシック" charset="0"/>
                <a:cs typeface="Arial" charset="0"/>
              </a:rPr>
              <a:t>Welcome</a:t>
            </a:r>
            <a:r>
              <a:rPr lang="en-US" dirty="0" smtClean="0">
                <a:ea typeface="ＭＳ Ｐゴシック" charset="0"/>
                <a:cs typeface="Arial" charset="0"/>
              </a:rPr>
              <a:t> participants and introduce yourself.</a:t>
            </a:r>
            <a:r>
              <a:rPr lang="en-US" baseline="0" dirty="0" smtClean="0">
                <a:ea typeface="ＭＳ Ｐゴシック" charset="0"/>
                <a:cs typeface="Arial" charset="0"/>
              </a:rPr>
              <a:t> </a:t>
            </a:r>
            <a:r>
              <a:rPr lang="en-US" dirty="0" smtClean="0">
                <a:ea typeface="ＭＳ Ｐゴシック" charset="0"/>
                <a:cs typeface="Arial" charset="0"/>
              </a:rPr>
              <a:t>If you have a small group, you can ask individuals to introduce themselves (or, if time permits, ask them to pair off with someone seated near them and then introduce each other to the group) and tell you what they hope to get out of the training. In a larger group, invite a few volunteers to share their expectations. On your whiteboard or easel pad, jot down some of the specific things participants mention. You can come back to this at the end of the class to make sure you’ve covered these points. (This activity is designed to serve as a brief icebreaker. It will also give you an idea what participants’ expectations and needs are.)</a:t>
            </a:r>
          </a:p>
          <a:p>
            <a:r>
              <a:rPr lang="en-US" dirty="0" smtClean="0">
                <a:ea typeface="ＭＳ Ｐゴシック" charset="0"/>
                <a:cs typeface="Arial" charset="0"/>
              </a:rPr>
              <a:t> </a:t>
            </a:r>
          </a:p>
          <a:p>
            <a:r>
              <a:rPr lang="en-US" b="1" dirty="0" smtClean="0">
                <a:ea typeface="ＭＳ Ｐゴシック" charset="0"/>
                <a:cs typeface="Arial" charset="0"/>
              </a:rPr>
              <a:t>Review</a:t>
            </a:r>
            <a:r>
              <a:rPr lang="en-US" dirty="0" smtClean="0">
                <a:ea typeface="ＭＳ Ｐゴシック" charset="0"/>
                <a:cs typeface="Arial" charset="0"/>
              </a:rPr>
              <a:t> the contents of participants’ packets. Ask the class to take a look inside their packets and make sure they have all the materials needed.</a:t>
            </a:r>
          </a:p>
          <a:p>
            <a:endParaRPr kumimoji="0" lang="en-US" dirty="0">
              <a:solidFill>
                <a:srgbClr val="000000"/>
              </a:solidFill>
              <a:latin typeface="Arial" charset="0"/>
              <a:ea typeface="ＭＳ Ｐゴシック" charset="0"/>
              <a:cs typeface="Arial" charset="0"/>
            </a:endParaRPr>
          </a:p>
        </p:txBody>
      </p:sp>
      <p:sp>
        <p:nvSpPr>
          <p:cNvPr id="4" name="Slide Number Placeholder 3"/>
          <p:cNvSpPr>
            <a:spLocks noGrp="1"/>
          </p:cNvSpPr>
          <p:nvPr>
            <p:ph type="sldNum" sz="quarter" idx="10"/>
          </p:nvPr>
        </p:nvSpPr>
        <p:spPr/>
        <p:txBody>
          <a:bodyPr/>
          <a:lstStyle/>
          <a:p>
            <a:fld id="{B8200C21-BBF1-F64F-8667-69A715AA718A}" type="slidenum">
              <a:rPr lang="en-US" smtClean="0"/>
              <a:t>1</a:t>
            </a:fld>
            <a:endParaRPr lang="en-US"/>
          </a:p>
        </p:txBody>
      </p:sp>
    </p:spTree>
    <p:extLst>
      <p:ext uri="{BB962C8B-B14F-4D97-AF65-F5344CB8AC3E}">
        <p14:creationId xmlns:p14="http://schemas.microsoft.com/office/powerpoint/2010/main" val="225171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945" y="4343400"/>
            <a:ext cx="5990679"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good way to figure out what you can afford, and to make sure you understand your rights and don’t reset the statute</a:t>
            </a:r>
            <a:r>
              <a:rPr lang="en-US" sz="1200" kern="1200" baseline="0" dirty="0" smtClean="0">
                <a:solidFill>
                  <a:schemeClr val="tx1"/>
                </a:solidFill>
                <a:effectLst/>
                <a:latin typeface="+mn-lt"/>
                <a:ea typeface="+mn-ea"/>
                <a:cs typeface="+mn-cs"/>
              </a:rPr>
              <a:t> of limitations,</a:t>
            </a:r>
            <a:r>
              <a:rPr lang="en-US" sz="1200" kern="1200" dirty="0" smtClean="0">
                <a:solidFill>
                  <a:schemeClr val="tx1"/>
                </a:solidFill>
                <a:effectLst/>
                <a:latin typeface="+mn-lt"/>
                <a:ea typeface="+mn-ea"/>
                <a:cs typeface="+mn-cs"/>
              </a:rPr>
              <a:t> is to consult with a non-profit credit counseling agency. A credit counselor can go over your budget and help you determine what, if anything, you can manage to pay. Credit counselors also can explain your rights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provide useful information about dealing with specific debt collection issues.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addition to providing general information and budgeting assistance, cr</a:t>
            </a:r>
            <a:r>
              <a:rPr lang="en-US" sz="1200" kern="1200" dirty="0" smtClean="0">
                <a:solidFill>
                  <a:schemeClr val="tx1"/>
                </a:solidFill>
                <a:effectLst/>
                <a:latin typeface="+mn-lt"/>
                <a:ea typeface="+mn-ea"/>
                <a:cs typeface="+mn-cs"/>
              </a:rPr>
              <a:t>edit counseling agencies also offer something called a debt management plan (DMP), under which your</a:t>
            </a:r>
            <a:r>
              <a:rPr lang="en-US" sz="1200" kern="1200" baseline="0" dirty="0" smtClean="0">
                <a:solidFill>
                  <a:schemeClr val="tx1"/>
                </a:solidFill>
                <a:effectLst/>
                <a:latin typeface="+mn-lt"/>
                <a:ea typeface="+mn-ea"/>
                <a:cs typeface="+mn-cs"/>
              </a:rPr>
              <a:t> monthly unsecured debt payments would be consolidated into a single payment that you make to the agency. The agency would then disburse the funds to your creditors. There typically is a fee for this (up to $50/month), but some agencies will waive it if your income is low. The benefit of the debt management plan to consumers is the potentially reduced monthly payments, reduced interest rates, waived fees and agreement to hold off on legal action that the credit counseling agency can often (not always) obtain on its clients’ behalf.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Many creditors and some collectors accept debt management plan payments, and typically agree to hold off on legal action as long as they receive the promised monthly payments. But be aware that missing even a single payment could be enough for them to initiate a lawsuit against you.</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Find an accredited non-profit credit counseling agency at the National Foundation for Credit Counseling (NFCC) website (</a:t>
            </a:r>
            <a:r>
              <a:rPr lang="en-US" sz="1200" i="0" kern="1200" dirty="0" err="1" smtClean="0">
                <a:solidFill>
                  <a:schemeClr val="tx1"/>
                </a:solidFill>
                <a:effectLst/>
                <a:latin typeface="+mn-lt"/>
                <a:ea typeface="+mn-ea"/>
                <a:cs typeface="+mn-cs"/>
              </a:rPr>
              <a:t>www.nfcc.org</a:t>
            </a:r>
            <a:r>
              <a:rPr lang="en-US" sz="1200" kern="1200" dirty="0" smtClean="0">
                <a:solidFill>
                  <a:schemeClr val="tx1"/>
                </a:solidFill>
                <a:effectLst/>
                <a:latin typeface="+mn-lt"/>
                <a:ea typeface="+mn-ea"/>
                <a:cs typeface="+mn-cs"/>
              </a:rPr>
              <a:t>) or by calling 800-388-2227. </a:t>
            </a:r>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10</a:t>
            </a:fld>
            <a:endParaRPr lang="en-US"/>
          </a:p>
        </p:txBody>
      </p:sp>
    </p:spTree>
    <p:extLst>
      <p:ext uri="{BB962C8B-B14F-4D97-AF65-F5344CB8AC3E}">
        <p14:creationId xmlns:p14="http://schemas.microsoft.com/office/powerpoint/2010/main" val="325354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6029" y="4343400"/>
            <a:ext cx="6028595" cy="4114800"/>
          </a:xfrm>
        </p:spPr>
        <p:txBody>
          <a:bodyPr/>
          <a:lstStyle/>
          <a:p>
            <a:r>
              <a:rPr lang="en-US" sz="1200" kern="1200" dirty="0" smtClean="0">
                <a:solidFill>
                  <a:schemeClr val="tx1"/>
                </a:solidFill>
                <a:effectLst/>
                <a:latin typeface="+mn-lt"/>
                <a:ea typeface="+mn-ea"/>
                <a:cs typeface="+mn-cs"/>
              </a:rPr>
              <a:t>Another</a:t>
            </a:r>
            <a:r>
              <a:rPr lang="en-US" sz="1200" kern="1200" baseline="0" dirty="0" smtClean="0">
                <a:solidFill>
                  <a:schemeClr val="tx1"/>
                </a:solidFill>
                <a:effectLst/>
                <a:latin typeface="+mn-lt"/>
                <a:ea typeface="+mn-ea"/>
                <a:cs typeface="+mn-cs"/>
              </a:rPr>
              <a:t> option to consider i</a:t>
            </a:r>
            <a:r>
              <a:rPr lang="en-US" sz="1200" kern="1200" dirty="0" smtClean="0">
                <a:solidFill>
                  <a:schemeClr val="tx1"/>
                </a:solidFill>
                <a:effectLst/>
                <a:latin typeface="+mn-lt"/>
                <a:ea typeface="+mn-ea"/>
                <a:cs typeface="+mn-cs"/>
              </a:rPr>
              <a:t>f your debt is too large to pay and you don’t see any way out is bankruptcy—either before or after you are sued. A collector cannot continue collecting on an account while the court is considering the bankruptcy case, and it cannot try to collect on a debt that has been discharged (eliminated) in bankruptcy. The fear of losing the ability to collect any part of the money owed because of bankruptcy sometimes makes collectors more amenable to repayment plans or settlement proposals.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Consumer Action offers a general guide to personal bankruptcy (</a:t>
            </a:r>
            <a:r>
              <a:rPr lang="en-US" sz="1200" i="0" kern="1200" dirty="0" err="1" smtClean="0">
                <a:solidFill>
                  <a:schemeClr val="tx1"/>
                </a:solidFill>
                <a:effectLst/>
                <a:latin typeface="+mn-lt"/>
                <a:ea typeface="+mn-ea"/>
                <a:cs typeface="+mn-cs"/>
              </a:rPr>
              <a:t>bit.ly</a:t>
            </a:r>
            <a:r>
              <a:rPr lang="en-US" sz="1200" i="0" kern="1200" dirty="0" smtClean="0">
                <a:solidFill>
                  <a:schemeClr val="tx1"/>
                </a:solidFill>
                <a:effectLst/>
                <a:latin typeface="+mn-lt"/>
                <a:ea typeface="+mn-ea"/>
                <a:cs typeface="+mn-cs"/>
              </a:rPr>
              <a:t>/</a:t>
            </a:r>
            <a:r>
              <a:rPr lang="en-US" sz="1200" i="0" kern="1200" dirty="0" err="1" smtClean="0">
                <a:solidFill>
                  <a:schemeClr val="tx1"/>
                </a:solidFill>
                <a:effectLst/>
                <a:latin typeface="+mn-lt"/>
                <a:ea typeface="+mn-ea"/>
                <a:cs typeface="+mn-cs"/>
              </a:rPr>
              <a:t>consumer_bankruptcy_guide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Nolo.com</a:t>
            </a:r>
            <a:r>
              <a:rPr lang="en-US" sz="1200" kern="1200" dirty="0" smtClean="0">
                <a:solidFill>
                  <a:schemeClr val="tx1"/>
                </a:solidFill>
                <a:effectLst/>
                <a:latin typeface="+mn-lt"/>
                <a:ea typeface="+mn-ea"/>
                <a:cs typeface="+mn-cs"/>
              </a:rPr>
              <a:t> also offers extensive</a:t>
            </a:r>
            <a:r>
              <a:rPr lang="en-US" sz="1200" kern="1200" baseline="0" dirty="0" smtClean="0">
                <a:solidFill>
                  <a:schemeClr val="tx1"/>
                </a:solidFill>
                <a:effectLst/>
                <a:latin typeface="+mn-lt"/>
                <a:ea typeface="+mn-ea"/>
                <a:cs typeface="+mn-cs"/>
              </a:rPr>
              <a:t> information about bankruptcy.</a:t>
            </a:r>
            <a:endParaRPr lang="en-US" dirty="0" smtClean="0"/>
          </a:p>
          <a:p>
            <a:endParaRPr lang="en-US" dirty="0" smtClean="0"/>
          </a:p>
          <a:p>
            <a:r>
              <a:rPr lang="en-US" sz="1200" kern="1200" dirty="0" smtClean="0">
                <a:solidFill>
                  <a:schemeClr val="tx1"/>
                </a:solidFill>
                <a:effectLst/>
                <a:latin typeface="+mn-lt"/>
                <a:ea typeface="+mn-ea"/>
                <a:cs typeface="+mn-cs"/>
              </a:rPr>
              <a:t>Though there is a lot of “do-it-yourself” bankruptcy information available, don’t try to file bankruptcy without a lawyer. A mistake could result in a debt not getting discharged, which means you would still be required</a:t>
            </a:r>
            <a:r>
              <a:rPr lang="en-US" sz="1200" kern="1200" baseline="0" dirty="0" smtClean="0">
                <a:solidFill>
                  <a:schemeClr val="tx1"/>
                </a:solidFill>
                <a:effectLst/>
                <a:latin typeface="+mn-lt"/>
                <a:ea typeface="+mn-ea"/>
                <a:cs typeface="+mn-cs"/>
              </a:rPr>
              <a:t> to pay it</a:t>
            </a:r>
            <a:r>
              <a:rPr lang="en-US" sz="1200" kern="120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If you meet low-income requirements, you may be able to get help from an attorney through free or low-cost legal services (see slide 18). If not, first ask friends and family if they can recommend a lawyer. If not, the National Association of Consumer Bankruptcy Attorneys (http://</a:t>
            </a:r>
            <a:r>
              <a:rPr lang="en-US" sz="1200" kern="1200" dirty="0" err="1" smtClean="0">
                <a:solidFill>
                  <a:schemeClr val="tx1"/>
                </a:solidFill>
                <a:latin typeface="+mn-lt"/>
                <a:ea typeface="+mn-ea"/>
                <a:cs typeface="+mn-cs"/>
              </a:rPr>
              <a:t>www.nacba.org</a:t>
            </a:r>
            <a:r>
              <a:rPr lang="en-US" sz="1200" kern="1200" dirty="0" smtClean="0">
                <a:solidFill>
                  <a:schemeClr val="tx1"/>
                </a:solidFill>
                <a:latin typeface="+mn-lt"/>
                <a:ea typeface="+mn-ea"/>
                <a:cs typeface="+mn-cs"/>
              </a:rPr>
              <a:t>) provides an online directory of its members. Scroll</a:t>
            </a:r>
            <a:r>
              <a:rPr lang="en-US" sz="1200" kern="1200" baseline="0" dirty="0" smtClean="0">
                <a:solidFill>
                  <a:schemeClr val="tx1"/>
                </a:solidFill>
                <a:latin typeface="+mn-lt"/>
                <a:ea typeface="+mn-ea"/>
                <a:cs typeface="+mn-cs"/>
              </a:rPr>
              <a:t> over the “What We Do” tab on the homepage and then c</a:t>
            </a:r>
            <a:r>
              <a:rPr lang="en-US" sz="1200" kern="1200" dirty="0" smtClean="0">
                <a:solidFill>
                  <a:schemeClr val="tx1"/>
                </a:solidFill>
                <a:latin typeface="+mn-lt"/>
                <a:ea typeface="+mn-ea"/>
                <a:cs typeface="+mn-cs"/>
              </a:rPr>
              <a:t>lick on ”Consumer Assistance” in</a:t>
            </a:r>
            <a:r>
              <a:rPr lang="en-US" sz="1200" kern="1200" baseline="0" dirty="0" smtClean="0">
                <a:solidFill>
                  <a:schemeClr val="tx1"/>
                </a:solidFill>
                <a:latin typeface="+mn-lt"/>
                <a:ea typeface="+mn-ea"/>
                <a:cs typeface="+mn-cs"/>
              </a:rPr>
              <a:t> the drop-down menu</a:t>
            </a:r>
            <a:r>
              <a:rPr lang="en-US" sz="1200" kern="1200" dirty="0" smtClean="0">
                <a:solidFill>
                  <a:schemeClr val="tx1"/>
                </a:solidFill>
                <a:latin typeface="+mn-lt"/>
                <a:ea typeface="+mn-ea"/>
                <a:cs typeface="+mn-cs"/>
              </a:rPr>
              <a:t>. Look for a lawyer with expertise and more than a few years’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experience in personal bankruptcy. In many cases, lawyers don't charge for a brief initial consultation, but to be safe, ask about fees before making an appointment.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200C21-BBF1-F64F-8667-69A715AA718A}" type="slidenum">
              <a:rPr lang="en-US" smtClean="0"/>
              <a:t>11</a:t>
            </a:fld>
            <a:endParaRPr lang="en-US"/>
          </a:p>
        </p:txBody>
      </p:sp>
    </p:spTree>
    <p:extLst>
      <p:ext uri="{BB962C8B-B14F-4D97-AF65-F5344CB8AC3E}">
        <p14:creationId xmlns:p14="http://schemas.microsoft.com/office/powerpoint/2010/main" val="87347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945" y="4343400"/>
            <a:ext cx="5971721" cy="4114800"/>
          </a:xfrm>
        </p:spPr>
        <p:txBody>
          <a:bodyPr/>
          <a:lstStyle/>
          <a:p>
            <a:r>
              <a:rPr lang="en-US" dirty="0" smtClean="0"/>
              <a:t>If</a:t>
            </a:r>
            <a:r>
              <a:rPr lang="en-US" baseline="0" dirty="0" smtClean="0"/>
              <a:t> you can’t come to a payment or settlement agreement with the collector, you could be subject to a lawsuit, garnishment of your earned income or seizure of your assets (in addition to continued collection efforts and negative credit reporting). If you haven’t done so already, </a:t>
            </a:r>
            <a:r>
              <a:rPr lang="en-US" dirty="0" smtClean="0"/>
              <a:t>you should</a:t>
            </a:r>
            <a:r>
              <a:rPr lang="en-US" baseline="0" dirty="0" smtClean="0"/>
              <a:t> </a:t>
            </a:r>
            <a:r>
              <a:rPr lang="en-US" dirty="0" smtClean="0"/>
              <a:t>contact an attorney or legal advice resource for guidance regarding your situation. Don’t wait until your case has gone to court to get legal help.</a:t>
            </a:r>
            <a:endParaRPr lang="en-US" baseline="0" dirty="0" smtClean="0"/>
          </a:p>
          <a:p>
            <a:endParaRPr lang="en-US" baseline="0" dirty="0" smtClean="0"/>
          </a:p>
          <a:p>
            <a:r>
              <a:rPr lang="en-US" b="1" baseline="0" dirty="0" smtClean="0"/>
              <a:t>Lawsuit or mandatory arbitration: </a:t>
            </a:r>
            <a:r>
              <a:rPr lang="en-US" b="0" baseline="0" dirty="0" smtClean="0"/>
              <a:t>The creditor or collector can sue you for the unpaid debt. Whether the creditor/collector can win the lawsuit will depend on factors such as the age and validity of the debt and whether all debt collection laws have been followed. If you do not protect your rights and show up to the hearing, you will almost certainly lose the case. In some cases, depending on your credit/loan contract, you might be required to participate in mandatory arbitration instead of having your case heard in a court. While there are some important differences in process, the results can be the same (garnishment, etc.). (Slide 15 offers more detail about mandatory arbitration.)</a:t>
            </a:r>
          </a:p>
          <a:p>
            <a:endParaRPr lang="en-US" b="1" baseline="0" dirty="0" smtClean="0"/>
          </a:p>
          <a:p>
            <a:r>
              <a:rPr lang="en-US" b="1" baseline="0" dirty="0" smtClean="0"/>
              <a:t>Garnishment/asset seizure: </a:t>
            </a:r>
            <a:r>
              <a:rPr lang="en-US" b="0" baseline="0" dirty="0" smtClean="0"/>
              <a:t>The creditor/collector may be allowed to seize the collateral for a secured debt without going to court (for example, repossess the car you purchased with an unpaid car loan). Whether the credit/collector who wins a judgment against you can garnish your wages or seize your bank account, and how much can be taken, will depend on things such as the amount and source of your income.</a:t>
            </a:r>
            <a:endParaRPr lang="en-US" baseline="0" dirty="0" smtClean="0"/>
          </a:p>
        </p:txBody>
      </p:sp>
      <p:sp>
        <p:nvSpPr>
          <p:cNvPr id="4" name="Slide Number Placeholder 3"/>
          <p:cNvSpPr>
            <a:spLocks noGrp="1"/>
          </p:cNvSpPr>
          <p:nvPr>
            <p:ph type="sldNum" sz="quarter" idx="10"/>
          </p:nvPr>
        </p:nvSpPr>
        <p:spPr/>
        <p:txBody>
          <a:bodyPr/>
          <a:lstStyle/>
          <a:p>
            <a:fld id="{B8200C21-BBF1-F64F-8667-69A715AA718A}" type="slidenum">
              <a:rPr lang="en-US" smtClean="0"/>
              <a:t>12</a:t>
            </a:fld>
            <a:endParaRPr lang="en-US"/>
          </a:p>
        </p:txBody>
      </p:sp>
    </p:spTree>
    <p:extLst>
      <p:ext uri="{BB962C8B-B14F-4D97-AF65-F5344CB8AC3E}">
        <p14:creationId xmlns:p14="http://schemas.microsoft.com/office/powerpoint/2010/main" val="25215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1522" y="192944"/>
            <a:ext cx="2371334" cy="1778501"/>
          </a:xfrm>
        </p:spPr>
      </p:sp>
      <p:sp>
        <p:nvSpPr>
          <p:cNvPr id="3" name="Notes Placeholder 2"/>
          <p:cNvSpPr>
            <a:spLocks noGrp="1"/>
          </p:cNvSpPr>
          <p:nvPr>
            <p:ph type="body" idx="1"/>
          </p:nvPr>
        </p:nvSpPr>
        <p:spPr>
          <a:xfrm>
            <a:off x="0" y="1990411"/>
            <a:ext cx="6856413" cy="7153589"/>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t>Y</a:t>
            </a:r>
            <a:r>
              <a:rPr lang="en-US" sz="1000" dirty="0" smtClean="0"/>
              <a:t>ou should never ignore a lawsuit. </a:t>
            </a:r>
            <a:r>
              <a:rPr lang="en-US" sz="1000" b="0" dirty="0" smtClean="0"/>
              <a:t>If you're sued by a debt collector, you should respond, either personally or through an attorney, </a:t>
            </a:r>
            <a:r>
              <a:rPr lang="en-US" sz="1200" kern="1200" dirty="0" smtClean="0">
                <a:solidFill>
                  <a:schemeClr val="tx1"/>
                </a:solidFill>
                <a:effectLst/>
                <a:latin typeface="+mn-lt"/>
                <a:ea typeface="+mn-ea"/>
                <a:cs typeface="+mn-cs"/>
              </a:rPr>
              <a:t>or you should make a conscious, informed decision, based on the facts of your case and the advice of a qualified attorney,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to respond. When responding,</a:t>
            </a:r>
            <a:r>
              <a:rPr lang="en-US" sz="1000" dirty="0" smtClean="0">
                <a:effectLst/>
              </a:rPr>
              <a:t> </a:t>
            </a:r>
            <a:r>
              <a:rPr lang="en-US" sz="1000" b="0" dirty="0" smtClean="0"/>
              <a:t>you must do so by the deadline given in the court papers to preserve your rights.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The court</a:t>
            </a:r>
            <a:r>
              <a:rPr lang="en-US" sz="1000" baseline="0" dirty="0" smtClean="0"/>
              <a:t> where the complaint is filed determines whether you have to be “served” (delivered) the lawsuit documents in person or can be served by mail. </a:t>
            </a:r>
            <a:r>
              <a:rPr lang="en-US" sz="1000" dirty="0" smtClean="0"/>
              <a:t>In many states, you will receive notice of the suit by certified mail. Refusing to accept the letter will not</a:t>
            </a:r>
            <a:r>
              <a:rPr lang="en-US" sz="1000" baseline="0" dirty="0" smtClean="0"/>
              <a:t> </a:t>
            </a:r>
            <a:r>
              <a:rPr lang="en-US" sz="1000" dirty="0" smtClean="0"/>
              <a:t>stop the lawsuit. (You</a:t>
            </a:r>
            <a:r>
              <a:rPr lang="en-US" sz="1000" baseline="0" dirty="0" smtClean="0"/>
              <a:t> can check with a local or state court to learn what the “service of process” requirements are in your state.</a:t>
            </a:r>
            <a:r>
              <a:rPr lang="en-US" sz="1000" dirty="0" smtClean="0"/>
              <a:t>) The document</a:t>
            </a:r>
            <a:r>
              <a:rPr lang="en-US" sz="1000" baseline="0" dirty="0" smtClean="0"/>
              <a:t> telling you what you must do (respond/appear) by what date is called a “summons.” The summons is usually accompanied by a copy of the “complaint,” the document that tells you who is suing you, why and for how much. </a:t>
            </a:r>
            <a:r>
              <a:rPr lang="en-US" sz="1000" kern="1200" dirty="0" smtClean="0">
                <a:solidFill>
                  <a:schemeClr val="tx1"/>
                </a:solidFill>
                <a:effectLst/>
              </a:rPr>
              <a:t>(In some places, the summons and the complaint may be combined into a single document.)</a:t>
            </a:r>
            <a:r>
              <a:rPr lang="en-US" sz="1000" dirty="0" smtClean="0">
                <a:effectLst/>
              </a:rPr>
              <a:t> </a:t>
            </a:r>
            <a:endParaRPr lang="en-US" sz="1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“answer” is a formal, written statement of your defense to the lawsuit. Depending on the facts of your case, answers might include, but are not limited to, stating that the debt is not yours, contesting the amount the collector says you owe, questioning the collector’s right to sue to collect the debt (perhaps because it is beyond the statute of limitations), or saying that you do not know if the statements in the complaint are true. Answering the lawsuit puts the debt collector in the position of having to produce evidence that proves to the court you owe the debt. There may be other ways of responding to a lawsuit—for example, filing a motion or a counterclaim. A lawyer can explain the legal implications of each type of response and help you determine which one, if any, would be best in your case. (In some cases, it may be to your advantage not to respond, but this strategy is best determined with the guidance of a lawyer.)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If you ignore a court action, there’s a possibility that a “default” judgment will be entered against you for the amount the creditor or debt collector claims you owe. A court also may award the collector</a:t>
            </a:r>
            <a:r>
              <a:rPr lang="en-US" sz="1000" baseline="0" dirty="0" smtClean="0"/>
              <a:t> additional money to cover its collection and/or legal costs. A j</a:t>
            </a:r>
            <a:r>
              <a:rPr lang="en-US" sz="1000" dirty="0" smtClean="0"/>
              <a:t>udgment gives the debt collector stronger tools to collect the money</a:t>
            </a:r>
            <a:r>
              <a:rPr lang="en-US" sz="1000" baseline="0" dirty="0" smtClean="0"/>
              <a:t> you owe, such as g</a:t>
            </a:r>
            <a:r>
              <a:rPr lang="en-US" sz="1000" dirty="0" smtClean="0"/>
              <a:t>arnishment of your wages</a:t>
            </a:r>
            <a:r>
              <a:rPr lang="en-US" sz="1000" baseline="0" dirty="0" smtClean="0"/>
              <a:t> or seizure of money in </a:t>
            </a:r>
            <a:r>
              <a:rPr lang="en-US" sz="1000" dirty="0" smtClean="0"/>
              <a:t>your bank account.</a:t>
            </a:r>
            <a:r>
              <a:rPr lang="en-US" sz="1000" baseline="0" dirty="0" smtClean="0"/>
              <a:t> </a:t>
            </a:r>
            <a:r>
              <a:rPr lang="en-US" sz="1000" kern="1200" dirty="0" smtClean="0">
                <a:solidFill>
                  <a:schemeClr val="tx1"/>
                </a:solidFill>
                <a:effectLst/>
              </a:rPr>
              <a:t>This is one reason why it is so important to speak to an attorney before responding to a lawsuit.</a:t>
            </a:r>
            <a:r>
              <a:rPr lang="en-US" sz="1000"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If you dispute the debt or the amount owed, do it before the court makes a judgment. A judgment is a court order,</a:t>
            </a:r>
            <a:r>
              <a:rPr lang="en-US" sz="1000" baseline="0" dirty="0" smtClean="0"/>
              <a:t> and o</a:t>
            </a:r>
            <a:r>
              <a:rPr lang="en-US" sz="1000" dirty="0" smtClean="0"/>
              <a:t>nly the court can change it. It's very difficult to get a judgment changed or set aside once the case is over. </a:t>
            </a:r>
            <a:r>
              <a:rPr lang="en-US" sz="1000" kern="1200" dirty="0" smtClean="0">
                <a:solidFill>
                  <a:schemeClr val="tx1"/>
                </a:solidFill>
                <a:effectLst/>
              </a:rPr>
              <a:t>While</a:t>
            </a:r>
            <a:r>
              <a:rPr lang="en-US" sz="1000" kern="1200" baseline="0" dirty="0" smtClean="0">
                <a:solidFill>
                  <a:schemeClr val="tx1"/>
                </a:solidFill>
                <a:effectLst/>
              </a:rPr>
              <a:t> y</a:t>
            </a:r>
            <a:r>
              <a:rPr lang="en-US" sz="1000" kern="1200" dirty="0" smtClean="0">
                <a:solidFill>
                  <a:schemeClr val="tx1"/>
                </a:solidFill>
                <a:effectLst/>
              </a:rPr>
              <a:t>ou may have options </a:t>
            </a:r>
            <a:r>
              <a:rPr lang="en-US" sz="1000" kern="1200" baseline="0" dirty="0" smtClean="0">
                <a:solidFill>
                  <a:schemeClr val="tx1"/>
                </a:solidFill>
                <a:effectLst/>
              </a:rPr>
              <a:t>to have the default judgment “vacated” (voided) for certain reasons, y</a:t>
            </a:r>
            <a:r>
              <a:rPr lang="en-US" sz="1000" dirty="0" smtClean="0"/>
              <a:t>ou are much better off </a:t>
            </a:r>
            <a:r>
              <a:rPr lang="en-US" sz="1000" i="1" dirty="0" smtClean="0"/>
              <a:t>avoiding</a:t>
            </a:r>
            <a:r>
              <a:rPr lang="en-US" sz="1000" dirty="0" smtClean="0"/>
              <a:t> </a:t>
            </a:r>
            <a:r>
              <a:rPr lang="en-US" sz="1000" baseline="0" dirty="0" smtClean="0"/>
              <a:t>a judgment than trying to fight one after the case has been decided.</a:t>
            </a: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rPr>
              <a:t>Active duty servicemembers have some important added protections against default judgments and garnishments under the Servicemembers Civil Relief Act (SCRA). Learn more at </a:t>
            </a:r>
            <a:r>
              <a:rPr lang="en-US" sz="1000" kern="1200" baseline="0" dirty="0" err="1" smtClean="0">
                <a:solidFill>
                  <a:schemeClr val="tx1"/>
                </a:solidFill>
                <a:effectLst/>
              </a:rPr>
              <a:t>Military.com</a:t>
            </a:r>
            <a:r>
              <a:rPr lang="en-US" sz="1000" kern="1200" baseline="0" dirty="0" smtClean="0">
                <a:solidFill>
                  <a:schemeClr val="tx1"/>
                </a:solidFill>
                <a:effectLst/>
              </a:rPr>
              <a:t> (</a:t>
            </a:r>
            <a:r>
              <a:rPr lang="en-US" sz="1000" kern="1200" baseline="0" dirty="0" err="1" smtClean="0">
                <a:solidFill>
                  <a:schemeClr val="tx1"/>
                </a:solidFill>
                <a:effectLst/>
              </a:rPr>
              <a:t>bit.ly</a:t>
            </a:r>
            <a:r>
              <a:rPr lang="en-US" sz="1000" kern="1200" baseline="0" dirty="0" smtClean="0">
                <a:solidFill>
                  <a:schemeClr val="tx1"/>
                </a:solidFill>
                <a:effectLst/>
              </a:rPr>
              <a:t>/2a9oAru) and </a:t>
            </a:r>
            <a:r>
              <a:rPr lang="en-US" sz="1000" kern="1200" baseline="0" dirty="0" err="1" smtClean="0">
                <a:solidFill>
                  <a:schemeClr val="tx1"/>
                </a:solidFill>
                <a:effectLst/>
              </a:rPr>
              <a:t>SaveAndInvest.org</a:t>
            </a:r>
            <a:r>
              <a:rPr lang="en-US" sz="1000" kern="1200" baseline="0" dirty="0" smtClean="0">
                <a:solidFill>
                  <a:schemeClr val="tx1"/>
                </a:solidFill>
                <a:effectLst/>
              </a:rPr>
              <a:t> (</a:t>
            </a:r>
            <a:r>
              <a:rPr lang="en-US" sz="1000" kern="1200" baseline="0" dirty="0" err="1" smtClean="0">
                <a:solidFill>
                  <a:schemeClr val="tx1"/>
                </a:solidFill>
                <a:effectLst/>
              </a:rPr>
              <a:t>bit.ly</a:t>
            </a:r>
            <a:r>
              <a:rPr lang="en-US" sz="1000" kern="1200" baseline="0" dirty="0" smtClean="0">
                <a:solidFill>
                  <a:schemeClr val="tx1"/>
                </a:solidFill>
                <a:effectLst/>
              </a:rPr>
              <a:t>/2ad3I67).</a:t>
            </a: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If you are sued for a debt,</a:t>
            </a:r>
            <a:r>
              <a:rPr lang="en-US" sz="1000" baseline="0" dirty="0" smtClean="0"/>
              <a:t> y</a:t>
            </a:r>
            <a:r>
              <a:rPr lang="en-US" sz="1000" dirty="0" smtClean="0"/>
              <a:t>ou should consult with an attorney in your state who is experienced</a:t>
            </a:r>
            <a:r>
              <a:rPr lang="en-US" sz="1000" baseline="0" dirty="0" smtClean="0"/>
              <a:t> in the FDCPA and debt collection issues</a:t>
            </a:r>
            <a:r>
              <a:rPr lang="en-US" sz="1000" dirty="0" smtClean="0"/>
              <a:t>. A qualified</a:t>
            </a:r>
            <a:r>
              <a:rPr lang="en-US" sz="1000" baseline="0" dirty="0" smtClean="0"/>
              <a:t> attorney can explain your rights and help you avoid missing a possible defense in your answer. If you qualify, you may be able to get free or low-cost advice and/or representation from a legal aid service (see slide 18 for resources). </a:t>
            </a:r>
            <a:r>
              <a:rPr lang="en-US" sz="1000" dirty="0" smtClean="0"/>
              <a:t>Servicemembers should consult their local JAG office (1.usa.gov/1tnkq1A).</a:t>
            </a: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Some collectors file lawsuits knowing that they don’t have enough evidence to prove the defendant owes the debt. Because relatively few people respond to the notice of a lawsuit—a potentially big mistake—collectors count on winning by default. If you file an answer, it is possible that the collector will attempt to negotiate with you to avoid a lawsuit it can’t prove. If this doesn’t happen, it could be because the collector feels confident that it has the needed proof to win the case, and this may be your last chance to negotiate. Speak to an attorney or credit counselor to weigh your options.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Learn</a:t>
            </a:r>
            <a:r>
              <a:rPr lang="en-US" sz="1000" baseline="0" dirty="0" smtClean="0"/>
              <a:t> more: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kern="1200" dirty="0" smtClean="0">
                <a:solidFill>
                  <a:schemeClr val="tx1"/>
                </a:solidFill>
                <a:effectLst/>
              </a:rPr>
              <a:t>CFPB’s “What should I do if a creditor</a:t>
            </a:r>
            <a:r>
              <a:rPr lang="en-US" sz="1000" kern="1200" baseline="0" dirty="0" smtClean="0">
                <a:solidFill>
                  <a:schemeClr val="tx1"/>
                </a:solidFill>
                <a:effectLst/>
              </a:rPr>
              <a:t> or debt collector sues me?”: </a:t>
            </a:r>
            <a:r>
              <a:rPr lang="en-US" sz="1000" kern="1200" dirty="0" err="1" smtClean="0">
                <a:solidFill>
                  <a:schemeClr val="tx1"/>
                </a:solidFill>
                <a:effectLst/>
              </a:rPr>
              <a:t>bit.ly</a:t>
            </a:r>
            <a:r>
              <a:rPr lang="en-US" sz="1000" kern="1200" dirty="0" smtClean="0">
                <a:solidFill>
                  <a:schemeClr val="tx1"/>
                </a:solidFill>
                <a:effectLst/>
              </a:rPr>
              <a:t>/2ad4KiK</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dirty="0" err="1" smtClean="0"/>
              <a:t>Nolo’s</a:t>
            </a:r>
            <a:r>
              <a:rPr lang="en-US" sz="1000" dirty="0" smtClean="0"/>
              <a:t> “Creditor Lawsuits:</a:t>
            </a:r>
            <a:r>
              <a:rPr lang="en-US" sz="1000" baseline="0" dirty="0" smtClean="0"/>
              <a:t> How the Case Begins”: </a:t>
            </a:r>
            <a:r>
              <a:rPr lang="en-US" sz="1000" dirty="0" err="1" smtClean="0"/>
              <a:t>www.nolo.com</a:t>
            </a:r>
            <a:r>
              <a:rPr lang="en-US" sz="1000" dirty="0" smtClean="0"/>
              <a:t>/legal-encyclopedia/creditor-lawsuits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kern="1200" baseline="0" dirty="0" err="1" smtClean="0">
                <a:solidFill>
                  <a:schemeClr val="tx1"/>
                </a:solidFill>
                <a:effectLst/>
              </a:rPr>
              <a:t>Nolo’s</a:t>
            </a:r>
            <a:r>
              <a:rPr lang="en-US" sz="1000" kern="1200" baseline="0" dirty="0" smtClean="0">
                <a:solidFill>
                  <a:schemeClr val="tx1"/>
                </a:solidFill>
                <a:effectLst/>
              </a:rPr>
              <a:t> book “Represent Yourself in Court”: </a:t>
            </a:r>
            <a:r>
              <a:rPr lang="en-US" sz="1000" kern="1200" baseline="0" dirty="0" err="1" smtClean="0">
                <a:solidFill>
                  <a:schemeClr val="tx1"/>
                </a:solidFill>
                <a:effectLst/>
              </a:rPr>
              <a:t>www.nolo.com</a:t>
            </a:r>
            <a:r>
              <a:rPr lang="en-US" sz="1000" kern="1200" baseline="0" dirty="0" smtClean="0">
                <a:solidFill>
                  <a:schemeClr val="tx1"/>
                </a:solidFill>
                <a:effectLst/>
              </a:rPr>
              <a:t>/products/represent-yourself-in-court-</a:t>
            </a:r>
            <a:r>
              <a:rPr lang="en-US" sz="1000" kern="1200" baseline="0" dirty="0" err="1" smtClean="0">
                <a:solidFill>
                  <a:schemeClr val="tx1"/>
                </a:solidFill>
                <a:effectLst/>
              </a:rPr>
              <a:t>ryc.html</a:t>
            </a:r>
            <a:endParaRPr lang="en-US" sz="1000" kern="1200" dirty="0" smtClean="0">
              <a:solidFill>
                <a:schemeClr val="tx1"/>
              </a:solidFill>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kern="1200" baseline="0" dirty="0" err="1" smtClean="0">
                <a:solidFill>
                  <a:schemeClr val="tx1"/>
                </a:solidFill>
                <a:effectLst/>
              </a:rPr>
              <a:t>Nolo’s</a:t>
            </a:r>
            <a:r>
              <a:rPr lang="en-US" sz="1000" kern="1200" baseline="0" dirty="0" smtClean="0">
                <a:solidFill>
                  <a:schemeClr val="tx1"/>
                </a:solidFill>
                <a:effectLst/>
              </a:rPr>
              <a:t> article “Defenses and Counterclaims to Credit Lawsuits” (</a:t>
            </a:r>
            <a:r>
              <a:rPr lang="en-US" sz="1000" kern="1200" baseline="0" dirty="0" err="1" smtClean="0">
                <a:solidFill>
                  <a:schemeClr val="tx1"/>
                </a:solidFill>
                <a:effectLst/>
              </a:rPr>
              <a:t>bit.ly</a:t>
            </a:r>
            <a:r>
              <a:rPr lang="en-US" sz="1000" kern="1200" baseline="0" dirty="0" smtClean="0">
                <a:solidFill>
                  <a:schemeClr val="tx1"/>
                </a:solidFill>
                <a:effectLst/>
              </a:rPr>
              <a:t>/2ad5YtY). (A counterclaim </a:t>
            </a:r>
            <a:r>
              <a:rPr lang="en-US" sz="1000" kern="1200" dirty="0" smtClean="0">
                <a:solidFill>
                  <a:schemeClr val="tx1"/>
                </a:solidFill>
                <a:effectLst/>
              </a:rPr>
              <a:t>is a claim against the plaintiff—for</a:t>
            </a:r>
            <a:r>
              <a:rPr lang="en-US" sz="1000" kern="1200" baseline="0" dirty="0" smtClean="0">
                <a:solidFill>
                  <a:schemeClr val="tx1"/>
                </a:solidFill>
                <a:effectLst/>
              </a:rPr>
              <a:t> example, because</a:t>
            </a:r>
            <a:r>
              <a:rPr lang="en-US" sz="1000" kern="1200" dirty="0" smtClean="0">
                <a:solidFill>
                  <a:schemeClr val="tx1"/>
                </a:solidFill>
                <a:effectLst/>
              </a:rPr>
              <a:t> the debt is for a product that injured you or caused damage</a:t>
            </a:r>
            <a:r>
              <a:rPr lang="en-US" sz="1000" kern="1200" baseline="0" dirty="0" smtClean="0">
                <a:solidFill>
                  <a:schemeClr val="tx1"/>
                </a:solidFill>
                <a:effectLst/>
              </a:rPr>
              <a:t> or </a:t>
            </a:r>
            <a:r>
              <a:rPr lang="en-US" sz="1000" kern="1200" dirty="0" smtClean="0">
                <a:solidFill>
                  <a:schemeClr val="tx1"/>
                </a:solidFill>
                <a:effectLst/>
              </a:rPr>
              <a:t>you believe the plaintiff has violated the FDCPA. If the judge sides</a:t>
            </a:r>
            <a:r>
              <a:rPr lang="en-US" sz="1000" kern="1200" baseline="0" dirty="0" smtClean="0">
                <a:solidFill>
                  <a:schemeClr val="tx1"/>
                </a:solidFill>
                <a:effectLst/>
              </a:rPr>
              <a:t> with you</a:t>
            </a:r>
            <a:r>
              <a:rPr lang="en-US" sz="1000" kern="1200" dirty="0" smtClean="0">
                <a:solidFill>
                  <a:schemeClr val="tx1"/>
                </a:solidFill>
                <a:effectLst/>
              </a:rPr>
              <a:t>, the case could be dismissed or the judgment might be for an adjusted amount.)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13</a:t>
            </a:fld>
            <a:endParaRPr lang="en-US"/>
          </a:p>
        </p:txBody>
      </p:sp>
    </p:spTree>
    <p:extLst>
      <p:ext uri="{BB962C8B-B14F-4D97-AF65-F5344CB8AC3E}">
        <p14:creationId xmlns:p14="http://schemas.microsoft.com/office/powerpoint/2010/main" val="383578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2580" y="287724"/>
            <a:ext cx="4165857" cy="3124393"/>
          </a:xfrm>
        </p:spPr>
      </p:sp>
      <p:sp>
        <p:nvSpPr>
          <p:cNvPr id="3" name="Notes Placeholder 2"/>
          <p:cNvSpPr>
            <a:spLocks noGrp="1"/>
          </p:cNvSpPr>
          <p:nvPr>
            <p:ph type="body" idx="1"/>
          </p:nvPr>
        </p:nvSpPr>
        <p:spPr>
          <a:xfrm>
            <a:off x="265410" y="3585159"/>
            <a:ext cx="6331920" cy="5329781"/>
          </a:xfrm>
        </p:spPr>
        <p:txBody>
          <a:bodyPr/>
          <a:lstStyle/>
          <a:p>
            <a:r>
              <a:rPr lang="en-US" sz="1100" kern="1200" dirty="0" smtClean="0">
                <a:solidFill>
                  <a:schemeClr val="tx1"/>
                </a:solidFill>
                <a:effectLst/>
              </a:rPr>
              <a:t>The summons</a:t>
            </a:r>
            <a:r>
              <a:rPr lang="en-US" sz="1100" kern="1200" baseline="0" dirty="0" smtClean="0">
                <a:solidFill>
                  <a:schemeClr val="tx1"/>
                </a:solidFill>
                <a:effectLst/>
              </a:rPr>
              <a:t> you receive will tell you where the </a:t>
            </a:r>
            <a:r>
              <a:rPr lang="en-US" sz="1100" kern="1200" dirty="0" smtClean="0">
                <a:solidFill>
                  <a:schemeClr val="tx1"/>
                </a:solidFill>
                <a:effectLst/>
              </a:rPr>
              <a:t>case will be heard. You</a:t>
            </a:r>
            <a:r>
              <a:rPr lang="en-US" sz="1100" kern="1200" baseline="0" dirty="0" smtClean="0">
                <a:solidFill>
                  <a:schemeClr val="tx1"/>
                </a:solidFill>
                <a:effectLst/>
              </a:rPr>
              <a:t> and/or your attorney should a</a:t>
            </a:r>
            <a:r>
              <a:rPr lang="en-US" sz="1100" kern="1200" dirty="0" smtClean="0">
                <a:solidFill>
                  <a:schemeClr val="tx1"/>
                </a:solidFill>
                <a:effectLst/>
              </a:rPr>
              <a:t>rrive prepared and on time. </a:t>
            </a:r>
            <a:r>
              <a:rPr lang="en-US" sz="1100" kern="1200" dirty="0" smtClean="0">
                <a:solidFill>
                  <a:schemeClr val="tx1"/>
                </a:solidFill>
              </a:rPr>
              <a:t>Consider getting advice from an attorney to determine exactly what docs to bring.</a:t>
            </a:r>
            <a:r>
              <a:rPr lang="en-US" sz="1100" kern="1200" baseline="0" dirty="0" smtClean="0">
                <a:solidFill>
                  <a:schemeClr val="tx1"/>
                </a:solidFill>
              </a:rPr>
              <a:t> </a:t>
            </a:r>
            <a:r>
              <a:rPr lang="en-US" sz="1100" kern="1200" dirty="0" smtClean="0">
                <a:solidFill>
                  <a:schemeClr val="tx1"/>
                </a:solidFill>
              </a:rPr>
              <a:t>These might include, for example:</a:t>
            </a:r>
            <a:endParaRPr lang="en-US" sz="1100" kern="1200" dirty="0" smtClean="0">
              <a:solidFill>
                <a:schemeClr val="tx1"/>
              </a:solidFill>
              <a:effectLst/>
            </a:endParaRPr>
          </a:p>
          <a:p>
            <a:r>
              <a:rPr lang="en-US" sz="1100" kern="1200" dirty="0" smtClean="0">
                <a:solidFill>
                  <a:schemeClr val="tx1"/>
                </a:solidFill>
                <a:effectLst/>
              </a:rPr>
              <a:t>• All correspondence you have received from or sent to the collector, including copies of letters, printouts of email messages and notes of all phone conversations, including whether the collector was disrespectful or harassed you with repeated calls; </a:t>
            </a:r>
            <a:endParaRPr lang="en-US" sz="1100" dirty="0" smtClean="0"/>
          </a:p>
          <a:p>
            <a:r>
              <a:rPr lang="en-US" sz="1100" kern="1200" dirty="0" smtClean="0">
                <a:solidFill>
                  <a:schemeClr val="tx1"/>
                </a:solidFill>
                <a:effectLst/>
              </a:rPr>
              <a:t>• Records of who the collector has contacted (your employer, for example) about the debt; </a:t>
            </a:r>
            <a:endParaRPr lang="en-US" sz="1100" dirty="0" smtClean="0"/>
          </a:p>
          <a:p>
            <a:r>
              <a:rPr lang="en-US" sz="1100" kern="1200" dirty="0" smtClean="0">
                <a:solidFill>
                  <a:schemeClr val="tx1"/>
                </a:solidFill>
                <a:effectLst/>
              </a:rPr>
              <a:t>• Any other documentation that supports your case, which might include a credit report, statements, canceled checks or documents that show the debt is too old to sue for (time-barred,</a:t>
            </a:r>
            <a:r>
              <a:rPr lang="en-US" sz="1100" kern="1200" baseline="0" dirty="0" smtClean="0">
                <a:solidFill>
                  <a:schemeClr val="tx1"/>
                </a:solidFill>
                <a:effectLst/>
              </a:rPr>
              <a:t> or </a:t>
            </a:r>
            <a:r>
              <a:rPr lang="en-US" sz="1100" kern="1200" dirty="0" smtClean="0">
                <a:solidFill>
                  <a:schemeClr val="tx1"/>
                </a:solidFill>
                <a:effectLst/>
              </a:rPr>
              <a:t>past the statute of limitations), doesn’t belong to you,</a:t>
            </a:r>
            <a:r>
              <a:rPr lang="en-US" sz="1100" kern="1200" baseline="0" dirty="0" smtClean="0">
                <a:solidFill>
                  <a:schemeClr val="tx1"/>
                </a:solidFill>
                <a:effectLst/>
              </a:rPr>
              <a:t> i</a:t>
            </a:r>
            <a:r>
              <a:rPr lang="en-US" sz="1100" kern="1200" dirty="0" smtClean="0">
                <a:solidFill>
                  <a:schemeClr val="tx1"/>
                </a:solidFill>
                <a:effectLst/>
              </a:rPr>
              <a:t>s in the wrong amount, or that demonstrates you have made a good faith effort to repay the debt; and </a:t>
            </a:r>
            <a:endParaRPr lang="en-US" sz="1100" dirty="0" smtClean="0"/>
          </a:p>
          <a:p>
            <a:r>
              <a:rPr lang="en-US" sz="1100" kern="1200" dirty="0" smtClean="0">
                <a:solidFill>
                  <a:schemeClr val="tx1"/>
                </a:solidFill>
                <a:effectLst/>
              </a:rPr>
              <a:t>• Records verifying your income and assets if you are claiming exemption from garnishment. </a:t>
            </a:r>
            <a:endParaRPr lang="en-US" sz="1100" dirty="0" smtClean="0"/>
          </a:p>
          <a:p>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Depending</a:t>
            </a:r>
            <a:r>
              <a:rPr lang="en-US" sz="1100" kern="1200" baseline="0" dirty="0" smtClean="0">
                <a:solidFill>
                  <a:schemeClr val="tx1"/>
                </a:solidFill>
                <a:effectLst/>
              </a:rPr>
              <a:t> on your state, if the case is heard in small claims court, you might not be allowed to have an attorney present with you. Learn about your options in </a:t>
            </a:r>
            <a:r>
              <a:rPr lang="en-US" sz="1100" kern="1200" baseline="0" dirty="0" err="1" smtClean="0">
                <a:solidFill>
                  <a:schemeClr val="tx1"/>
                </a:solidFill>
                <a:effectLst/>
              </a:rPr>
              <a:t>Nolo’s</a:t>
            </a:r>
            <a:r>
              <a:rPr lang="en-US" sz="1100" kern="1200" baseline="0" dirty="0" smtClean="0">
                <a:solidFill>
                  <a:schemeClr val="tx1"/>
                </a:solidFill>
                <a:effectLst/>
              </a:rPr>
              <a:t> “If You Get Sued in Small Claims Court” (http://</a:t>
            </a:r>
            <a:r>
              <a:rPr lang="en-US" sz="1100" kern="1200" baseline="0" dirty="0" err="1" smtClean="0">
                <a:solidFill>
                  <a:schemeClr val="tx1"/>
                </a:solidFill>
                <a:effectLst/>
              </a:rPr>
              <a:t>www.nolo.com</a:t>
            </a:r>
            <a:r>
              <a:rPr lang="en-US" sz="1100" kern="1200" baseline="0" dirty="0" smtClean="0">
                <a:solidFill>
                  <a:schemeClr val="tx1"/>
                </a:solidFill>
                <a:effectLst/>
              </a:rPr>
              <a:t>/legal-encyclopedia/defendants-small-claims-court-options-29566.html). If you must defend yourself in small claims court, </a:t>
            </a:r>
            <a:r>
              <a:rPr lang="en-US" sz="1100" kern="1200" baseline="0" dirty="0" err="1" smtClean="0">
                <a:solidFill>
                  <a:schemeClr val="tx1"/>
                </a:solidFill>
                <a:effectLst/>
              </a:rPr>
              <a:t>Nolo’s</a:t>
            </a:r>
            <a:r>
              <a:rPr lang="en-US" sz="1100" kern="1200" baseline="0" dirty="0" smtClean="0">
                <a:solidFill>
                  <a:schemeClr val="tx1"/>
                </a:solidFill>
                <a:effectLst/>
              </a:rPr>
              <a:t> book “Everybody’s Guide to Small Claims Court” (http://</a:t>
            </a:r>
            <a:r>
              <a:rPr lang="en-US" sz="1100" kern="1200" baseline="0" dirty="0" err="1" smtClean="0">
                <a:solidFill>
                  <a:schemeClr val="tx1"/>
                </a:solidFill>
                <a:effectLst/>
              </a:rPr>
              <a:t>www.nolo.com</a:t>
            </a:r>
            <a:r>
              <a:rPr lang="en-US" sz="1100" kern="1200" baseline="0" dirty="0" smtClean="0">
                <a:solidFill>
                  <a:schemeClr val="tx1"/>
                </a:solidFill>
                <a:effectLst/>
              </a:rPr>
              <a:t>/products/</a:t>
            </a:r>
            <a:r>
              <a:rPr lang="en-US" sz="1100" kern="1200" baseline="0" dirty="0" err="1" smtClean="0">
                <a:solidFill>
                  <a:schemeClr val="tx1"/>
                </a:solidFill>
                <a:effectLst/>
              </a:rPr>
              <a:t>everybodys</a:t>
            </a:r>
            <a:r>
              <a:rPr lang="en-US" sz="1100" kern="1200" baseline="0" dirty="0" smtClean="0">
                <a:solidFill>
                  <a:schemeClr val="tx1"/>
                </a:solidFill>
                <a:effectLst/>
              </a:rPr>
              <a:t>-guide-to-small-claims-court-</a:t>
            </a:r>
            <a:r>
              <a:rPr lang="en-US" sz="1100" kern="1200" baseline="0" dirty="0" err="1" smtClean="0">
                <a:solidFill>
                  <a:schemeClr val="tx1"/>
                </a:solidFill>
                <a:effectLst/>
              </a:rPr>
              <a:t>nscc.html</a:t>
            </a:r>
            <a:r>
              <a:rPr lang="en-US" sz="1100" kern="1200" baseline="0" dirty="0" smtClean="0">
                <a:solidFill>
                  <a:schemeClr val="tx1"/>
                </a:solidFill>
                <a:effectLst/>
              </a:rPr>
              <a:t>) includes information for all 50 states. </a:t>
            </a:r>
            <a:r>
              <a:rPr lang="en-US" sz="1100" kern="1200" baseline="0" dirty="0" err="1" smtClean="0">
                <a:solidFill>
                  <a:schemeClr val="tx1"/>
                </a:solidFill>
                <a:effectLst/>
              </a:rPr>
              <a:t>Nolo’s</a:t>
            </a:r>
            <a:r>
              <a:rPr lang="en-US" sz="1100" kern="1200" baseline="0" dirty="0" smtClean="0">
                <a:solidFill>
                  <a:schemeClr val="tx1"/>
                </a:solidFill>
                <a:effectLst/>
              </a:rPr>
              <a:t> “Represent Yourself in Court” (</a:t>
            </a:r>
            <a:r>
              <a:rPr lang="en-US" sz="1100" kern="1200" baseline="0" dirty="0" err="1" smtClean="0">
                <a:solidFill>
                  <a:schemeClr val="tx1"/>
                </a:solidFill>
                <a:effectLst/>
              </a:rPr>
              <a:t>www.nolo.com</a:t>
            </a:r>
            <a:r>
              <a:rPr lang="en-US" sz="1100" kern="1200" baseline="0" dirty="0" smtClean="0">
                <a:solidFill>
                  <a:schemeClr val="tx1"/>
                </a:solidFill>
                <a:effectLst/>
              </a:rPr>
              <a:t>/products/represent-yourself-in-court-</a:t>
            </a:r>
            <a:r>
              <a:rPr lang="en-US" sz="1100" kern="1200" baseline="0" dirty="0" err="1" smtClean="0">
                <a:solidFill>
                  <a:schemeClr val="tx1"/>
                </a:solidFill>
                <a:effectLst/>
              </a:rPr>
              <a:t>ryc.html</a:t>
            </a:r>
            <a:r>
              <a:rPr lang="en-US" sz="1100" kern="1200" baseline="0" dirty="0" smtClean="0">
                <a:solidFill>
                  <a:schemeClr val="tx1"/>
                </a:solidFill>
                <a:effectLst/>
              </a:rPr>
              <a:t>) provides information for representing yourself in civil court.  </a:t>
            </a:r>
            <a:endParaRPr lang="en-US" sz="1100" kern="1200" dirty="0" smtClean="0">
              <a:solidFill>
                <a:schemeClr val="tx1"/>
              </a:solidFill>
              <a:effectLst/>
            </a:endParaRPr>
          </a:p>
          <a:p>
            <a:endParaRPr lang="en-US" sz="1100" kern="1200" dirty="0" smtClean="0">
              <a:solidFill>
                <a:schemeClr val="tx1"/>
              </a:solidFill>
              <a:effectLst/>
            </a:endParaRPr>
          </a:p>
          <a:p>
            <a:r>
              <a:rPr lang="en-US" sz="1100" kern="1200" dirty="0" smtClean="0">
                <a:solidFill>
                  <a:schemeClr val="tx1"/>
                </a:solidFill>
                <a:effectLst/>
              </a:rPr>
              <a:t>It is possible that you will have a last-minute opportunity to try to work out a settlement or repayment plan with the collector just before the case is heard. Make sure any agreement is presented “on the record” during the</a:t>
            </a:r>
            <a:r>
              <a:rPr lang="en-US" sz="1100" kern="1200" baseline="0" dirty="0" smtClean="0">
                <a:solidFill>
                  <a:schemeClr val="tx1"/>
                </a:solidFill>
                <a:effectLst/>
              </a:rPr>
              <a:t> hearing</a:t>
            </a:r>
            <a:r>
              <a:rPr lang="en-US" sz="1100" kern="1200" dirty="0" smtClean="0">
                <a:solidFill>
                  <a:schemeClr val="tx1"/>
                </a:solidFill>
                <a:effectLst/>
              </a:rPr>
              <a:t>, and that you receive a copy of the agreement. Do not agree to any repayment plan that you aren’t sure you can fulfill. </a:t>
            </a:r>
            <a:endParaRPr lang="en-US" sz="1100" dirty="0" smtClean="0"/>
          </a:p>
          <a:p>
            <a:endParaRPr lang="en-US" sz="1100" kern="1200" dirty="0" smtClean="0">
              <a:solidFill>
                <a:schemeClr val="tx1"/>
              </a:solidFill>
              <a:effectLst/>
            </a:endParaRPr>
          </a:p>
          <a:p>
            <a:r>
              <a:rPr lang="en-US" sz="1100" kern="1200" dirty="0" smtClean="0">
                <a:solidFill>
                  <a:schemeClr val="tx1"/>
                </a:solidFill>
                <a:effectLst/>
              </a:rPr>
              <a:t>It’s also possible, in some places, that the judge in a court case will require non-binding arbitration. In these cases, the arbitrator is assigned by the court or chosen by the two sides.</a:t>
            </a:r>
            <a:r>
              <a:rPr lang="en-US" sz="1100" kern="1200" baseline="0" dirty="0" smtClean="0">
                <a:solidFill>
                  <a:schemeClr val="tx1"/>
                </a:solidFill>
                <a:effectLst/>
              </a:rPr>
              <a:t> F</a:t>
            </a:r>
            <a:r>
              <a:rPr lang="en-US" sz="1100" kern="1200" dirty="0" smtClean="0">
                <a:solidFill>
                  <a:schemeClr val="tx1"/>
                </a:solidFill>
                <a:effectLst/>
              </a:rPr>
              <a:t>ees usually are capped and may even be waived if they are unaffordable.</a:t>
            </a:r>
            <a:r>
              <a:rPr lang="en-US" sz="1100" kern="1200" baseline="0" dirty="0" smtClean="0">
                <a:solidFill>
                  <a:schemeClr val="tx1"/>
                </a:solidFill>
                <a:effectLst/>
              </a:rPr>
              <a:t> </a:t>
            </a:r>
            <a:r>
              <a:rPr lang="en-US" sz="1100" kern="1200" dirty="0" smtClean="0">
                <a:solidFill>
                  <a:schemeClr val="tx1"/>
                </a:solidFill>
                <a:effectLst/>
              </a:rPr>
              <a:t>In court-ordered arbitration (unlike the “pre-dispute” arbitration required in many credit agreements, covered on the next slide), the arbitrator’s decision is non-binding, which means that either side can reject the decision and have the case go back before a judge. The website</a:t>
            </a:r>
            <a:r>
              <a:rPr lang="en-US" sz="1100" kern="1200" baseline="0" dirty="0" smtClean="0">
                <a:solidFill>
                  <a:schemeClr val="tx1"/>
                </a:solidFill>
                <a:effectLst/>
              </a:rPr>
              <a:t> of the National Center for State Courts provides a wide range of contact and </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14</a:t>
            </a:fld>
            <a:endParaRPr lang="en-US"/>
          </a:p>
        </p:txBody>
      </p:sp>
    </p:spTree>
    <p:extLst>
      <p:ext uri="{BB962C8B-B14F-4D97-AF65-F5344CB8AC3E}">
        <p14:creationId xmlns:p14="http://schemas.microsoft.com/office/powerpoint/2010/main" val="414949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8328"/>
            <a:ext cx="4572000" cy="3429000"/>
          </a:xfrm>
        </p:spPr>
      </p:sp>
      <p:sp>
        <p:nvSpPr>
          <p:cNvPr id="3" name="Notes Placeholder 2"/>
          <p:cNvSpPr>
            <a:spLocks noGrp="1"/>
          </p:cNvSpPr>
          <p:nvPr>
            <p:ph type="body" idx="1"/>
          </p:nvPr>
        </p:nvSpPr>
        <p:spPr>
          <a:xfrm>
            <a:off x="227493" y="4115927"/>
            <a:ext cx="6407751" cy="5026485"/>
          </a:xfrm>
        </p:spPr>
        <p:txBody>
          <a:bodyPr/>
          <a:lstStyle/>
          <a:p>
            <a:r>
              <a:rPr lang="en-US" sz="1100" kern="1200" dirty="0" smtClean="0">
                <a:solidFill>
                  <a:schemeClr val="tx1"/>
                </a:solidFill>
                <a:effectLst/>
                <a:latin typeface="+mn-lt"/>
                <a:ea typeface="+mn-ea"/>
                <a:cs typeface="+mn-cs"/>
              </a:rPr>
              <a:t>Arbitration is a way of resolving disputes in which an entity outside of the court system decides the outcome of a disagreement. There</a:t>
            </a:r>
            <a:r>
              <a:rPr lang="en-US" sz="1100" kern="1200" baseline="0" dirty="0" smtClean="0">
                <a:solidFill>
                  <a:schemeClr val="tx1"/>
                </a:solidFill>
                <a:effectLst/>
                <a:latin typeface="+mn-lt"/>
                <a:ea typeface="+mn-ea"/>
                <a:cs typeface="+mn-cs"/>
              </a:rPr>
              <a:t> is non-binding arbitration, sometimes ordered by a court (discussed on the previous slide), and there is binding mandatory arbitration that is required under m</a:t>
            </a:r>
            <a:r>
              <a:rPr lang="en-US" sz="1100" kern="1200" dirty="0" smtClean="0">
                <a:solidFill>
                  <a:schemeClr val="tx1"/>
                </a:solidFill>
                <a:effectLst/>
                <a:latin typeface="+mn-lt"/>
                <a:ea typeface="+mn-ea"/>
                <a:cs typeface="+mn-cs"/>
              </a:rPr>
              <a:t>any credit card, loan (but</a:t>
            </a:r>
            <a:r>
              <a:rPr lang="en-US" sz="1100" kern="1200" baseline="0" dirty="0" smtClean="0">
                <a:solidFill>
                  <a:schemeClr val="tx1"/>
                </a:solidFill>
                <a:effectLst/>
                <a:latin typeface="+mn-lt"/>
                <a:ea typeface="+mn-ea"/>
                <a:cs typeface="+mn-cs"/>
              </a:rPr>
              <a:t> not mortgage)</a:t>
            </a:r>
            <a:r>
              <a:rPr lang="en-US" sz="1100" kern="1200" dirty="0" smtClean="0">
                <a:solidFill>
                  <a:schemeClr val="tx1"/>
                </a:solidFill>
                <a:effectLst/>
                <a:latin typeface="+mn-lt"/>
                <a:ea typeface="+mn-ea"/>
                <a:cs typeface="+mn-cs"/>
              </a:rPr>
              <a:t> and</a:t>
            </a:r>
            <a:r>
              <a:rPr lang="en-US" sz="1100" kern="1200" baseline="0" dirty="0" smtClean="0">
                <a:solidFill>
                  <a:schemeClr val="tx1"/>
                </a:solidFill>
                <a:effectLst/>
                <a:latin typeface="+mn-lt"/>
                <a:ea typeface="+mn-ea"/>
                <a:cs typeface="+mn-cs"/>
              </a:rPr>
              <a:t> consumer</a:t>
            </a:r>
            <a:r>
              <a:rPr lang="en-US" sz="1100" kern="1200" dirty="0" smtClean="0">
                <a:solidFill>
                  <a:schemeClr val="tx1"/>
                </a:solidFill>
                <a:effectLst/>
                <a:latin typeface="+mn-lt"/>
                <a:ea typeface="+mn-ea"/>
                <a:cs typeface="+mn-cs"/>
              </a:rPr>
              <a:t> service agreements. These pre-dispute mandatory arbitration clauses require that any</a:t>
            </a:r>
            <a:r>
              <a:rPr lang="en-US" sz="1100" kern="1200" baseline="0" dirty="0" smtClean="0">
                <a:solidFill>
                  <a:schemeClr val="tx1"/>
                </a:solidFill>
                <a:effectLst/>
                <a:latin typeface="+mn-lt"/>
                <a:ea typeface="+mn-ea"/>
                <a:cs typeface="+mn-cs"/>
              </a:rPr>
              <a:t> future </a:t>
            </a:r>
            <a:r>
              <a:rPr lang="en-US" sz="1100" kern="1200" dirty="0" smtClean="0">
                <a:solidFill>
                  <a:schemeClr val="tx1"/>
                </a:solidFill>
                <a:effectLst/>
                <a:latin typeface="+mn-lt"/>
                <a:ea typeface="+mn-ea"/>
                <a:cs typeface="+mn-cs"/>
              </a:rPr>
              <a:t>disputes between the company and a consumer be heard by an arbitrator</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rather than by a judge in court. The </a:t>
            </a:r>
            <a:r>
              <a:rPr lang="en-US" sz="1100" kern="1200" dirty="0" smtClean="0">
                <a:solidFill>
                  <a:schemeClr val="tx1"/>
                </a:solidFill>
                <a:latin typeface="+mn-lt"/>
                <a:ea typeface="+mn-ea"/>
                <a:cs typeface="+mn-cs"/>
              </a:rPr>
              <a:t>arbitrator’s decision is binding, whether the consumer shows up for the hearings or not.</a:t>
            </a:r>
          </a:p>
          <a:p>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Whether or not an arbitration clause included in your contract (or “agreement”) with the original creditor or service provider is valid after the debt goes to a debt collector depends on the language in the agreement, and could depend on the relationship between the collector and the original creditor. It is advisable to have an attorney review </a:t>
            </a:r>
            <a:r>
              <a:rPr lang="en-US" sz="1100" kern="1200" baseline="0" dirty="0" smtClean="0">
                <a:solidFill>
                  <a:schemeClr val="tx1"/>
                </a:solidFill>
                <a:effectLst/>
                <a:latin typeface="+mn-lt"/>
                <a:ea typeface="+mn-ea"/>
                <a:cs typeface="+mn-cs"/>
              </a:rPr>
              <a:t>whether an arbitration clause in your particular credit agreement is void or valid once it is transferred or sold to a collector, </a:t>
            </a:r>
            <a:r>
              <a:rPr lang="en-US" sz="1100" kern="1200" dirty="0" smtClean="0">
                <a:solidFill>
                  <a:schemeClr val="tx1"/>
                </a:solidFill>
                <a:effectLst/>
                <a:latin typeface="+mn-lt"/>
                <a:ea typeface="+mn-ea"/>
                <a:cs typeface="+mn-cs"/>
              </a:rPr>
              <a:t>or whether it is </a:t>
            </a:r>
            <a:r>
              <a:rPr lang="en-US" sz="1100" kern="1200" baseline="0" dirty="0" smtClean="0">
                <a:solidFill>
                  <a:schemeClr val="tx1"/>
                </a:solidFill>
                <a:effectLst/>
                <a:latin typeface="+mn-lt"/>
                <a:ea typeface="+mn-ea"/>
                <a:cs typeface="+mn-cs"/>
              </a:rPr>
              <a:t>unenforceable for any other reason. (Mandatory binding a</a:t>
            </a:r>
            <a:r>
              <a:rPr lang="en-US" sz="1100" kern="1200" dirty="0" smtClean="0">
                <a:solidFill>
                  <a:schemeClr val="tx1"/>
                </a:solidFill>
                <a:effectLst/>
                <a:latin typeface="+mn-lt"/>
                <a:ea typeface="+mn-ea"/>
                <a:cs typeface="+mn-cs"/>
              </a:rPr>
              <a:t>rbitration</a:t>
            </a:r>
            <a:r>
              <a:rPr lang="en-US" sz="1100" kern="1200" baseline="0" dirty="0" smtClean="0">
                <a:solidFill>
                  <a:schemeClr val="tx1"/>
                </a:solidFill>
                <a:effectLst/>
                <a:latin typeface="+mn-lt"/>
                <a:ea typeface="+mn-ea"/>
                <a:cs typeface="+mn-cs"/>
              </a:rPr>
              <a:t> overwhelmingly favors creditors, which is a good reason to try to have the case heard in court.) </a:t>
            </a:r>
            <a:endParaRPr lang="en-US" sz="11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If the debt collector takes you to arbitration, you will receive a notice. As with a regular lawsuit, </a:t>
            </a:r>
            <a:r>
              <a:rPr lang="en-US" sz="1200" kern="1200" dirty="0" smtClean="0">
                <a:solidFill>
                  <a:schemeClr val="tx1"/>
                </a:solidFill>
                <a:effectLst/>
                <a:latin typeface="+mn-lt"/>
                <a:ea typeface="+mn-ea"/>
                <a:cs typeface="+mn-cs"/>
              </a:rPr>
              <a:t>you should not simply ignore the deadlines and requirements outlined in the notice.</a:t>
            </a:r>
            <a:r>
              <a:rPr lang="en-US" sz="1100" dirty="0" smtClean="0">
                <a:effectLst/>
              </a:rPr>
              <a:t> </a:t>
            </a:r>
            <a:r>
              <a:rPr lang="en-US" sz="1100" kern="1200" dirty="0" smtClean="0">
                <a:solidFill>
                  <a:schemeClr val="tx1"/>
                </a:solidFill>
                <a:effectLst/>
                <a:latin typeface="+mn-lt"/>
                <a:ea typeface="+mn-ea"/>
                <a:cs typeface="+mn-cs"/>
              </a:rPr>
              <a:t>If you can’t afford the arbitration fee, ask if it is possible to apply for a fee waiver. </a:t>
            </a:r>
            <a:r>
              <a:rPr lang="en-US" sz="1100" kern="1200" baseline="0" dirty="0" smtClean="0">
                <a:solidFill>
                  <a:schemeClr val="tx1"/>
                </a:solidFill>
                <a:latin typeface="+mn-lt"/>
                <a:ea typeface="+mn-ea"/>
                <a:cs typeface="+mn-cs"/>
              </a:rPr>
              <a:t>If the arbitrator’s office is far from you and you can’t afford to travel, a</a:t>
            </a:r>
            <a:r>
              <a:rPr lang="en-US" sz="1100" kern="1200" dirty="0" smtClean="0">
                <a:solidFill>
                  <a:schemeClr val="tx1"/>
                </a:solidFill>
                <a:latin typeface="+mn-lt"/>
                <a:ea typeface="+mn-ea"/>
                <a:cs typeface="+mn-cs"/>
              </a:rPr>
              <a:t>sk if there is an option to change the hearing to a conference call or if it can be done through mail or email.</a:t>
            </a:r>
            <a:r>
              <a:rPr lang="en-US" sz="1100" kern="1200" baseline="0" dirty="0" smtClean="0">
                <a:solidFill>
                  <a:schemeClr val="tx1"/>
                </a:solidFill>
                <a:latin typeface="+mn-lt"/>
                <a:ea typeface="+mn-ea"/>
                <a:cs typeface="+mn-cs"/>
              </a:rPr>
              <a:t> </a:t>
            </a:r>
            <a:r>
              <a:rPr lang="en-US" sz="1100" kern="1200" dirty="0" smtClean="0">
                <a:solidFill>
                  <a:schemeClr val="tx1"/>
                </a:solidFill>
                <a:effectLst/>
                <a:latin typeface="+mn-lt"/>
                <a:ea typeface="+mn-ea"/>
                <a:cs typeface="+mn-cs"/>
              </a:rPr>
              <a:t>Even though you don’t have to have a lawyer in arbitration, you should consult an attorney to protect your rights.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During the arbitration, you and the collector each have a chance to tell your side of the story. If the arbitrator decides you owe the money, it will issue an “award” to the debt collector, who must then take that decision to a court and have</a:t>
            </a:r>
            <a:r>
              <a:rPr lang="en-US" sz="1100" kern="1200" baseline="0" dirty="0" smtClean="0">
                <a:solidFill>
                  <a:schemeClr val="tx1"/>
                </a:solidFill>
                <a:effectLst/>
                <a:latin typeface="+mn-lt"/>
                <a:ea typeface="+mn-ea"/>
                <a:cs typeface="+mn-cs"/>
              </a:rPr>
              <a:t> the judge confirm it</a:t>
            </a:r>
            <a:r>
              <a:rPr lang="en-US" sz="1100" kern="1200" dirty="0" smtClean="0">
                <a:solidFill>
                  <a:schemeClr val="tx1"/>
                </a:solidFill>
                <a:effectLst/>
                <a:latin typeface="+mn-lt"/>
                <a:ea typeface="+mn-ea"/>
                <a:cs typeface="+mn-cs"/>
              </a:rPr>
              <a:t>. If the judgment is granted, the court may issue a garnishment order against you to have money taken from your paycheck or bank account. You have the right to “challenge” the collector’s request</a:t>
            </a:r>
            <a:r>
              <a:rPr lang="en-US" sz="1100" kern="1200" baseline="0" dirty="0" smtClean="0">
                <a:solidFill>
                  <a:schemeClr val="tx1"/>
                </a:solidFill>
                <a:effectLst/>
                <a:latin typeface="+mn-lt"/>
                <a:ea typeface="+mn-ea"/>
                <a:cs typeface="+mn-cs"/>
              </a:rPr>
              <a:t> that the court confirm the judgment against you, or you can go to court and contest the </a:t>
            </a:r>
            <a:r>
              <a:rPr lang="en-US" sz="1100" kern="1200" dirty="0" smtClean="0">
                <a:solidFill>
                  <a:schemeClr val="tx1"/>
                </a:solidFill>
                <a:effectLst/>
                <a:latin typeface="+mn-lt"/>
                <a:ea typeface="+mn-ea"/>
                <a:cs typeface="+mn-cs"/>
              </a:rPr>
              <a:t>award, but the time frame and your reasons for doing so (arbitrator</a:t>
            </a:r>
            <a:r>
              <a:rPr lang="en-US" sz="1100" kern="1200" baseline="0" dirty="0" smtClean="0">
                <a:solidFill>
                  <a:schemeClr val="tx1"/>
                </a:solidFill>
                <a:effectLst/>
                <a:latin typeface="+mn-lt"/>
                <a:ea typeface="+mn-ea"/>
                <a:cs typeface="+mn-cs"/>
              </a:rPr>
              <a:t> misconduct such as bias, questioning validity of the claims against you and challenging the legitimacy of the arbitration clause, for example)</a:t>
            </a:r>
            <a:r>
              <a:rPr lang="en-US" sz="1100" kern="1200" dirty="0" smtClean="0">
                <a:solidFill>
                  <a:schemeClr val="tx1"/>
                </a:solidFill>
                <a:effectLst/>
                <a:latin typeface="+mn-lt"/>
                <a:ea typeface="+mn-ea"/>
                <a:cs typeface="+mn-cs"/>
              </a:rPr>
              <a:t> are limited, so seek the advice of an</a:t>
            </a:r>
            <a:r>
              <a:rPr lang="en-US" sz="1100" kern="1200" baseline="0" dirty="0" smtClean="0">
                <a:solidFill>
                  <a:schemeClr val="tx1"/>
                </a:solidFill>
                <a:effectLst/>
                <a:latin typeface="+mn-lt"/>
                <a:ea typeface="+mn-ea"/>
                <a:cs typeface="+mn-cs"/>
              </a:rPr>
              <a:t> attorney</a:t>
            </a:r>
            <a:r>
              <a:rPr lang="en-US" sz="11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15</a:t>
            </a:fld>
            <a:endParaRPr lang="en-US"/>
          </a:p>
        </p:txBody>
      </p:sp>
    </p:spTree>
    <p:extLst>
      <p:ext uri="{BB962C8B-B14F-4D97-AF65-F5344CB8AC3E}">
        <p14:creationId xmlns:p14="http://schemas.microsoft.com/office/powerpoint/2010/main" val="399577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7790" y="420416"/>
            <a:ext cx="4368059" cy="3276044"/>
          </a:xfrm>
        </p:spPr>
      </p:sp>
      <p:sp>
        <p:nvSpPr>
          <p:cNvPr id="3" name="Notes Placeholder 2"/>
          <p:cNvSpPr>
            <a:spLocks noGrp="1"/>
          </p:cNvSpPr>
          <p:nvPr>
            <p:ph type="body" idx="1"/>
          </p:nvPr>
        </p:nvSpPr>
        <p:spPr>
          <a:xfrm>
            <a:off x="151663" y="3812631"/>
            <a:ext cx="6521498" cy="5329782"/>
          </a:xfrm>
        </p:spPr>
        <p:txBody>
          <a:bodyPr/>
          <a:lstStyle/>
          <a:p>
            <a:r>
              <a:rPr lang="en-US" sz="1100" kern="1200" dirty="0" smtClean="0">
                <a:solidFill>
                  <a:schemeClr val="tx1"/>
                </a:solidFill>
                <a:effectLst/>
              </a:rPr>
              <a:t>If the collector wins the case, the court will enter a judgment against you, which states how much you owe. (In the case of arbitration, the collector will take the award to a court and ask it to confirm it.) The collector has a</a:t>
            </a:r>
            <a:r>
              <a:rPr lang="en-US" sz="1100" kern="1200" baseline="0" dirty="0" smtClean="0">
                <a:solidFill>
                  <a:schemeClr val="tx1"/>
                </a:solidFill>
                <a:effectLst/>
              </a:rPr>
              <a:t> certain number of</a:t>
            </a:r>
            <a:r>
              <a:rPr lang="en-US" sz="1100" kern="1200" dirty="0" smtClean="0">
                <a:solidFill>
                  <a:schemeClr val="tx1"/>
                </a:solidFill>
                <a:effectLst/>
              </a:rPr>
              <a:t> years to collect—the exact period</a:t>
            </a:r>
            <a:r>
              <a:rPr lang="en-US" sz="1100" kern="1200" baseline="0" dirty="0" smtClean="0">
                <a:solidFill>
                  <a:schemeClr val="tx1"/>
                </a:solidFill>
                <a:effectLst/>
              </a:rPr>
              <a:t> varies by state, as listed in an excerpt from </a:t>
            </a:r>
            <a:r>
              <a:rPr lang="en-US" sz="1100" kern="1200" baseline="0" dirty="0" err="1" smtClean="0">
                <a:solidFill>
                  <a:schemeClr val="tx1"/>
                </a:solidFill>
                <a:effectLst/>
              </a:rPr>
              <a:t>Nolo’s</a:t>
            </a:r>
            <a:r>
              <a:rPr lang="en-US" sz="1100" kern="1200" baseline="0" dirty="0" smtClean="0">
                <a:solidFill>
                  <a:schemeClr val="tx1"/>
                </a:solidFill>
                <a:effectLst/>
              </a:rPr>
              <a:t> </a:t>
            </a:r>
            <a:r>
              <a:rPr lang="en-US" sz="1200" kern="1200" dirty="0" smtClean="0">
                <a:solidFill>
                  <a:schemeClr val="tx1"/>
                </a:solidFill>
                <a:latin typeface="+mn-lt"/>
                <a:ea typeface="+mn-ea"/>
                <a:cs typeface="+mn-cs"/>
              </a:rPr>
              <a:t>"Everybody's Guide to Small Claims Court”</a:t>
            </a:r>
            <a:r>
              <a:rPr lang="en-US" sz="1100" kern="1200" baseline="0" dirty="0" smtClean="0">
                <a:solidFill>
                  <a:schemeClr val="tx1"/>
                </a:solidFill>
                <a:effectLst/>
              </a:rPr>
              <a:t> (</a:t>
            </a:r>
            <a:r>
              <a:rPr lang="en-US" sz="1100" kern="1200" baseline="0" dirty="0" err="1" smtClean="0">
                <a:solidFill>
                  <a:schemeClr val="tx1"/>
                </a:solidFill>
                <a:effectLst/>
              </a:rPr>
              <a:t>bit.ly</a:t>
            </a:r>
            <a:r>
              <a:rPr lang="en-US" sz="1100" kern="1200" baseline="0" dirty="0" smtClean="0">
                <a:solidFill>
                  <a:schemeClr val="tx1"/>
                </a:solidFill>
                <a:effectLst/>
              </a:rPr>
              <a:t>/2aGJdNg)</a:t>
            </a:r>
            <a:r>
              <a:rPr lang="en-US" sz="1100" kern="1200" dirty="0" smtClean="0">
                <a:solidFill>
                  <a:schemeClr val="tx1"/>
                </a:solidFill>
                <a:effectLst/>
              </a:rPr>
              <a:t>. Most states allow</a:t>
            </a:r>
            <a:r>
              <a:rPr lang="en-US" sz="1100" kern="1200" baseline="0" dirty="0" smtClean="0">
                <a:solidFill>
                  <a:schemeClr val="tx1"/>
                </a:solidFill>
                <a:effectLst/>
              </a:rPr>
              <a:t> creditors to </a:t>
            </a:r>
            <a:r>
              <a:rPr lang="en-US" sz="1100" kern="1200" dirty="0" smtClean="0">
                <a:solidFill>
                  <a:schemeClr val="tx1"/>
                </a:solidFill>
                <a:effectLst/>
              </a:rPr>
              <a:t>renew the judgment,</a:t>
            </a:r>
            <a:r>
              <a:rPr lang="en-US" sz="1100" kern="1200" baseline="0" dirty="0" smtClean="0">
                <a:solidFill>
                  <a:schemeClr val="tx1"/>
                </a:solidFill>
                <a:effectLst/>
              </a:rPr>
              <a:t> and some allow them to renew it over and over, essentially making the judgment permanent. An overview is provided in the answer to “How long does a creditor have to collect on a judgment against me?” at the Nolo website (</a:t>
            </a:r>
            <a:r>
              <a:rPr lang="en-US" sz="1100" kern="1200" baseline="0" dirty="0" err="1" smtClean="0">
                <a:solidFill>
                  <a:schemeClr val="tx1"/>
                </a:solidFill>
                <a:effectLst/>
              </a:rPr>
              <a:t>bit.ly</a:t>
            </a:r>
            <a:r>
              <a:rPr lang="en-US" sz="1100" kern="1200" baseline="0" dirty="0" smtClean="0">
                <a:solidFill>
                  <a:schemeClr val="tx1"/>
                </a:solidFill>
                <a:effectLst/>
              </a:rPr>
              <a:t>/2afyfB4).</a:t>
            </a:r>
          </a:p>
          <a:p>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If you don’t pay in full or by negotiating a payment plan, the collector may be able to have</a:t>
            </a:r>
            <a:r>
              <a:rPr lang="en-US" sz="1100" kern="1200" baseline="0" dirty="0" smtClean="0">
                <a:solidFill>
                  <a:schemeClr val="tx1"/>
                </a:solidFill>
                <a:effectLst/>
              </a:rPr>
              <a:t> money taken from</a:t>
            </a:r>
            <a:r>
              <a:rPr lang="en-US" sz="1100" kern="1200" dirty="0" smtClean="0">
                <a:solidFill>
                  <a:schemeClr val="tx1"/>
                </a:solidFill>
                <a:effectLst/>
              </a:rPr>
              <a:t> your paycheck or bank account</a:t>
            </a:r>
            <a:r>
              <a:rPr lang="en-US" sz="1100" kern="1200" baseline="0" dirty="0" smtClean="0">
                <a:solidFill>
                  <a:schemeClr val="tx1"/>
                </a:solidFill>
                <a:effectLst/>
              </a:rPr>
              <a:t> u</a:t>
            </a:r>
            <a:r>
              <a:rPr lang="en-US" sz="1100" kern="1200" dirty="0" smtClean="0">
                <a:solidFill>
                  <a:schemeClr val="tx1"/>
                </a:solidFill>
                <a:effectLst/>
              </a:rPr>
              <a:t>nder a garnishment order. The collector may even be able to get a lien against real estate you own. (A</a:t>
            </a:r>
            <a:r>
              <a:rPr lang="en-US" sz="1100" kern="1200" baseline="0" dirty="0" smtClean="0">
                <a:solidFill>
                  <a:schemeClr val="tx1"/>
                </a:solidFill>
                <a:effectLst/>
              </a:rPr>
              <a:t> lien typically prevents you from selling the property until the underlying debt has been paid and removed, though some property owners may be able to take legal steps to get it removed by, say, claiming the property is exempt, filing bankruptcy or making a request to the court. Learn more about judgment liens at the Nolo website: http://</a:t>
            </a:r>
            <a:r>
              <a:rPr lang="en-US" sz="1100" kern="1200" baseline="0" dirty="0" err="1" smtClean="0">
                <a:solidFill>
                  <a:schemeClr val="tx1"/>
                </a:solidFill>
                <a:effectLst/>
              </a:rPr>
              <a:t>www.nolo.com</a:t>
            </a:r>
            <a:r>
              <a:rPr lang="en-US" sz="1100" kern="1200" baseline="0" dirty="0" smtClean="0">
                <a:solidFill>
                  <a:schemeClr val="tx1"/>
                </a:solidFill>
                <a:effectLst/>
              </a:rPr>
              <a:t>/legal-encyclopedia/property-judgment-liens.)</a:t>
            </a: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Under</a:t>
            </a:r>
            <a:r>
              <a:rPr lang="en-US" sz="1100" kern="1200" baseline="0" dirty="0" smtClean="0">
                <a:solidFill>
                  <a:schemeClr val="tx1"/>
                </a:solidFill>
                <a:effectLst/>
              </a:rPr>
              <a:t> federal law, i</a:t>
            </a:r>
            <a:r>
              <a:rPr lang="en-US" sz="1100" kern="1200" dirty="0" smtClean="0">
                <a:solidFill>
                  <a:schemeClr val="tx1"/>
                </a:solidFill>
                <a:effectLst/>
              </a:rPr>
              <a:t>t is illegal for your employer to fire you because of a garnishment for a single</a:t>
            </a:r>
            <a:r>
              <a:rPr lang="en-US" sz="1100" kern="1200" baseline="0" dirty="0" smtClean="0">
                <a:solidFill>
                  <a:schemeClr val="tx1"/>
                </a:solidFill>
                <a:effectLst/>
              </a:rPr>
              <a:t> debt. But f</a:t>
            </a:r>
            <a:r>
              <a:rPr lang="en-US" sz="1100" dirty="0" smtClean="0"/>
              <a:t>ederal</a:t>
            </a:r>
            <a:r>
              <a:rPr lang="en-US" sz="1100" baseline="0" dirty="0" smtClean="0"/>
              <a:t> law </a:t>
            </a:r>
            <a:r>
              <a:rPr lang="en-US" sz="1100" i="1" baseline="0" dirty="0" smtClean="0"/>
              <a:t>doesn’t</a:t>
            </a:r>
            <a:r>
              <a:rPr lang="en-US" sz="1100" baseline="0" dirty="0" smtClean="0"/>
              <a:t> protect you from being fired </a:t>
            </a:r>
            <a:r>
              <a:rPr lang="en-US" sz="1100" dirty="0" smtClean="0"/>
              <a:t>if two judgment creditors attach your wages,</a:t>
            </a:r>
            <a:r>
              <a:rPr lang="en-US" sz="1100" baseline="0" dirty="0" smtClean="0"/>
              <a:t> or if</a:t>
            </a:r>
            <a:r>
              <a:rPr lang="en-US" sz="1100" dirty="0" smtClean="0"/>
              <a:t> one judgment creditor attaches your wages to pay two different judgments. However, state law might offer</a:t>
            </a:r>
            <a:r>
              <a:rPr lang="en-US" sz="1100" baseline="0" dirty="0" smtClean="0"/>
              <a:t> additional protections in the case of multiple judgments. (Nolo offers state law resources that may help you determine your protections in the case of multiple judgments: http://</a:t>
            </a:r>
            <a:r>
              <a:rPr lang="en-US" sz="1100" baseline="0" dirty="0" err="1" smtClean="0"/>
              <a:t>www.nolo.com</a:t>
            </a:r>
            <a:r>
              <a:rPr lang="en-US" sz="1100" baseline="0" dirty="0" smtClean="0"/>
              <a:t>/legal-research/state-</a:t>
            </a:r>
            <a:r>
              <a:rPr lang="en-US" sz="1100" baseline="0" dirty="0" err="1" smtClean="0"/>
              <a:t>law.html</a:t>
            </a:r>
            <a:r>
              <a:rPr lang="en-US" sz="1100" baseline="0" dirty="0" smtClean="0"/>
              <a:t>.) You might be able to avoid getting fired by convincing your employer that you are doing your best to clear up the debt as soon as possible.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endParaRPr>
          </a:p>
          <a:p>
            <a:r>
              <a:rPr lang="en-US" sz="1100" dirty="0" smtClean="0"/>
              <a:t>Collection agencies don't have the legal authority to issue arrest warrants or have you put in jail. </a:t>
            </a:r>
            <a:r>
              <a:rPr lang="en-US" sz="1100" kern="1200" dirty="0" smtClean="0">
                <a:solidFill>
                  <a:schemeClr val="tx1"/>
                </a:solidFill>
                <a:effectLst/>
              </a:rPr>
              <a:t>However, if a collector has obtained a judgment against you, a judge could issue a warrant for your arrest if you ignore an order to appear in court or do not pay the legal fees stemming from your case, if any. In a handful of states, debt collectors are allowed to seek arrest warrants for debtors if all other collection methods have failed. (In reality, not all counties in those states enforce debt-related warrants.) To protect yourself, always show up when summoned, and seek assistance from a lawyer. </a:t>
            </a:r>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 </a:t>
            </a:r>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If you learn of a default judgment against you in</a:t>
            </a:r>
            <a:r>
              <a:rPr lang="en-US" sz="1100" kern="1200" baseline="0" dirty="0" smtClean="0">
                <a:solidFill>
                  <a:schemeClr val="tx1"/>
                </a:solidFill>
                <a:effectLst/>
              </a:rPr>
              <a:t> </a:t>
            </a:r>
            <a:r>
              <a:rPr lang="en-US" sz="1100" kern="1200" dirty="0" smtClean="0">
                <a:solidFill>
                  <a:schemeClr val="tx1"/>
                </a:solidFill>
                <a:effectLst/>
              </a:rPr>
              <a:t>a case you were not notified about, you have a strong legal defense to stop any efforts to collect on the judgment. Consult an attorney specializing in debt collection immediately. </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16</a:t>
            </a:fld>
            <a:endParaRPr lang="en-US"/>
          </a:p>
        </p:txBody>
      </p:sp>
    </p:spTree>
    <p:extLst>
      <p:ext uri="{BB962C8B-B14F-4D97-AF65-F5344CB8AC3E}">
        <p14:creationId xmlns:p14="http://schemas.microsoft.com/office/powerpoint/2010/main" val="4149496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9236" y="268768"/>
            <a:ext cx="2876835" cy="2157626"/>
          </a:xfrm>
        </p:spPr>
      </p:sp>
      <p:sp>
        <p:nvSpPr>
          <p:cNvPr id="3" name="Notes Placeholder 2"/>
          <p:cNvSpPr>
            <a:spLocks noGrp="1"/>
          </p:cNvSpPr>
          <p:nvPr>
            <p:ph type="body" idx="1"/>
          </p:nvPr>
        </p:nvSpPr>
        <p:spPr>
          <a:xfrm>
            <a:off x="1" y="2597003"/>
            <a:ext cx="6856412" cy="6433261"/>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Regardless of the amount of the judgment, the law places limits on what can be taken from you. Under federal law, a creditor can only garnish 25</a:t>
            </a:r>
            <a:r>
              <a:rPr lang="en-US" sz="1100" kern="1200" baseline="0" dirty="0" smtClean="0">
                <a:solidFill>
                  <a:schemeClr val="tx1"/>
                </a:solidFill>
                <a:effectLst/>
              </a:rPr>
              <a:t> percent</a:t>
            </a:r>
            <a:r>
              <a:rPr lang="en-US" sz="1100" kern="1200" dirty="0" smtClean="0">
                <a:solidFill>
                  <a:schemeClr val="tx1"/>
                </a:solidFill>
                <a:effectLst/>
              </a:rPr>
              <a:t> of your net wages (gross wages minus taxes and mandatory deductions) or </a:t>
            </a:r>
            <a:r>
              <a:rPr lang="en-US" sz="1100" kern="1200" dirty="0" smtClean="0">
                <a:solidFill>
                  <a:schemeClr val="tx1"/>
                </a:solidFill>
                <a:effectLst/>
              </a:rPr>
              <a:t>the </a:t>
            </a:r>
            <a:r>
              <a:rPr lang="en-US" sz="1200" kern="1200" dirty="0" smtClean="0">
                <a:solidFill>
                  <a:schemeClr val="tx1"/>
                </a:solidFill>
                <a:effectLst/>
                <a:latin typeface="+mn-lt"/>
                <a:ea typeface="+mn-ea"/>
                <a:cs typeface="+mn-cs"/>
              </a:rPr>
              <a:t>amount that exceeds 30 times the federal minimum wage ($7.25 per hour in 2016),</a:t>
            </a:r>
            <a:r>
              <a:rPr lang="en-US" sz="1100" kern="1200" baseline="0" dirty="0" smtClean="0">
                <a:solidFill>
                  <a:schemeClr val="tx1"/>
                </a:solidFill>
                <a:effectLst/>
                <a:latin typeface="+mn-lt"/>
                <a:ea typeface="+mn-ea"/>
                <a:cs typeface="+mn-cs"/>
              </a:rPr>
              <a:t> which</a:t>
            </a:r>
            <a:r>
              <a:rPr lang="en-US" sz="1100" kern="1200" dirty="0" smtClean="0">
                <a:solidFill>
                  <a:schemeClr val="tx1"/>
                </a:solidFill>
                <a:effectLst/>
              </a:rPr>
              <a:t>ever </a:t>
            </a:r>
            <a:r>
              <a:rPr lang="en-US" sz="1100" kern="1200" dirty="0" smtClean="0">
                <a:solidFill>
                  <a:schemeClr val="tx1"/>
                </a:solidFill>
                <a:effectLst/>
              </a:rPr>
              <a:t>is less. State law may offer even greater protection. For example, in California, </a:t>
            </a:r>
            <a:r>
              <a:rPr lang="en-US" sz="1200" kern="1200" dirty="0" smtClean="0">
                <a:solidFill>
                  <a:schemeClr val="tx1"/>
                </a:solidFill>
                <a:effectLst/>
                <a:latin typeface="+mn-lt"/>
                <a:ea typeface="+mn-ea"/>
                <a:cs typeface="+mn-cs"/>
              </a:rPr>
              <a:t>the lesser of 25 percent of weekly disposable earnings or 50 percent of the amount by which earnings exceed 40 times the state minimum wage ($10 per hour in 2016), or local minimum wage, if higher</a:t>
            </a:r>
            <a:r>
              <a:rPr lang="en-US" sz="1100" kern="1200" dirty="0" smtClean="0">
                <a:solidFill>
                  <a:schemeClr val="tx1"/>
                </a:solidFill>
                <a:effectLst/>
              </a:rPr>
              <a:t>, is subject</a:t>
            </a:r>
            <a:r>
              <a:rPr lang="en-US" sz="1100" kern="1200" baseline="0" dirty="0" smtClean="0">
                <a:solidFill>
                  <a:schemeClr val="tx1"/>
                </a:solidFill>
                <a:effectLst/>
              </a:rPr>
              <a:t> to levy</a:t>
            </a:r>
            <a:r>
              <a:rPr lang="en-US" sz="1100" kern="1200" dirty="0" smtClean="0">
                <a:solidFill>
                  <a:schemeClr val="tx1"/>
                </a:solidFill>
                <a:effectLst/>
              </a:rPr>
              <a:t>. Learn more in </a:t>
            </a:r>
            <a:r>
              <a:rPr lang="en-US" sz="1100" kern="1200" dirty="0" err="1" smtClean="0">
                <a:solidFill>
                  <a:schemeClr val="tx1"/>
                </a:solidFill>
                <a:effectLst/>
              </a:rPr>
              <a:t>AllLaw.com’s</a:t>
            </a:r>
            <a:r>
              <a:rPr lang="en-US" sz="1100" kern="1200" dirty="0" smtClean="0">
                <a:solidFill>
                  <a:schemeClr val="tx1"/>
                </a:solidFill>
                <a:effectLst/>
              </a:rPr>
              <a:t> “How Much of My Wages Can Be Garnished?” (</a:t>
            </a:r>
            <a:r>
              <a:rPr lang="en-US" sz="1100" i="0" kern="1200" dirty="0" err="1" smtClean="0">
                <a:solidFill>
                  <a:schemeClr val="tx1"/>
                </a:solidFill>
                <a:effectLst/>
              </a:rPr>
              <a:t>bit.ly</a:t>
            </a:r>
            <a:r>
              <a:rPr lang="en-US" sz="1100" i="0" kern="1200" dirty="0" smtClean="0">
                <a:solidFill>
                  <a:schemeClr val="tx1"/>
                </a:solidFill>
                <a:effectLst/>
              </a:rPr>
              <a:t>/1B27H8q</a:t>
            </a:r>
            <a:r>
              <a:rPr lang="en-US" sz="1100" kern="1200" dirty="0" smtClean="0">
                <a:solidFill>
                  <a:schemeClr val="tx1"/>
                </a:solidFill>
                <a:effectLst/>
              </a:rPr>
              <a:t>). That page also provides a link to </a:t>
            </a:r>
            <a:r>
              <a:rPr lang="en-US" sz="1100" kern="1200" dirty="0" err="1" smtClean="0">
                <a:solidFill>
                  <a:schemeClr val="tx1"/>
                </a:solidFill>
                <a:effectLst/>
              </a:rPr>
              <a:t>Nolo’s</a:t>
            </a:r>
            <a:r>
              <a:rPr lang="en-US" sz="1100" kern="1200" dirty="0" smtClean="0">
                <a:solidFill>
                  <a:schemeClr val="tx1"/>
                </a:solidFill>
                <a:effectLst/>
              </a:rPr>
              <a:t> list of state wage garnishment laws (</a:t>
            </a:r>
            <a:r>
              <a:rPr lang="en-US" sz="1100" i="0" kern="1200" dirty="0" err="1" smtClean="0">
                <a:solidFill>
                  <a:schemeClr val="tx1"/>
                </a:solidFill>
                <a:effectLst/>
              </a:rPr>
              <a:t>bit.ly</a:t>
            </a:r>
            <a:r>
              <a:rPr lang="en-US" sz="1100" i="0" kern="1200" dirty="0" smtClean="0">
                <a:solidFill>
                  <a:schemeClr val="tx1"/>
                </a:solidFill>
                <a:effectLst/>
              </a:rPr>
              <a:t>/1siw5Uw</a:t>
            </a:r>
            <a:r>
              <a:rPr lang="en-US" sz="1100" kern="1200" dirty="0" smtClean="0">
                <a:solidFill>
                  <a:schemeClr val="tx1"/>
                </a:solidFill>
                <a:effectLst/>
              </a:rPr>
              <a:t>). </a:t>
            </a:r>
          </a:p>
          <a:p>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Income</a:t>
            </a:r>
            <a:r>
              <a:rPr lang="en-US" sz="1100" kern="1200" baseline="0" dirty="0" smtClean="0">
                <a:solidFill>
                  <a:schemeClr val="tx1"/>
                </a:solidFill>
                <a:effectLst/>
              </a:rPr>
              <a:t> from government benefits (Social Security, VA, SSI, etc.) is further protected. In some cases, it can’t be touched at all, while in other cases it could be garnished to some degree to </a:t>
            </a:r>
            <a:r>
              <a:rPr lang="en-US" sz="1100" kern="1200" dirty="0" smtClean="0">
                <a:solidFill>
                  <a:schemeClr val="tx1"/>
                </a:solidFill>
                <a:effectLst/>
              </a:rPr>
              <a:t>pay certain types of debts, such as child support, alimony, student loans and delinquent taxes.</a:t>
            </a:r>
            <a:r>
              <a:rPr lang="en-US" sz="1100" kern="1200" baseline="0" dirty="0" smtClean="0">
                <a:solidFill>
                  <a:schemeClr val="tx1"/>
                </a:solidFill>
                <a:effectLst/>
              </a:rPr>
              <a:t> Whether your government benefits can be garnished and to what extent depends on factors such as the laws of your state, the source of the benefits, how they were deposited, how much of them remains in your account and the type of debt you owe. </a:t>
            </a:r>
            <a:r>
              <a:rPr lang="en-US" sz="1100" kern="1200" dirty="0" smtClean="0">
                <a:solidFill>
                  <a:schemeClr val="tx1"/>
                </a:solidFill>
                <a:effectLst/>
              </a:rPr>
              <a:t>The FTC offers a fact sheet on “Garnishing Federal Benefits” (</a:t>
            </a:r>
            <a:r>
              <a:rPr lang="en-US" sz="1100" i="0" kern="1200" dirty="0" err="1" smtClean="0">
                <a:solidFill>
                  <a:schemeClr val="tx1"/>
                </a:solidFill>
                <a:effectLst/>
              </a:rPr>
              <a:t>bit.ly</a:t>
            </a:r>
            <a:r>
              <a:rPr lang="en-US" sz="1100" i="0" kern="1200" dirty="0" smtClean="0">
                <a:solidFill>
                  <a:schemeClr val="tx1"/>
                </a:solidFill>
                <a:effectLst/>
              </a:rPr>
              <a:t>/</a:t>
            </a:r>
            <a:r>
              <a:rPr lang="en-US" sz="1100" i="0" kern="1200" dirty="0" err="1" smtClean="0">
                <a:solidFill>
                  <a:schemeClr val="tx1"/>
                </a:solidFill>
                <a:effectLst/>
              </a:rPr>
              <a:t>FTC_garnishing_federal_benefits</a:t>
            </a:r>
            <a:r>
              <a:rPr lang="en-US" sz="1100" kern="1200" dirty="0" smtClean="0">
                <a:solidFill>
                  <a:schemeClr val="tx1"/>
                </a:solidFill>
                <a:effectLst/>
              </a:rPr>
              <a:t>), which details</a:t>
            </a:r>
            <a:r>
              <a:rPr lang="en-US" sz="1100" kern="1200" baseline="0" dirty="0" smtClean="0">
                <a:solidFill>
                  <a:schemeClr val="tx1"/>
                </a:solidFill>
                <a:effectLst/>
              </a:rPr>
              <a:t> not only what types of government benefits are exempt, but also what to do if you receive a notice of garnishment or your account has been frozen</a:t>
            </a:r>
            <a:r>
              <a:rPr lang="en-US" sz="1100" kern="1200" dirty="0" smtClean="0">
                <a:solidFill>
                  <a:schemeClr val="tx1"/>
                </a:solidFill>
                <a:effectLst/>
              </a:rPr>
              <a:t>. For more information about exemptions, read </a:t>
            </a:r>
            <a:r>
              <a:rPr lang="en-US" sz="1100" kern="1200" dirty="0" err="1" smtClean="0">
                <a:solidFill>
                  <a:schemeClr val="tx1"/>
                </a:solidFill>
                <a:effectLst/>
              </a:rPr>
              <a:t>LawHelp.org’s</a:t>
            </a:r>
            <a:r>
              <a:rPr lang="en-US" sz="1100" kern="1200" dirty="0" smtClean="0">
                <a:solidFill>
                  <a:schemeClr val="tx1"/>
                </a:solidFill>
                <a:effectLst/>
              </a:rPr>
              <a:t> “Money That Cannot Be Taken From You (“Garnished”) to Pay Off a Debt” (</a:t>
            </a:r>
            <a:r>
              <a:rPr lang="en-US" sz="1100" i="0" kern="1200" dirty="0" err="1" smtClean="0">
                <a:solidFill>
                  <a:schemeClr val="tx1"/>
                </a:solidFill>
                <a:effectLst/>
              </a:rPr>
              <a:t>bit.ly</a:t>
            </a:r>
            <a:r>
              <a:rPr lang="en-US" sz="1100" i="0" kern="1200" dirty="0" smtClean="0">
                <a:solidFill>
                  <a:schemeClr val="tx1"/>
                </a:solidFill>
                <a:effectLst/>
              </a:rPr>
              <a:t>/1siwh6j</a:t>
            </a:r>
            <a:r>
              <a:rPr lang="en-US" sz="1100" kern="1200" dirty="0" smtClean="0">
                <a:solidFill>
                  <a:schemeClr val="tx1"/>
                </a:solidFill>
                <a:effectLst/>
              </a:rPr>
              <a:t>). The Consumer</a:t>
            </a:r>
            <a:r>
              <a:rPr lang="en-US" sz="1100" kern="1200" baseline="0" dirty="0" smtClean="0">
                <a:solidFill>
                  <a:schemeClr val="tx1"/>
                </a:solidFill>
                <a:effectLst/>
              </a:rPr>
              <a:t> Financial Protection Bureau also offers information on the topic in “Your benefits are protected from garnishment” (</a:t>
            </a:r>
            <a:r>
              <a:rPr lang="en-US" sz="1100" kern="1200" baseline="0" dirty="0" err="1" smtClean="0">
                <a:solidFill>
                  <a:schemeClr val="tx1"/>
                </a:solidFill>
                <a:effectLst/>
              </a:rPr>
              <a:t>bit.ly</a:t>
            </a:r>
            <a:r>
              <a:rPr lang="en-US" sz="1100" kern="1200" baseline="0" dirty="0" smtClean="0">
                <a:solidFill>
                  <a:schemeClr val="tx1"/>
                </a:solidFill>
                <a:effectLst/>
              </a:rPr>
              <a:t>/2aspx0n) and “Can a debt collector take my Social Security or VA benefits?” (</a:t>
            </a:r>
            <a:r>
              <a:rPr lang="en-US" sz="1200" u="none" kern="1200" dirty="0" smtClean="0">
                <a:solidFill>
                  <a:schemeClr val="tx1"/>
                </a:solidFill>
                <a:effectLst/>
                <a:latin typeface="+mn-lt"/>
                <a:ea typeface="+mn-ea"/>
                <a:cs typeface="+mn-cs"/>
              </a:rPr>
              <a:t>http://bit.ly/2dyTQFN</a:t>
            </a:r>
            <a:r>
              <a:rPr lang="en-US" sz="1100" kern="1200" baseline="0" dirty="0" smtClean="0">
                <a:solidFill>
                  <a:schemeClr val="tx1"/>
                </a:solidFill>
                <a:effectLst/>
              </a:rPr>
              <a:t>). The CFPB also offers a sample letter template you can use to</a:t>
            </a:r>
            <a:r>
              <a:rPr lang="en-US" sz="1100" dirty="0" smtClean="0"/>
              <a:t> tell a collector that your Social Security or VA benefits are protected from garnishment</a:t>
            </a:r>
            <a:r>
              <a:rPr lang="en-US" sz="1100" baseline="0" dirty="0" smtClean="0"/>
              <a:t> (files.consumerfinance.gov/f/201505_cfpb-sample-letter-to-debt-collector.doc).</a:t>
            </a:r>
          </a:p>
          <a:p>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If your bank freezes any money in your account, it must send you a notice of garnishment. Then, a judge decides whether your money should be turned over to the debt collector based on factors such as the source of your income and state law. It is very</a:t>
            </a:r>
            <a:r>
              <a:rPr lang="en-US" sz="1100" baseline="0" dirty="0" smtClean="0"/>
              <a:t> important for the judge to be aware that the source of your balance is government benefits before a decision is made regarding what should be turned over to the collector. </a:t>
            </a:r>
            <a:r>
              <a:rPr lang="en-US" sz="1100" dirty="0" smtClean="0"/>
              <a:t>Contact a lawyer or legal aid society</a:t>
            </a:r>
            <a:r>
              <a:rPr lang="en-US" sz="1100" baseline="0" dirty="0" smtClean="0"/>
              <a:t> for help. If you’re a senior, the </a:t>
            </a:r>
            <a:r>
              <a:rPr lang="en-US" sz="1100" dirty="0" smtClean="0"/>
              <a:t>Center for Elder Rights Advocacy can refer you to a local agency that provides free legal help to seniors who qualify</a:t>
            </a:r>
            <a:r>
              <a:rPr lang="en-US" sz="1100" baseline="0" dirty="0" smtClean="0"/>
              <a:t> (</a:t>
            </a:r>
            <a:r>
              <a:rPr lang="en-US" sz="1100" dirty="0" smtClean="0"/>
              <a:t>866-949-2372 or </a:t>
            </a:r>
            <a:r>
              <a:rPr lang="en-US" sz="1100" baseline="0" dirty="0" err="1" smtClean="0"/>
              <a:t>www.l</a:t>
            </a:r>
            <a:r>
              <a:rPr lang="en-US" sz="1100" dirty="0" err="1" smtClean="0"/>
              <a:t>egalhotlines.org</a:t>
            </a:r>
            <a:r>
              <a:rPr lang="en-US" sz="1100" dirty="0" smtClean="0"/>
              <a:t>).</a:t>
            </a:r>
            <a:r>
              <a:rPr lang="en-US" sz="1100" baseline="0" dirty="0" smtClean="0"/>
              <a:t> </a:t>
            </a:r>
            <a:r>
              <a:rPr lang="en-US" sz="1100" kern="1200" baseline="0" dirty="0" smtClean="0">
                <a:solidFill>
                  <a:schemeClr val="tx1"/>
                </a:solidFill>
                <a:effectLst/>
              </a:rPr>
              <a:t>Be aware that e</a:t>
            </a:r>
            <a:r>
              <a:rPr lang="en-US" sz="1100" kern="1200" dirty="0" smtClean="0">
                <a:solidFill>
                  <a:schemeClr val="tx1"/>
                </a:solidFill>
                <a:effectLst/>
              </a:rPr>
              <a:t>ven if you are entitled to notification that money in your bank account will be seized, you may not receive the notice in time to avoid bounced-check or non-sufficient funds (NSF) fees on outstanding checks.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Some portion of your personal possessions and equity in a car and/or home is also exempt. </a:t>
            </a:r>
            <a:r>
              <a:rPr lang="en-US" sz="1100" dirty="0" smtClean="0"/>
              <a:t>Some states limit liens on homes, even if a debt collector has obtained a judgment. If a debt collector is threatening to put a lien on your home, consult an attorney to learn your rights under your state’s laws. </a:t>
            </a:r>
            <a:r>
              <a:rPr lang="en-US" sz="1100" kern="1200" dirty="0" smtClean="0">
                <a:solidFill>
                  <a:schemeClr val="tx1"/>
                </a:solidFill>
                <a:effectLst/>
              </a:rPr>
              <a:t>Find information about your state’s homestead exemption (the amount of equity in your home that cannot be touched by most creditors) and other exemptions at the </a:t>
            </a:r>
            <a:r>
              <a:rPr lang="en-US" sz="1100" kern="1200" dirty="0" err="1" smtClean="0">
                <a:solidFill>
                  <a:schemeClr val="tx1"/>
                </a:solidFill>
                <a:effectLst/>
              </a:rPr>
              <a:t>LegalConsumer.com</a:t>
            </a:r>
            <a:r>
              <a:rPr lang="en-US" sz="1100" kern="1200" dirty="0" smtClean="0">
                <a:solidFill>
                  <a:schemeClr val="tx1"/>
                </a:solidFill>
                <a:effectLst/>
              </a:rPr>
              <a:t> website (</a:t>
            </a:r>
            <a:r>
              <a:rPr lang="en-US" sz="1100" i="0" kern="1200" dirty="0" err="1" smtClean="0">
                <a:solidFill>
                  <a:schemeClr val="tx1"/>
                </a:solidFill>
                <a:effectLst/>
              </a:rPr>
              <a:t>www.legalconsumer.com</a:t>
            </a:r>
            <a:r>
              <a:rPr lang="en-US" sz="1100" i="0" kern="1200" dirty="0" smtClean="0">
                <a:solidFill>
                  <a:schemeClr val="tx1"/>
                </a:solidFill>
                <a:effectLst/>
              </a:rPr>
              <a:t>/bankruptcy/laws</a:t>
            </a:r>
            <a:r>
              <a:rPr lang="en-US" sz="1100" kern="1200" dirty="0" smtClean="0">
                <a:solidFill>
                  <a:schemeClr val="tx1"/>
                </a:solidFill>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endParaRPr>
          </a:p>
          <a:p>
            <a:r>
              <a:rPr lang="en-US" sz="1100" dirty="0" smtClean="0"/>
              <a:t>Seek legal advice if your wages are garnished or funds are frozen or removed from your bank account, or if a lien is placed on your home.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17</a:t>
            </a:fld>
            <a:endParaRPr lang="en-US"/>
          </a:p>
        </p:txBody>
      </p:sp>
    </p:spTree>
    <p:extLst>
      <p:ext uri="{BB962C8B-B14F-4D97-AF65-F5344CB8AC3E}">
        <p14:creationId xmlns:p14="http://schemas.microsoft.com/office/powerpoint/2010/main" val="4149496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863" y="363538"/>
            <a:ext cx="4192587" cy="3143250"/>
          </a:xfrm>
        </p:spPr>
      </p:sp>
      <p:sp>
        <p:nvSpPr>
          <p:cNvPr id="3" name="Notes Placeholder 2"/>
          <p:cNvSpPr>
            <a:spLocks noGrp="1"/>
          </p:cNvSpPr>
          <p:nvPr>
            <p:ph type="body" idx="1"/>
          </p:nvPr>
        </p:nvSpPr>
        <p:spPr>
          <a:xfrm>
            <a:off x="151663" y="3585159"/>
            <a:ext cx="6540456" cy="5557253"/>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Whether you are considering filing bankruptcy</a:t>
            </a:r>
            <a:r>
              <a:rPr lang="en-US" sz="1100" kern="1200" baseline="0" dirty="0" smtClean="0">
                <a:solidFill>
                  <a:schemeClr val="tx1"/>
                </a:solidFill>
                <a:effectLst/>
              </a:rPr>
              <a:t> or you need advice or representation for a debt collection lawsuit, there are free and low-cost sources of legal help for those who qualify. </a:t>
            </a:r>
            <a:r>
              <a:rPr lang="en-US" sz="1100" kern="1200" dirty="0" smtClean="0">
                <a:solidFill>
                  <a:schemeClr val="tx1"/>
                </a:solidFill>
                <a:effectLst/>
              </a:rPr>
              <a:t>(While legal aid organizations provide free legal services to low-income people, know that there aren’t nearly enough legal aid lawyers to serve everyone, so finding the funds to pay for at least an initial consultation with an experienced debt collection attorney may be a wise course.)</a:t>
            </a:r>
            <a:r>
              <a:rPr lang="en-US" sz="1100" dirty="0" smtClean="0">
                <a:effectLst/>
              </a:rPr>
              <a:t> </a:t>
            </a:r>
            <a:endParaRPr lang="en-US" sz="1100" kern="1200" baseline="0" dirty="0" smtClean="0">
              <a:solidFill>
                <a:schemeClr val="tx1"/>
              </a:solidFill>
              <a:effectLst/>
            </a:endParaRPr>
          </a:p>
          <a:p>
            <a:pPr marL="0" indent="0">
              <a:buFont typeface="Arial"/>
              <a:buNone/>
            </a:pPr>
            <a:endParaRPr lang="en-US" sz="1100" kern="1200" dirty="0" smtClean="0">
              <a:solidFill>
                <a:schemeClr val="tx1"/>
              </a:solidFill>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rPr>
              <a:t>The Legal Services Corporation (</a:t>
            </a:r>
            <a:r>
              <a:rPr lang="en-US" sz="1100" i="0" kern="1200" dirty="0" err="1" smtClean="0">
                <a:solidFill>
                  <a:schemeClr val="tx1"/>
                </a:solidFill>
                <a:effectLst/>
              </a:rPr>
              <a:t>www.lsc.gov</a:t>
            </a:r>
            <a:r>
              <a:rPr lang="en-US" sz="1100" kern="1200" dirty="0" smtClean="0">
                <a:solidFill>
                  <a:schemeClr val="tx1"/>
                </a:solidFill>
                <a:effectLst/>
              </a:rPr>
              <a:t>),</a:t>
            </a:r>
            <a:r>
              <a:rPr lang="en-US" sz="1100" dirty="0" smtClean="0"/>
              <a:t> an independent non-profit established by Congress in 1974 to provide financial support for civil legal aid to low-income Americans,</a:t>
            </a:r>
            <a:r>
              <a:rPr lang="en-US" sz="1100" kern="1200" dirty="0" smtClean="0">
                <a:solidFill>
                  <a:schemeClr val="tx1"/>
                </a:solidFill>
                <a:effectLst/>
              </a:rPr>
              <a:t> provides referrals to local legal aid offices for those who cannot afford a private attorney. </a:t>
            </a:r>
            <a:endParaRPr lang="en-US" sz="1100" dirty="0" smtClean="0"/>
          </a:p>
          <a:p>
            <a:pPr marL="171450" indent="-171450">
              <a:buFont typeface="Arial"/>
              <a:buChar char="•"/>
            </a:pPr>
            <a:endParaRPr lang="en-US" sz="1100" kern="1200" dirty="0" smtClean="0">
              <a:solidFill>
                <a:schemeClr val="tx1"/>
              </a:solidFill>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err="1" smtClean="0">
                <a:solidFill>
                  <a:schemeClr val="tx1"/>
                </a:solidFill>
                <a:effectLst/>
              </a:rPr>
              <a:t>LawHelp.org</a:t>
            </a:r>
            <a:r>
              <a:rPr lang="en-US" sz="1100" kern="1200" dirty="0" smtClean="0">
                <a:solidFill>
                  <a:schemeClr val="tx1"/>
                </a:solidFill>
                <a:effectLst/>
              </a:rPr>
              <a:t> (</a:t>
            </a:r>
            <a:r>
              <a:rPr lang="en-US" sz="1100" i="0" kern="1200" dirty="0" err="1" smtClean="0">
                <a:solidFill>
                  <a:schemeClr val="tx1"/>
                </a:solidFill>
                <a:effectLst/>
              </a:rPr>
              <a:t>www.lawhelp.org</a:t>
            </a:r>
            <a:r>
              <a:rPr lang="en-US" sz="1100" kern="1200" dirty="0" smtClean="0">
                <a:solidFill>
                  <a:schemeClr val="tx1"/>
                </a:solidFill>
                <a:effectLst/>
              </a:rPr>
              <a:t>) provides legal information and helps low- and moderate-income consumers find free legal aid programs in their communities. (The CFPB also offers</a:t>
            </a:r>
            <a:r>
              <a:rPr lang="en-US" sz="1100" kern="1200" baseline="0" dirty="0" smtClean="0">
                <a:solidFill>
                  <a:schemeClr val="tx1"/>
                </a:solidFill>
                <a:effectLst/>
              </a:rPr>
              <a:t> a list of state legal aid directories [</a:t>
            </a:r>
            <a:r>
              <a:rPr lang="en-US" sz="1100" kern="1200" baseline="0" dirty="0" err="1" smtClean="0">
                <a:solidFill>
                  <a:schemeClr val="tx1"/>
                </a:solidFill>
                <a:effectLst/>
              </a:rPr>
              <a:t>bit.ly</a:t>
            </a:r>
            <a:r>
              <a:rPr lang="en-US" sz="1100" kern="1200" baseline="0" dirty="0" smtClean="0">
                <a:solidFill>
                  <a:schemeClr val="tx1"/>
                </a:solidFill>
                <a:effectLst/>
              </a:rPr>
              <a:t>/2ataeaL].)</a:t>
            </a:r>
            <a:endParaRPr lang="en-US" sz="1100" dirty="0" smtClean="0"/>
          </a:p>
          <a:p>
            <a:pPr marL="171450" indent="-171450">
              <a:buFont typeface="Arial"/>
              <a:buChar char="•"/>
            </a:pPr>
            <a:endParaRPr lang="en-US" sz="1100" kern="1200" dirty="0" smtClean="0">
              <a:solidFill>
                <a:schemeClr val="tx1"/>
              </a:solidFill>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rPr>
              <a:t>The Center for Elder</a:t>
            </a:r>
            <a:r>
              <a:rPr lang="en-US" sz="1100" kern="1200" baseline="0" dirty="0" smtClean="0">
                <a:solidFill>
                  <a:schemeClr val="tx1"/>
                </a:solidFill>
              </a:rPr>
              <a:t> Rights Advocacy (</a:t>
            </a:r>
            <a:r>
              <a:rPr lang="en-US" sz="1100" kern="1200" baseline="0" dirty="0" err="1" smtClean="0">
                <a:solidFill>
                  <a:schemeClr val="tx1"/>
                </a:solidFill>
              </a:rPr>
              <a:t>www.legalhotlines.org</a:t>
            </a:r>
            <a:r>
              <a:rPr lang="en-US" sz="1100" kern="1200" baseline="0" dirty="0" smtClean="0">
                <a:solidFill>
                  <a:schemeClr val="tx1"/>
                </a:solidFill>
              </a:rPr>
              <a:t> or </a:t>
            </a:r>
            <a:r>
              <a:rPr lang="en-US" sz="1100" dirty="0" smtClean="0"/>
              <a:t>866-949-2372</a:t>
            </a:r>
            <a:r>
              <a:rPr lang="en-US" sz="1100" kern="1200" baseline="0" dirty="0" smtClean="0">
                <a:solidFill>
                  <a:schemeClr val="tx1"/>
                </a:solidFill>
              </a:rPr>
              <a:t>) </a:t>
            </a:r>
            <a:r>
              <a:rPr lang="en-US" sz="1100" dirty="0" smtClean="0"/>
              <a:t>can refer qualifying seniors to a local agency that provides free legal help to seniors who qualify.</a:t>
            </a:r>
            <a:r>
              <a:rPr lang="en-US" sz="1100" baseline="0" dirty="0" smtClean="0"/>
              <a:t> </a:t>
            </a:r>
            <a:endParaRPr lang="en-US" sz="1100" kern="1200" baseline="0" dirty="0" smtClean="0">
              <a:solidFill>
                <a:schemeClr val="tx1"/>
              </a:solidFill>
            </a:endParaRPr>
          </a:p>
          <a:p>
            <a:pPr marL="171450" indent="-171450">
              <a:buFont typeface="Arial"/>
              <a:buChar char="•"/>
            </a:pPr>
            <a:endParaRPr lang="en-US" sz="1100" kern="1200" baseline="0" dirty="0" smtClean="0">
              <a:solidFill>
                <a:schemeClr val="tx1"/>
              </a:solidFill>
              <a:effectLst/>
            </a:endParaRPr>
          </a:p>
          <a:p>
            <a:pPr marL="171450" indent="-171450">
              <a:buFont typeface="Arial"/>
              <a:buChar char="•"/>
            </a:pPr>
            <a:r>
              <a:rPr lang="en-US" sz="1100" kern="1200" dirty="0" smtClean="0">
                <a:solidFill>
                  <a:schemeClr val="tx1"/>
                </a:solidFill>
                <a:effectLst/>
              </a:rPr>
              <a:t>Active duty servicemembers have special rights under the Servicemembers Civil Relief Act (SCRA). If you are in the military and need legal help, contact your Armed Forces Legal Assistance Office (</a:t>
            </a:r>
            <a:r>
              <a:rPr lang="en-US" sz="1100" i="0" kern="1200" dirty="0" smtClean="0">
                <a:solidFill>
                  <a:schemeClr val="tx1"/>
                </a:solidFill>
                <a:effectLst/>
              </a:rPr>
              <a:t>1.usa.gov/1tnkq1A</a:t>
            </a:r>
            <a:r>
              <a:rPr lang="en-US" sz="1100" kern="1200" dirty="0" smtClean="0">
                <a:solidFill>
                  <a:schemeClr val="tx1"/>
                </a:solidFill>
                <a:effectLst/>
              </a:rPr>
              <a:t>).</a:t>
            </a:r>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endParaRPr>
          </a:p>
          <a:p>
            <a:pPr marL="171450" indent="-171450">
              <a:buFont typeface="Arial"/>
              <a:buChar char="•"/>
            </a:pPr>
            <a:r>
              <a:rPr lang="en-US" sz="1100" kern="1200" dirty="0" smtClean="0">
                <a:solidFill>
                  <a:schemeClr val="tx1"/>
                </a:solidFill>
                <a:effectLst/>
              </a:rPr>
              <a:t>The National Association of Consumer Advocates (NACA) website (</a:t>
            </a:r>
            <a:r>
              <a:rPr lang="en-US" sz="1100" kern="1200" dirty="0" err="1" smtClean="0">
                <a:solidFill>
                  <a:schemeClr val="tx1"/>
                </a:solidFill>
                <a:effectLst/>
              </a:rPr>
              <a:t>www.consumeradvocates.org</a:t>
            </a:r>
            <a:r>
              <a:rPr lang="en-US" sz="1100" kern="1200" dirty="0" smtClean="0">
                <a:solidFill>
                  <a:schemeClr val="tx1"/>
                </a:solidFill>
                <a:effectLst/>
              </a:rPr>
              <a:t>)</a:t>
            </a:r>
            <a:r>
              <a:rPr lang="en-US" sz="1100" kern="1200" baseline="0" dirty="0" smtClean="0">
                <a:solidFill>
                  <a:schemeClr val="tx1"/>
                </a:solidFill>
                <a:effectLst/>
              </a:rPr>
              <a:t> allows you to search for a qualified attorney in your area</a:t>
            </a:r>
            <a:r>
              <a:rPr lang="en-US" sz="1100" kern="1200" dirty="0" smtClean="0">
                <a:solidFill>
                  <a:schemeClr val="tx1"/>
                </a:solidFill>
                <a:effectLst/>
              </a:rPr>
              <a:t>. While</a:t>
            </a:r>
            <a:r>
              <a:rPr lang="en-US" sz="1100" kern="1200" baseline="0" dirty="0" smtClean="0">
                <a:solidFill>
                  <a:schemeClr val="tx1"/>
                </a:solidFill>
                <a:effectLst/>
              </a:rPr>
              <a:t> these attorneys’ services are not necessarily free or low-cost, a</a:t>
            </a:r>
            <a:r>
              <a:rPr lang="en-US" sz="1100" kern="1200" dirty="0" smtClean="0">
                <a:solidFill>
                  <a:schemeClr val="tx1"/>
                </a:solidFill>
                <a:effectLst/>
              </a:rPr>
              <a:t>n attorney might be willing to defend you </a:t>
            </a:r>
            <a:r>
              <a:rPr lang="en-US" sz="1100" i="1" kern="1200" dirty="0" smtClean="0">
                <a:solidFill>
                  <a:schemeClr val="tx1"/>
                </a:solidFill>
                <a:effectLst/>
              </a:rPr>
              <a:t>pro bono </a:t>
            </a:r>
            <a:r>
              <a:rPr lang="en-US" sz="1100" kern="1200" dirty="0" smtClean="0">
                <a:solidFill>
                  <a:schemeClr val="tx1"/>
                </a:solidFill>
                <a:effectLst/>
              </a:rPr>
              <a:t>(free) if he or she believes the collector is breaking state or federal law, because the collector,</a:t>
            </a:r>
            <a:r>
              <a:rPr lang="en-US" sz="1100" kern="1200" baseline="0" dirty="0" smtClean="0">
                <a:solidFill>
                  <a:schemeClr val="tx1"/>
                </a:solidFill>
                <a:effectLst/>
              </a:rPr>
              <a:t> </a:t>
            </a:r>
            <a:r>
              <a:rPr lang="en-US" sz="1100" kern="1200" dirty="0" smtClean="0">
                <a:solidFill>
                  <a:schemeClr val="tx1"/>
                </a:solidFill>
                <a:effectLst/>
              </a:rPr>
              <a:t>if it loses the case, would be responsible for paying your attorney’s fees. </a:t>
            </a:r>
            <a:endParaRPr lang="en-US" sz="11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100" kern="1200" dirty="0" smtClean="0">
              <a:solidFill>
                <a:schemeClr val="tx1"/>
              </a:solidFill>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smtClean="0">
                <a:solidFill>
                  <a:schemeClr val="tx1"/>
                </a:solidFill>
                <a:effectLst/>
              </a:rPr>
              <a:t>If you don’t qualify</a:t>
            </a:r>
            <a:r>
              <a:rPr lang="en-US" sz="1100" kern="1200" baseline="0" dirty="0" smtClean="0">
                <a:solidFill>
                  <a:schemeClr val="tx1"/>
                </a:solidFill>
                <a:effectLst/>
              </a:rPr>
              <a:t> for free or low-cost legal help, you can c</a:t>
            </a:r>
            <a:r>
              <a:rPr lang="en-US" sz="1100" dirty="0" smtClean="0"/>
              <a:t>ontact a lawyer referral service</a:t>
            </a:r>
            <a:r>
              <a:rPr lang="en-US" sz="1100" baseline="0" dirty="0" smtClean="0"/>
              <a:t> </a:t>
            </a:r>
            <a:r>
              <a:rPr lang="en-US" sz="1100" dirty="0" smtClean="0"/>
              <a:t>such as your state or local bar association (</a:t>
            </a:r>
            <a:r>
              <a:rPr lang="en-US" sz="1100" dirty="0" err="1" smtClean="0"/>
              <a:t>bit.ly</a:t>
            </a:r>
            <a:r>
              <a:rPr lang="en-US" sz="1100" dirty="0" smtClean="0"/>
              <a:t>/2abJBCC)</a:t>
            </a:r>
            <a:r>
              <a:rPr lang="en-US" sz="1100" baseline="0" dirty="0" smtClean="0"/>
              <a:t> </a:t>
            </a:r>
            <a:r>
              <a:rPr lang="en-US" sz="1100" dirty="0" smtClean="0"/>
              <a:t>and ask for an attorney with experience in consumer law, debt collection defense</a:t>
            </a:r>
            <a:r>
              <a:rPr lang="en-US" sz="1100" baseline="0" dirty="0" smtClean="0"/>
              <a:t> </a:t>
            </a:r>
            <a:r>
              <a:rPr lang="en-US" sz="1100" dirty="0" smtClean="0"/>
              <a:t>or the Fair Debt Collection Practices Act. Or</a:t>
            </a:r>
            <a:r>
              <a:rPr lang="en-US" sz="1100" baseline="0" dirty="0" smtClean="0"/>
              <a:t> a</a:t>
            </a:r>
            <a:r>
              <a:rPr lang="en-US" sz="1100" dirty="0" smtClean="0"/>
              <a:t>sk for referrals from people you know, including any good attorney you have</a:t>
            </a:r>
            <a:r>
              <a:rPr lang="en-US" sz="1100" baseline="0" dirty="0" smtClean="0"/>
              <a:t> hired before</a:t>
            </a:r>
            <a:r>
              <a:rPr lang="en-US" sz="1100" dirty="0" smtClean="0"/>
              <a:t>. Some attorneys</a:t>
            </a:r>
            <a:r>
              <a:rPr lang="en-US" sz="1100" baseline="0" dirty="0" smtClean="0"/>
              <a:t> are willing to forgo upfront payment and charge you only if and when you win your case (contingency fee arrangement) because in an FDCPA </a:t>
            </a:r>
            <a:r>
              <a:rPr lang="en-US" sz="1100" dirty="0" smtClean="0"/>
              <a:t>case, the court has the power to order that the debt collector pay for your attorney’s fees if you win. </a:t>
            </a:r>
            <a:endParaRPr lang="en-US" sz="1100" kern="1200" dirty="0" smtClean="0">
              <a:solidFill>
                <a:schemeClr val="tx1"/>
              </a:solidFill>
              <a:effectLst/>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18</a:t>
            </a:fld>
            <a:endParaRPr lang="en-US"/>
          </a:p>
        </p:txBody>
      </p:sp>
    </p:spTree>
    <p:extLst>
      <p:ext uri="{BB962C8B-B14F-4D97-AF65-F5344CB8AC3E}">
        <p14:creationId xmlns:p14="http://schemas.microsoft.com/office/powerpoint/2010/main" val="59910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6452" y="4343400"/>
            <a:ext cx="6350878" cy="4114800"/>
          </a:xfrm>
        </p:spPr>
        <p:txBody>
          <a:bodyPr/>
          <a:lstStyle/>
          <a:p>
            <a:r>
              <a:rPr lang="en-US" sz="1200" b="0" kern="1200" dirty="0" smtClean="0">
                <a:solidFill>
                  <a:schemeClr val="tx1"/>
                </a:solidFill>
                <a:effectLst/>
                <a:latin typeface="+mn-lt"/>
                <a:ea typeface="+mn-ea"/>
                <a:cs typeface="+mn-cs"/>
              </a:rPr>
              <a:t>If you’re having trouble with a debt collector, submit your complaint directly to the company’s compliance department. If you are not able to resolve the issue directly with the collection agency, you can file a complaint with: </a:t>
            </a:r>
          </a:p>
          <a:p>
            <a:pPr marL="171450" indent="-171450">
              <a:buFont typeface="Arial"/>
              <a:buChar char="•"/>
            </a:pPr>
            <a:r>
              <a:rPr lang="en-US" sz="1200" b="0" kern="1200" dirty="0" smtClean="0">
                <a:solidFill>
                  <a:schemeClr val="tx1"/>
                </a:solidFill>
                <a:effectLst/>
                <a:latin typeface="+mn-lt"/>
                <a:ea typeface="+mn-ea"/>
                <a:cs typeface="+mn-cs"/>
              </a:rPr>
              <a:t>The Consumer Financial Protection Bureau (CFPB) (</a:t>
            </a:r>
            <a:r>
              <a:rPr lang="en-US" sz="1200" b="0" i="0" kern="1200" dirty="0" smtClean="0">
                <a:solidFill>
                  <a:schemeClr val="tx1"/>
                </a:solidFill>
                <a:effectLst/>
                <a:latin typeface="+mn-lt"/>
                <a:ea typeface="+mn-ea"/>
                <a:cs typeface="+mn-cs"/>
              </a:rPr>
              <a:t>www.consumerfinance.gov/complaint/ or 855-411-CFPB</a:t>
            </a:r>
            <a:r>
              <a:rPr lang="en-US" sz="1200" b="0" kern="1200" dirty="0" smtClean="0">
                <a:solidFill>
                  <a:schemeClr val="tx1"/>
                </a:solidFill>
                <a:effectLst/>
                <a:latin typeface="+mn-lt"/>
                <a:ea typeface="+mn-ea"/>
                <a:cs typeface="+mn-cs"/>
              </a:rPr>
              <a:t>) </a:t>
            </a:r>
          </a:p>
          <a:p>
            <a:pPr marL="171450" indent="-171450">
              <a:buFont typeface="Arial"/>
              <a:buChar char="•"/>
            </a:pPr>
            <a:r>
              <a:rPr lang="en-US" sz="1200" b="0" kern="1200" dirty="0" smtClean="0">
                <a:solidFill>
                  <a:schemeClr val="tx1"/>
                </a:solidFill>
                <a:effectLst/>
                <a:latin typeface="+mn-lt"/>
                <a:ea typeface="+mn-ea"/>
                <a:cs typeface="+mn-cs"/>
              </a:rPr>
              <a:t>The Federal Trade Commission (FTC) (</a:t>
            </a:r>
            <a:r>
              <a:rPr lang="en-US" sz="1200" b="0" kern="1200" dirty="0" err="1" smtClean="0">
                <a:solidFill>
                  <a:schemeClr val="tx1"/>
                </a:solidFill>
                <a:effectLst/>
                <a:latin typeface="+mn-lt"/>
                <a:ea typeface="+mn-ea"/>
                <a:cs typeface="+mn-cs"/>
              </a:rPr>
              <a:t>www.ftccomplaintassistant.gov</a:t>
            </a:r>
            <a:r>
              <a:rPr lang="en-US" sz="1200" b="0" kern="1200" baseline="0" dirty="0" smtClean="0">
                <a:solidFill>
                  <a:schemeClr val="tx1"/>
                </a:solidFill>
                <a:effectLst/>
                <a:latin typeface="+mn-lt"/>
                <a:ea typeface="+mn-ea"/>
                <a:cs typeface="+mn-cs"/>
              </a:rPr>
              <a:t> or 877-FTC-HELP)</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The Better Business Bureau (</a:t>
            </a:r>
            <a:r>
              <a:rPr lang="en-US" sz="1200" b="0" i="0" kern="1200" dirty="0" err="1" smtClean="0">
                <a:solidFill>
                  <a:schemeClr val="tx1"/>
                </a:solidFill>
                <a:effectLst/>
                <a:latin typeface="+mn-lt"/>
                <a:ea typeface="+mn-ea"/>
                <a:cs typeface="+mn-cs"/>
              </a:rPr>
              <a:t>go.bbb.org</a:t>
            </a:r>
            <a:r>
              <a:rPr lang="en-US" sz="1200" b="0" i="0" kern="1200" dirty="0" smtClean="0">
                <a:solidFill>
                  <a:schemeClr val="tx1"/>
                </a:solidFill>
                <a:effectLst/>
                <a:latin typeface="+mn-lt"/>
                <a:ea typeface="+mn-ea"/>
                <a:cs typeface="+mn-cs"/>
              </a:rPr>
              <a:t>/1RgnpWV</a:t>
            </a:r>
            <a:r>
              <a:rPr lang="en-US" sz="1200" b="0" kern="1200" dirty="0" smtClean="0">
                <a:solidFill>
                  <a:schemeClr val="tx1"/>
                </a:solidFill>
                <a:effectLst/>
                <a:latin typeface="+mn-lt"/>
                <a:ea typeface="+mn-ea"/>
                <a:cs typeface="+mn-cs"/>
              </a:rPr>
              <a:t>) </a:t>
            </a:r>
            <a:endParaRPr lang="en-US" dirty="0" smtClean="0"/>
          </a:p>
          <a:p>
            <a:pPr marL="171450" indent="-171450">
              <a:buFont typeface="Arial"/>
              <a:buChar char="•"/>
            </a:pPr>
            <a:r>
              <a:rPr lang="en-US" sz="1200" b="0" kern="1200" dirty="0" smtClean="0">
                <a:solidFill>
                  <a:schemeClr val="tx1"/>
                </a:solidFill>
                <a:effectLst/>
                <a:latin typeface="+mn-lt"/>
                <a:ea typeface="+mn-ea"/>
                <a:cs typeface="+mn-cs"/>
              </a:rPr>
              <a:t>Your state’s attorney general (</a:t>
            </a:r>
            <a:r>
              <a:rPr lang="en-US" sz="1200" b="0" i="0" kern="1200" dirty="0" err="1" smtClean="0">
                <a:solidFill>
                  <a:schemeClr val="tx1"/>
                </a:solidFill>
                <a:effectLst/>
                <a:latin typeface="+mn-lt"/>
                <a:ea typeface="+mn-ea"/>
                <a:cs typeface="+mn-cs"/>
              </a:rPr>
              <a:t>www.naag.org</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provides a state directory)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Nolo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offers tips in “What to Do If a Bill Collector Crosses the Line” (</a:t>
            </a:r>
            <a:r>
              <a:rPr lang="en-US" sz="1200" kern="1200" dirty="0" err="1" smtClean="0">
                <a:solidFill>
                  <a:schemeClr val="tx1"/>
                </a:solidFill>
                <a:effectLst/>
                <a:latin typeface="+mn-lt"/>
                <a:ea typeface="+mn-ea"/>
                <a:cs typeface="+mn-cs"/>
              </a:rPr>
              <a:t>bit.ly</a:t>
            </a:r>
            <a:r>
              <a:rPr lang="en-US" sz="1200" kern="1200" dirty="0" smtClean="0">
                <a:solidFill>
                  <a:schemeClr val="tx1"/>
                </a:solidFill>
                <a:effectLst/>
                <a:latin typeface="+mn-lt"/>
                <a:ea typeface="+mn-ea"/>
                <a:cs typeface="+mn-cs"/>
              </a:rPr>
              <a:t>/2a9OcEn). One tip is to send a copy of the </a:t>
            </a:r>
            <a:r>
              <a:rPr lang="en-US" sz="1200" kern="1200" smtClean="0">
                <a:solidFill>
                  <a:schemeClr val="tx1"/>
                </a:solidFill>
                <a:effectLst/>
                <a:latin typeface="+mn-lt"/>
                <a:ea typeface="+mn-ea"/>
                <a:cs typeface="+mn-cs"/>
              </a:rPr>
              <a:t>FTC/CFPB </a:t>
            </a:r>
            <a:r>
              <a:rPr lang="en-US" sz="1200" kern="1200" dirty="0" smtClean="0">
                <a:solidFill>
                  <a:schemeClr val="tx1"/>
                </a:solidFill>
                <a:effectLst/>
                <a:latin typeface="+mn-lt"/>
                <a:ea typeface="+mn-ea"/>
                <a:cs typeface="+mn-cs"/>
              </a:rPr>
              <a:t>complaint to the collection agency and the original creditor in hopes of getting them to cancel or negotiate the debt. </a:t>
            </a:r>
            <a:endParaRPr lang="en-US" dirty="0" smtClean="0"/>
          </a:p>
          <a:p>
            <a:endParaRPr lang="en-US" dirty="0" smtClean="0"/>
          </a:p>
          <a:p>
            <a:r>
              <a:rPr lang="en-US" dirty="0" smtClean="0"/>
              <a:t>If you believe a debt collector</a:t>
            </a:r>
            <a:r>
              <a:rPr lang="en-US" baseline="0" dirty="0" smtClean="0"/>
              <a:t> has violated the law, you have the right to sue in federal or state court within a year of the date of the violation. If you win, the judge can order the collector to </a:t>
            </a:r>
            <a:r>
              <a:rPr lang="en-US" dirty="0" smtClean="0"/>
              <a:t>pay your attorney’s fees and maybe even</a:t>
            </a:r>
            <a:r>
              <a:rPr lang="en-US" baseline="0" dirty="0" smtClean="0"/>
              <a:t> actual</a:t>
            </a:r>
            <a:r>
              <a:rPr lang="en-US" dirty="0" smtClean="0"/>
              <a:t> damages</a:t>
            </a:r>
            <a:r>
              <a:rPr lang="en-US" baseline="0" dirty="0" smtClean="0"/>
              <a:t> (such as lost wages or medical expenses). If the debt collector knowingly and purposely violated the law, the court must award you an additional $100 to $1,000. However, you will still owe the debt if it is proven valid. Contact the resources on the previous slide to find an attorney who might handle such a case. Learn more by visiting the Nolo webpage on “Damages for FDCPA Violations” (http://</a:t>
            </a:r>
            <a:r>
              <a:rPr lang="en-US" baseline="0" dirty="0" err="1" smtClean="0"/>
              <a:t>www.nolo.com</a:t>
            </a:r>
            <a:r>
              <a:rPr lang="en-US" baseline="0" dirty="0" smtClean="0"/>
              <a:t>/legal-encyclopedia/damages-</a:t>
            </a:r>
            <a:r>
              <a:rPr lang="en-US" baseline="0" dirty="0" err="1" smtClean="0"/>
              <a:t>fdcpa</a:t>
            </a:r>
            <a:r>
              <a:rPr lang="en-US" baseline="0" dirty="0" smtClean="0"/>
              <a:t>-</a:t>
            </a:r>
            <a:r>
              <a:rPr lang="en-US" baseline="0" dirty="0" err="1" smtClean="0"/>
              <a:t>violations.html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19</a:t>
            </a:fld>
            <a:endParaRPr lang="en-US"/>
          </a:p>
        </p:txBody>
      </p:sp>
    </p:spTree>
    <p:extLst>
      <p:ext uri="{BB962C8B-B14F-4D97-AF65-F5344CB8AC3E}">
        <p14:creationId xmlns:p14="http://schemas.microsoft.com/office/powerpoint/2010/main" val="14991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this seminar, you will learn:</a:t>
            </a:r>
          </a:p>
          <a:p>
            <a:pPr marL="171450" indent="-171450">
              <a:buFont typeface="Arial"/>
              <a:buChar char="•"/>
            </a:pPr>
            <a:r>
              <a:rPr lang="en-US" dirty="0" smtClean="0"/>
              <a:t>Your rights</a:t>
            </a:r>
            <a:r>
              <a:rPr lang="en-US" baseline="0" dirty="0" smtClean="0"/>
              <a:t> when you owe a debt</a:t>
            </a:r>
          </a:p>
          <a:p>
            <a:pPr marL="171450" indent="-171450">
              <a:buFont typeface="Arial"/>
              <a:buChar char="•"/>
            </a:pPr>
            <a:r>
              <a:rPr lang="en-US" dirty="0" smtClean="0"/>
              <a:t>How to respond to a collection call</a:t>
            </a:r>
          </a:p>
          <a:p>
            <a:pPr marL="171450" indent="-171450">
              <a:buFont typeface="Arial"/>
              <a:buChar char="•"/>
            </a:pPr>
            <a:r>
              <a:rPr lang="en-US" dirty="0" smtClean="0"/>
              <a:t>How to spot a debt</a:t>
            </a:r>
            <a:r>
              <a:rPr lang="en-US" baseline="0" dirty="0" smtClean="0"/>
              <a:t> collection scam</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How to communicate effectively with a collector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potential consequences of unpaid debt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Strategies</a:t>
            </a:r>
            <a:r>
              <a:rPr lang="en-US" baseline="0" dirty="0" smtClean="0"/>
              <a:t> that might help you avoid legal action</a:t>
            </a:r>
          </a:p>
          <a:p>
            <a:pPr marL="171450" indent="-171450">
              <a:buFont typeface="Arial"/>
              <a:buChar char="•"/>
            </a:pPr>
            <a:r>
              <a:rPr lang="en-US" baseline="0" dirty="0" smtClean="0"/>
              <a:t>The general process of responding to a creditor lawsuit</a:t>
            </a:r>
          </a:p>
          <a:p>
            <a:pPr marL="171450" indent="-171450">
              <a:buFont typeface="Arial"/>
              <a:buChar char="•"/>
            </a:pPr>
            <a:r>
              <a:rPr lang="en-US" baseline="0" dirty="0" smtClean="0"/>
              <a:t>What can happen if you lose the case</a:t>
            </a:r>
          </a:p>
          <a:p>
            <a:pPr marL="171450" indent="-171450">
              <a:buFont typeface="Arial"/>
              <a:buChar char="•"/>
            </a:pPr>
            <a:r>
              <a:rPr lang="en-US" baseline="0" dirty="0" smtClean="0"/>
              <a:t>Where to find free and low-cost help</a:t>
            </a:r>
          </a:p>
          <a:p>
            <a:pPr marL="171450" indent="-171450">
              <a:buFont typeface="Arial"/>
              <a:buChar char="•"/>
            </a:pPr>
            <a:r>
              <a:rPr lang="en-US" baseline="0" dirty="0" smtClean="0"/>
              <a:t>Where to file a complaint</a:t>
            </a:r>
          </a:p>
          <a:p>
            <a:pPr marL="0" indent="0">
              <a:buFont typeface="Arial"/>
              <a:buNone/>
            </a:pPr>
            <a:endParaRPr lang="en-US" dirty="0" smtClean="0"/>
          </a:p>
          <a:p>
            <a:pPr marL="0" indent="0">
              <a:buFont typeface="Arial"/>
              <a:buNone/>
            </a:pPr>
            <a:r>
              <a:rPr lang="en-US" b="1" i="1" dirty="0" smtClean="0"/>
              <a:t>Note: </a:t>
            </a:r>
            <a:r>
              <a:rPr lang="en-US" sz="1200" b="1" i="1" kern="1200" dirty="0" smtClean="0">
                <a:solidFill>
                  <a:schemeClr val="tx1"/>
                </a:solidFill>
                <a:effectLst/>
                <a:latin typeface="+mn-lt"/>
                <a:ea typeface="+mn-ea"/>
                <a:cs typeface="+mn-cs"/>
              </a:rPr>
              <a:t>The materials produced by Consumer Action are for informational purposes only and not for the purpose of providing legal advice or for preparing others to provide legal advice. If you are a consumer, it is highly</a:t>
            </a:r>
            <a:r>
              <a:rPr lang="en-US" sz="1200" b="1" i="1" kern="1200" baseline="0" dirty="0" smtClean="0">
                <a:solidFill>
                  <a:schemeClr val="tx1"/>
                </a:solidFill>
                <a:effectLst/>
                <a:latin typeface="+mn-lt"/>
                <a:ea typeface="+mn-ea"/>
                <a:cs typeface="+mn-cs"/>
              </a:rPr>
              <a:t> recommended that you </a:t>
            </a:r>
            <a:r>
              <a:rPr lang="en-US" sz="1200" b="1" i="1" kern="1200" dirty="0" smtClean="0">
                <a:solidFill>
                  <a:schemeClr val="tx1"/>
                </a:solidFill>
                <a:effectLst/>
                <a:latin typeface="+mn-lt"/>
                <a:ea typeface="+mn-ea"/>
                <a:cs typeface="+mn-cs"/>
              </a:rPr>
              <a:t>contact a qualified attorney experienced in the laws of your state to obtain advice with respect to any particular issue or problem. If you are disseminating information provided by Consumer Action, you should present it as general legal information only, not legal advice (the application of law</a:t>
            </a:r>
            <a:r>
              <a:rPr lang="en-US" sz="1200" b="1" i="1" kern="1200" baseline="0" dirty="0" smtClean="0">
                <a:solidFill>
                  <a:schemeClr val="tx1"/>
                </a:solidFill>
                <a:effectLst/>
                <a:latin typeface="+mn-lt"/>
                <a:ea typeface="+mn-ea"/>
                <a:cs typeface="+mn-cs"/>
              </a:rPr>
              <a:t> to an individual’s particular circumstances)</a:t>
            </a:r>
            <a:r>
              <a:rPr lang="en-US" sz="1200" b="1" i="1" kern="1200" dirty="0" smtClean="0">
                <a:solidFill>
                  <a:schemeClr val="tx1"/>
                </a:solidFill>
                <a:effectLst/>
                <a:latin typeface="+mn-lt"/>
                <a:ea typeface="+mn-ea"/>
                <a:cs typeface="+mn-cs"/>
              </a:rPr>
              <a:t>, and encourage consumers to consult an attorney or legal aid resource</a:t>
            </a:r>
            <a:r>
              <a:rPr lang="en-US" sz="1200" b="1" i="1" kern="1200" baseline="0" dirty="0" smtClean="0">
                <a:solidFill>
                  <a:schemeClr val="tx1"/>
                </a:solidFill>
                <a:effectLst/>
                <a:latin typeface="+mn-lt"/>
                <a:ea typeface="+mn-ea"/>
                <a:cs typeface="+mn-cs"/>
              </a:rPr>
              <a:t> if they need advice</a:t>
            </a:r>
            <a:r>
              <a:rPr lang="en-US" sz="1200" b="1" i="1" kern="1200" dirty="0" smtClean="0">
                <a:solidFill>
                  <a:schemeClr val="tx1"/>
                </a:solidFill>
                <a:effectLst/>
                <a:latin typeface="+mn-lt"/>
                <a:ea typeface="+mn-ea"/>
                <a:cs typeface="+mn-cs"/>
              </a:rPr>
              <a:t>.</a:t>
            </a:r>
            <a:r>
              <a:rPr lang="en-US" dirty="0" smtClean="0">
                <a:effectLst/>
              </a:rPr>
              <a:t> </a:t>
            </a:r>
            <a:endParaRPr lang="en-US" b="1" i="1" dirty="0"/>
          </a:p>
        </p:txBody>
      </p:sp>
      <p:sp>
        <p:nvSpPr>
          <p:cNvPr id="4" name="Slide Number Placeholder 3"/>
          <p:cNvSpPr>
            <a:spLocks noGrp="1"/>
          </p:cNvSpPr>
          <p:nvPr>
            <p:ph type="sldNum" sz="quarter" idx="10"/>
          </p:nvPr>
        </p:nvSpPr>
        <p:spPr/>
        <p:txBody>
          <a:bodyPr/>
          <a:lstStyle/>
          <a:p>
            <a:fld id="{B8200C21-BBF1-F64F-8667-69A715AA718A}" type="slidenum">
              <a:rPr lang="en-US" smtClean="0"/>
              <a:t>2</a:t>
            </a:fld>
            <a:endParaRPr lang="en-US"/>
          </a:p>
        </p:txBody>
      </p:sp>
    </p:spTree>
    <p:extLst>
      <p:ext uri="{BB962C8B-B14F-4D97-AF65-F5344CB8AC3E}">
        <p14:creationId xmlns:p14="http://schemas.microsoft.com/office/powerpoint/2010/main" val="515110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Arial" charset="0"/>
              </a:rPr>
              <a:t>Thank participants for attending. Ask them to take a few minutes to fill out the evaluation form that is in their folders and leave it in a large envelope you provide or face down on a table at the front or back of the room. If you will be conducting other trainings at a future time, announce that now. </a:t>
            </a:r>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20</a:t>
            </a:fld>
            <a:endParaRPr lang="en-US"/>
          </a:p>
        </p:txBody>
      </p:sp>
    </p:spTree>
    <p:extLst>
      <p:ext uri="{BB962C8B-B14F-4D97-AF65-F5344CB8AC3E}">
        <p14:creationId xmlns:p14="http://schemas.microsoft.com/office/powerpoint/2010/main" val="139121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8816" y="192944"/>
            <a:ext cx="2458986" cy="1844240"/>
          </a:xfrm>
        </p:spPr>
      </p:sp>
      <p:sp>
        <p:nvSpPr>
          <p:cNvPr id="3" name="Notes Placeholder 2"/>
          <p:cNvSpPr>
            <a:spLocks noGrp="1"/>
          </p:cNvSpPr>
          <p:nvPr>
            <p:ph type="body" idx="1"/>
          </p:nvPr>
        </p:nvSpPr>
        <p:spPr>
          <a:xfrm>
            <a:off x="1" y="2068680"/>
            <a:ext cx="6856412" cy="7073733"/>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cs typeface="Arial"/>
              </a:rPr>
              <a:t>Federal and state laws </a:t>
            </a:r>
            <a:r>
              <a:rPr lang="en-US" sz="1000" dirty="0" smtClean="0">
                <a:cs typeface="Arial"/>
              </a:rPr>
              <a:t>regulate what collectors</a:t>
            </a:r>
            <a:r>
              <a:rPr lang="en-US" sz="1000" baseline="0" dirty="0" smtClean="0">
                <a:cs typeface="Arial"/>
              </a:rPr>
              <a:t> can and can’t do.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smtClean="0">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dirty="0" smtClean="0">
                <a:cs typeface="Arial"/>
              </a:rPr>
              <a:t>Federal law: </a:t>
            </a:r>
            <a:r>
              <a:rPr lang="en-US" sz="1000" baseline="0" dirty="0" smtClean="0">
                <a:cs typeface="Arial"/>
              </a:rPr>
              <a:t>All U.S. consumers receive equal protections under federal law. </a:t>
            </a:r>
            <a:r>
              <a:rPr lang="en-US" sz="1000" kern="1200" dirty="0" smtClean="0">
                <a:solidFill>
                  <a:schemeClr val="tx1"/>
                </a:solidFill>
                <a:effectLst/>
                <a:cs typeface="Arial"/>
              </a:rPr>
              <a:t>The main federal law that governs how collectors can do business is the Fair Debt Collection Practices Act (FDCPA),</a:t>
            </a:r>
            <a:r>
              <a:rPr lang="en-US" sz="1000" kern="1200" baseline="0" dirty="0" smtClean="0">
                <a:solidFill>
                  <a:schemeClr val="tx1"/>
                </a:solidFill>
                <a:effectLst/>
                <a:cs typeface="Arial"/>
              </a:rPr>
              <a:t> e</a:t>
            </a:r>
            <a:r>
              <a:rPr lang="en-US" sz="1000" kern="1200" dirty="0" smtClean="0">
                <a:solidFill>
                  <a:schemeClr val="tx1"/>
                </a:solidFill>
                <a:effectLst/>
                <a:cs typeface="Arial"/>
              </a:rPr>
              <a:t>nforced by the Federal Trade Commission (FTC) and the Consumer Financial Protection Bureau</a:t>
            </a:r>
            <a:r>
              <a:rPr lang="en-US" sz="1000" kern="1200" baseline="0" dirty="0" smtClean="0">
                <a:solidFill>
                  <a:schemeClr val="tx1"/>
                </a:solidFill>
                <a:effectLst/>
                <a:cs typeface="Arial"/>
              </a:rPr>
              <a:t> (CFPB). (More on the FDCPA in the next slide.)</a:t>
            </a:r>
            <a:endParaRPr lang="en-US" sz="1000" dirty="0" smtClean="0">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smtClean="0">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dirty="0" smtClean="0">
                <a:cs typeface="Arial"/>
              </a:rPr>
              <a:t>State law: </a:t>
            </a:r>
            <a:r>
              <a:rPr lang="en-US" sz="1000" b="0" baseline="0" dirty="0" smtClean="0">
                <a:cs typeface="Arial"/>
              </a:rPr>
              <a:t>S</a:t>
            </a:r>
            <a:r>
              <a:rPr lang="en-US" sz="1000" baseline="0" dirty="0" smtClean="0">
                <a:cs typeface="Arial"/>
              </a:rPr>
              <a:t>ome states have laws that provide even stronger protections for their residents than federal law does. </a:t>
            </a:r>
            <a:r>
              <a:rPr lang="en-US" sz="1000" kern="1200" dirty="0" smtClean="0">
                <a:solidFill>
                  <a:schemeClr val="tx1"/>
                </a:solidFill>
                <a:effectLst/>
                <a:cs typeface="Arial"/>
              </a:rPr>
              <a:t>For example, California’s Fair Debt Collection Practices Act covers more types of collectors, including original creditors collecting debts on their own behalf</a:t>
            </a:r>
            <a:r>
              <a:rPr lang="en-US" sz="1000" kern="1200" baseline="0" dirty="0" smtClean="0">
                <a:solidFill>
                  <a:schemeClr val="tx1"/>
                </a:solidFill>
                <a:effectLst/>
                <a:cs typeface="Arial"/>
              </a:rPr>
              <a:t>, and its Fair Debt Buying Practices Act requires debt buyers to have and provide proof that you owe the debt and limits when a debt buyer can take collection action. </a:t>
            </a:r>
            <a:r>
              <a:rPr lang="en-US" sz="1000" kern="1200" dirty="0" smtClean="0">
                <a:solidFill>
                  <a:schemeClr val="tx1"/>
                </a:solidFill>
                <a:effectLst/>
                <a:cs typeface="Arial"/>
              </a:rPr>
              <a:t>Find</a:t>
            </a:r>
            <a:r>
              <a:rPr lang="en-US" sz="1000" kern="1200" baseline="0" dirty="0" smtClean="0">
                <a:solidFill>
                  <a:schemeClr val="tx1"/>
                </a:solidFill>
                <a:effectLst/>
                <a:cs typeface="Arial"/>
              </a:rPr>
              <a:t> your </a:t>
            </a:r>
            <a:r>
              <a:rPr lang="en-US" sz="1000" kern="1200" dirty="0" smtClean="0">
                <a:solidFill>
                  <a:schemeClr val="tx1"/>
                </a:solidFill>
                <a:effectLst/>
                <a:cs typeface="Arial"/>
              </a:rPr>
              <a:t>state’s fair debt collection laws, if any, at </a:t>
            </a:r>
            <a:r>
              <a:rPr lang="en-US" sz="1000" kern="1200" dirty="0" err="1" smtClean="0">
                <a:solidFill>
                  <a:schemeClr val="tx1"/>
                </a:solidFill>
                <a:effectLst/>
                <a:cs typeface="Arial"/>
              </a:rPr>
              <a:t>Nolo.com</a:t>
            </a:r>
            <a:r>
              <a:rPr lang="en-US" sz="1000" kern="1200" baseline="0" dirty="0" smtClean="0">
                <a:solidFill>
                  <a:schemeClr val="tx1"/>
                </a:solidFill>
                <a:effectLst/>
                <a:cs typeface="Arial"/>
              </a:rPr>
              <a:t> </a:t>
            </a:r>
            <a:r>
              <a:rPr lang="en-US" sz="1000" kern="1200" dirty="0" smtClean="0">
                <a:solidFill>
                  <a:schemeClr val="tx1"/>
                </a:solidFill>
                <a:effectLst/>
                <a:cs typeface="Arial"/>
              </a:rPr>
              <a:t>(</a:t>
            </a:r>
            <a:r>
              <a:rPr lang="en-US" sz="1000" i="0" kern="1200" dirty="0" err="1" smtClean="0">
                <a:solidFill>
                  <a:schemeClr val="tx1"/>
                </a:solidFill>
                <a:effectLst/>
                <a:cs typeface="Arial"/>
              </a:rPr>
              <a:t>bit.ly</a:t>
            </a:r>
            <a:r>
              <a:rPr lang="en-US" sz="1000" i="0" kern="1200" dirty="0" smtClean="0">
                <a:solidFill>
                  <a:schemeClr val="tx1"/>
                </a:solidFill>
                <a:effectLst/>
                <a:cs typeface="Arial"/>
              </a:rPr>
              <a:t>/Nolo-state-debt-laws</a:t>
            </a:r>
            <a:r>
              <a:rPr lang="en-US" sz="1000" kern="1200" dirty="0" smtClean="0">
                <a:solidFill>
                  <a:schemeClr val="tx1"/>
                </a:solidFill>
                <a:effectLst/>
                <a:cs typeface="Arial"/>
              </a:rPr>
              <a:t>),</a:t>
            </a:r>
            <a:r>
              <a:rPr lang="en-US" sz="1000" kern="1200" baseline="0" dirty="0" smtClean="0">
                <a:solidFill>
                  <a:schemeClr val="tx1"/>
                </a:solidFill>
                <a:effectLst/>
                <a:cs typeface="Arial"/>
              </a:rPr>
              <a:t> </a:t>
            </a:r>
            <a:r>
              <a:rPr lang="en-US" sz="1000" kern="1200" dirty="0" smtClean="0">
                <a:solidFill>
                  <a:schemeClr val="tx1"/>
                </a:solidFill>
                <a:effectLst/>
                <a:cs typeface="Arial"/>
              </a:rPr>
              <a:t>Privacy Rights Clearinghouse (</a:t>
            </a:r>
            <a:r>
              <a:rPr lang="en-US" sz="1200" i="0" kern="1200" dirty="0" smtClean="0">
                <a:solidFill>
                  <a:schemeClr val="tx1"/>
                </a:solidFill>
                <a:effectLst/>
                <a:latin typeface="+mn-lt"/>
                <a:ea typeface="+mn-ea"/>
                <a:cs typeface="+mn-cs"/>
              </a:rPr>
              <a:t>https://www.privacyrights.org/consumer-guides/debt-collection-and-your-rights</a:t>
            </a:r>
            <a:r>
              <a:rPr lang="en-US" sz="1000" kern="1200" dirty="0" smtClean="0">
                <a:solidFill>
                  <a:schemeClr val="tx1"/>
                </a:solidFill>
                <a:effectLst/>
                <a:cs typeface="Arial"/>
              </a:rPr>
              <a:t>) and/or your state attorney general’s office (</a:t>
            </a:r>
            <a:r>
              <a:rPr lang="en-US" sz="1000" i="0" kern="1200" dirty="0" err="1" smtClean="0">
                <a:solidFill>
                  <a:schemeClr val="tx1"/>
                </a:solidFill>
                <a:effectLst/>
                <a:cs typeface="Arial"/>
              </a:rPr>
              <a:t>bit.ly</a:t>
            </a:r>
            <a:r>
              <a:rPr lang="en-US" sz="1000" i="0" kern="1200" dirty="0" smtClean="0">
                <a:solidFill>
                  <a:schemeClr val="tx1"/>
                </a:solidFill>
                <a:effectLst/>
                <a:cs typeface="Arial"/>
              </a:rPr>
              <a:t>/find-</a:t>
            </a:r>
            <a:r>
              <a:rPr lang="en-US" sz="1000" i="0" kern="1200" dirty="0" err="1" smtClean="0">
                <a:solidFill>
                  <a:schemeClr val="tx1"/>
                </a:solidFill>
                <a:effectLst/>
                <a:cs typeface="Arial"/>
              </a:rPr>
              <a:t>ag</a:t>
            </a:r>
            <a:r>
              <a:rPr lang="en-US" sz="1000" kern="1200" dirty="0" smtClean="0">
                <a:solidFill>
                  <a:schemeClr val="tx1"/>
                </a:solidFill>
                <a:effectLst/>
                <a:cs typeface="Aria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1" dirty="0" smtClean="0">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cs typeface="Arial"/>
              </a:rPr>
              <a:t>Statute</a:t>
            </a:r>
            <a:r>
              <a:rPr lang="en-US" sz="1000" b="1" baseline="0" dirty="0" smtClean="0">
                <a:cs typeface="Arial"/>
              </a:rPr>
              <a:t> of limitations: </a:t>
            </a:r>
            <a:r>
              <a:rPr lang="en-US" sz="1000" b="0" baseline="0" dirty="0" smtClean="0">
                <a:cs typeface="Arial"/>
              </a:rPr>
              <a:t>State law determines the statute of limitations on different types of debt. Once a debt becomes “time-barred” (in other words, the statute of limitations runs out), the collector can’t make a legal claim against you. </a:t>
            </a:r>
            <a:r>
              <a:rPr lang="en-US" sz="1000" kern="1200" dirty="0" smtClean="0">
                <a:solidFill>
                  <a:schemeClr val="tx1"/>
                </a:solidFill>
                <a:effectLst/>
                <a:cs typeface="Arial"/>
              </a:rPr>
              <a:t>That doesn’t mean you don’t owe the debt or that the collector has to stop trying to get you to pay, or that the delinquency will be removed from your credit</a:t>
            </a:r>
            <a:r>
              <a:rPr lang="en-US" sz="1000" kern="1200" baseline="0" dirty="0" smtClean="0">
                <a:solidFill>
                  <a:schemeClr val="tx1"/>
                </a:solidFill>
                <a:effectLst/>
                <a:cs typeface="Arial"/>
              </a:rPr>
              <a:t> report before it ages off (typically in seven years)—only that the collector can’t sue you and get a judgment against you in court and, therefore, can’t take steps to force you to pay (wage garnishment, for example)</a:t>
            </a:r>
            <a:r>
              <a:rPr lang="en-US" sz="1000" kern="1200" dirty="0" smtClean="0">
                <a:solidFill>
                  <a:schemeClr val="tx1"/>
                </a:solidFill>
                <a:effectLst/>
                <a:cs typeface="Arial"/>
              </a:rPr>
              <a:t>. (See the FTC’s “Time-Barred Debts”:</a:t>
            </a:r>
            <a:r>
              <a:rPr lang="en-US" sz="1000" kern="1200" baseline="0" dirty="0" smtClean="0">
                <a:solidFill>
                  <a:schemeClr val="tx1"/>
                </a:solidFill>
                <a:effectLst/>
                <a:cs typeface="Arial"/>
              </a:rPr>
              <a:t> </a:t>
            </a:r>
            <a:r>
              <a:rPr lang="en-US" sz="1000" i="0" kern="1200" dirty="0" err="1" smtClean="0">
                <a:solidFill>
                  <a:schemeClr val="tx1"/>
                </a:solidFill>
                <a:effectLst/>
                <a:cs typeface="Arial"/>
              </a:rPr>
              <a:t>bit.ly</a:t>
            </a:r>
            <a:r>
              <a:rPr lang="en-US" sz="1000" i="0" kern="1200" dirty="0" smtClean="0">
                <a:solidFill>
                  <a:schemeClr val="tx1"/>
                </a:solidFill>
                <a:effectLst/>
                <a:cs typeface="Arial"/>
              </a:rPr>
              <a:t>/FTC-time-barred</a:t>
            </a:r>
            <a:r>
              <a:rPr lang="en-US" sz="1000" kern="1200" dirty="0" smtClean="0">
                <a:solidFill>
                  <a:schemeClr val="tx1"/>
                </a:solidFill>
                <a:effectLst/>
                <a:cs typeface="Arial"/>
              </a:rPr>
              <a:t>.)</a:t>
            </a:r>
            <a:r>
              <a:rPr lang="en-US" sz="1000" kern="1200" baseline="0" dirty="0" smtClean="0">
                <a:solidFill>
                  <a:schemeClr val="tx1"/>
                </a:solidFill>
                <a:effectLst/>
                <a:cs typeface="Arial"/>
              </a:rPr>
              <a:t> C</a:t>
            </a:r>
            <a:r>
              <a:rPr lang="en-US" sz="1000" kern="1200" dirty="0" smtClean="0">
                <a:solidFill>
                  <a:schemeClr val="tx1"/>
                </a:solidFill>
                <a:effectLst/>
                <a:cs typeface="Arial"/>
              </a:rPr>
              <a:t>heck your state’s statutes of limitations at Bankrate.com</a:t>
            </a:r>
            <a:r>
              <a:rPr lang="en-US" sz="1000" kern="1200" baseline="0" dirty="0" smtClean="0">
                <a:solidFill>
                  <a:schemeClr val="tx1"/>
                </a:solidFill>
                <a:effectLst/>
                <a:cs typeface="Arial"/>
              </a:rPr>
              <a:t> </a:t>
            </a:r>
            <a:r>
              <a:rPr lang="en-US" sz="1000" kern="1200" dirty="0" smtClean="0">
                <a:solidFill>
                  <a:schemeClr val="tx1"/>
                </a:solidFill>
                <a:effectLst/>
                <a:cs typeface="Arial"/>
              </a:rPr>
              <a:t>(</a:t>
            </a:r>
            <a:r>
              <a:rPr lang="en-US" sz="1000" i="0" kern="1200" dirty="0" err="1" smtClean="0">
                <a:solidFill>
                  <a:schemeClr val="tx1"/>
                </a:solidFill>
                <a:effectLst/>
                <a:cs typeface="Arial"/>
              </a:rPr>
              <a:t>bit.ly</a:t>
            </a:r>
            <a:r>
              <a:rPr lang="en-US" sz="1000" i="0" kern="1200" dirty="0" smtClean="0">
                <a:solidFill>
                  <a:schemeClr val="tx1"/>
                </a:solidFill>
                <a:effectLst/>
                <a:cs typeface="Arial"/>
              </a:rPr>
              <a:t>/</a:t>
            </a:r>
            <a:r>
              <a:rPr lang="en-US" sz="1000" i="0" kern="1200" dirty="0" err="1" smtClean="0">
                <a:solidFill>
                  <a:schemeClr val="tx1"/>
                </a:solidFill>
                <a:effectLst/>
                <a:cs typeface="Arial"/>
              </a:rPr>
              <a:t>bankrate_SOLs</a:t>
            </a:r>
            <a:r>
              <a:rPr lang="en-US" sz="1000" kern="1200" dirty="0" smtClean="0">
                <a:solidFill>
                  <a:schemeClr val="tx1"/>
                </a:solidFill>
                <a:effectLst/>
                <a:cs typeface="Arial"/>
              </a:rPr>
              <a:t>) and/or</a:t>
            </a:r>
            <a:r>
              <a:rPr lang="en-US" sz="1000" kern="1200" baseline="0" dirty="0" smtClean="0">
                <a:solidFill>
                  <a:schemeClr val="tx1"/>
                </a:solidFill>
                <a:effectLst/>
                <a:cs typeface="Arial"/>
              </a:rPr>
              <a:t> </a:t>
            </a:r>
            <a:r>
              <a:rPr lang="en-US" sz="1000" kern="1200" baseline="0" dirty="0" err="1" smtClean="0">
                <a:solidFill>
                  <a:schemeClr val="tx1"/>
                </a:solidFill>
                <a:effectLst/>
                <a:cs typeface="Arial"/>
              </a:rPr>
              <a:t>Nolo.com</a:t>
            </a:r>
            <a:r>
              <a:rPr lang="en-US" sz="1000" kern="1200" baseline="0" dirty="0" smtClean="0">
                <a:solidFill>
                  <a:schemeClr val="tx1"/>
                </a:solidFill>
                <a:effectLst/>
                <a:cs typeface="Arial"/>
              </a:rPr>
              <a:t> (http://</a:t>
            </a:r>
            <a:r>
              <a:rPr lang="en-US" sz="1000" kern="1200" baseline="0" dirty="0" err="1" smtClean="0">
                <a:solidFill>
                  <a:schemeClr val="tx1"/>
                </a:solidFill>
                <a:effectLst/>
                <a:cs typeface="Arial"/>
              </a:rPr>
              <a:t>bit.ly</a:t>
            </a:r>
            <a:r>
              <a:rPr lang="en-US" sz="1000" kern="1200" baseline="0" dirty="0" smtClean="0">
                <a:solidFill>
                  <a:schemeClr val="tx1"/>
                </a:solidFill>
                <a:effectLst/>
                <a:cs typeface="Arial"/>
              </a:rPr>
              <a:t>/29a4cf3). However, e</a:t>
            </a:r>
            <a:r>
              <a:rPr lang="en-US" sz="1000" dirty="0" smtClean="0">
                <a:cs typeface="Arial"/>
              </a:rPr>
              <a:t>ven though a debt collector is not supposed to sue you after the statute of limitations has expired, it does happen. A court could still award a judgment against you if you are sued but don’t show up and raise the age of the debt as a defense. Ordinarily, it is the responsibility of the person being sued to prove to the court that the statute of limitations has expired. For example, you may need to show that there has been no activity on the account for a certain number of years. (</a:t>
            </a:r>
            <a:r>
              <a:rPr lang="en-US" sz="1000" kern="1200" dirty="0" smtClean="0">
                <a:solidFill>
                  <a:schemeClr val="tx1"/>
                </a:solidFill>
                <a:effectLst/>
                <a:cs typeface="Arial"/>
              </a:rPr>
              <a:t>Keep in mind that these deadlines do not apply to federal or state tax bills, federally guaranteed student loans or spousal or child support.) Learn about how the statute of limitations is calculated (in other words, when the clock starts ticking) and in what cases it might be suspended in </a:t>
            </a:r>
            <a:r>
              <a:rPr lang="en-US" sz="1000" kern="1200" dirty="0" err="1" smtClean="0">
                <a:solidFill>
                  <a:schemeClr val="tx1"/>
                </a:solidFill>
                <a:effectLst/>
                <a:cs typeface="Arial"/>
              </a:rPr>
              <a:t>Nolo’s</a:t>
            </a:r>
            <a:r>
              <a:rPr lang="en-US" sz="1000" kern="1200" dirty="0" smtClean="0">
                <a:solidFill>
                  <a:schemeClr val="tx1"/>
                </a:solidFill>
                <a:effectLst/>
                <a:cs typeface="Arial"/>
              </a:rPr>
              <a:t> “Calculating the Statute of Limitations” (</a:t>
            </a:r>
            <a:r>
              <a:rPr lang="en-US" sz="1000" u="sng" kern="1200" dirty="0" smtClean="0">
                <a:solidFill>
                  <a:schemeClr val="tx1"/>
                </a:solidFill>
                <a:effectLst/>
                <a:cs typeface="Arial"/>
                <a:hlinkClick r:id="rId3"/>
              </a:rPr>
              <a:t>http://www.nolo.com/legal-encyclopedia/free-books/small-claims-book/chapter5-3.html</a:t>
            </a:r>
            <a:r>
              <a:rPr lang="en-US" sz="1000" kern="1200" dirty="0" smtClean="0">
                <a:solidFill>
                  <a:schemeClr val="tx1"/>
                </a:solidFill>
                <a:effectLst/>
                <a:cs typeface="Arial"/>
              </a:rPr>
              <a:t>).</a:t>
            </a:r>
            <a:r>
              <a:rPr lang="en-US" sz="1000" dirty="0" smtClean="0">
                <a:effectLst/>
                <a:cs typeface="Arial"/>
              </a:rPr>
              <a:t> </a:t>
            </a:r>
            <a:endParaRPr lang="en-US" sz="1000" kern="1200" dirty="0" smtClean="0">
              <a:solidFill>
                <a:schemeClr val="tx1"/>
              </a:solidFill>
              <a:effectLs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tx1"/>
                </a:solidFill>
                <a:effectLst/>
                <a:cs typeface="Arial"/>
              </a:rPr>
              <a:t>Licensing requirements: </a:t>
            </a:r>
            <a:r>
              <a:rPr lang="en-US" sz="1000" b="0" kern="1200" baseline="0" dirty="0" smtClean="0">
                <a:solidFill>
                  <a:schemeClr val="tx1"/>
                </a:solidFill>
                <a:effectLst/>
                <a:cs typeface="Arial"/>
              </a:rPr>
              <a:t>Some </a:t>
            </a:r>
            <a:r>
              <a:rPr lang="en-US" sz="1000" kern="1200" baseline="0" dirty="0" smtClean="0">
                <a:solidFill>
                  <a:schemeClr val="tx1"/>
                </a:solidFill>
                <a:effectLst/>
                <a:cs typeface="Arial"/>
              </a:rPr>
              <a:t>states require collectors to be licensed. If a debt collector wins a lawsuit against you without a required license, the judgment could be voided. (You can find out if collectors have to be licensed in your state from the state attorney general’s office.)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tx1"/>
                </a:solidFill>
                <a:effectLst/>
                <a:cs typeface="Arial"/>
              </a:rPr>
              <a:t>Interest rate caps: </a:t>
            </a:r>
            <a:r>
              <a:rPr lang="en-US" sz="1000" kern="1200" baseline="0" dirty="0" smtClean="0">
                <a:solidFill>
                  <a:schemeClr val="tx1"/>
                </a:solidFill>
                <a:effectLst/>
                <a:cs typeface="Arial"/>
              </a:rPr>
              <a:t>Most states impose an interest rate cap—a “usury law” that prohibits lenders from charging exorbitant interest rates. If a loan’s interest rate exceeds the state’s maximum, the lender could be fined, a portion of the finance charges could be erased or the contract could be deemed unenforceable. </a:t>
            </a:r>
            <a:r>
              <a:rPr lang="en-US" sz="1000" kern="1200" dirty="0" smtClean="0">
                <a:solidFill>
                  <a:schemeClr val="tx1"/>
                </a:solidFill>
                <a:effectLst/>
                <a:cs typeface="Arial"/>
              </a:rPr>
              <a:t>You can find a list of state rate limits at </a:t>
            </a:r>
            <a:r>
              <a:rPr lang="en-US" sz="1000" kern="1200" dirty="0" err="1" smtClean="0">
                <a:solidFill>
                  <a:schemeClr val="tx1"/>
                </a:solidFill>
                <a:effectLst/>
                <a:cs typeface="Arial"/>
              </a:rPr>
              <a:t>LendingKarma.com</a:t>
            </a:r>
            <a:r>
              <a:rPr lang="en-US" sz="1000" kern="1200" dirty="0" smtClean="0">
                <a:solidFill>
                  <a:schemeClr val="tx1"/>
                </a:solidFill>
                <a:effectLst/>
                <a:cs typeface="Arial"/>
              </a:rPr>
              <a:t> (</a:t>
            </a:r>
            <a:r>
              <a:rPr lang="en-US" sz="1000" i="0" kern="1200" dirty="0" err="1" smtClean="0">
                <a:solidFill>
                  <a:schemeClr val="tx1"/>
                </a:solidFill>
                <a:effectLst/>
                <a:cs typeface="Arial"/>
              </a:rPr>
              <a:t>bit.ly</a:t>
            </a:r>
            <a:r>
              <a:rPr lang="en-US" sz="1000" i="0" kern="1200" dirty="0" smtClean="0">
                <a:solidFill>
                  <a:schemeClr val="tx1"/>
                </a:solidFill>
                <a:effectLst/>
                <a:cs typeface="Arial"/>
              </a:rPr>
              <a:t>/usury-laws</a:t>
            </a:r>
            <a:r>
              <a:rPr lang="en-US" sz="1000" kern="1200" dirty="0" smtClean="0">
                <a:solidFill>
                  <a:schemeClr val="tx1"/>
                </a:solidFill>
                <a:effectLst/>
                <a:cs typeface="Arial"/>
              </a:rPr>
              <a:t>).</a:t>
            </a:r>
            <a:r>
              <a:rPr lang="en-US" sz="1000" kern="1200" baseline="0" dirty="0" smtClean="0">
                <a:solidFill>
                  <a:schemeClr val="tx1"/>
                </a:solidFill>
                <a:effectLst/>
                <a:cs typeface="Arial"/>
              </a:rPr>
              <a:t> Unfortunately, usury laws do not apply to certain types of debt (business loans, for example) or to banks, savings and loans, or credit unions—and, therefore, credit cards. Under federal law, these lenders are allowed to charge interest rates and fees greater than those permitted under applicable state law. (Federal credit unions, however, despite not being subject to usury laws, are limited under the Federal Credit Union Act to a relatively low interest rate (18% at least through March 10, 2017) on most loans they make.) Whether a debt buyer (a collector that buys unpaid debts for a fraction of the balance due and tries to collect on them, keeping whatever it can get) can continue to charge an interest rate that exceeds the state’s usury cap after it purchases the debt from a bank, S&amp;L or other exempt lender is another question. In mid-2015, a federal appeals court decided that non-bank debt buyers cannot charge what would be usurious interest rates in their state. Although the decision may not be binding in your state, it could be a defense that would prevail in your debt collection lawsuit. It is best to contact an attorney for updated information and advice on this.</a:t>
            </a:r>
          </a:p>
          <a:p>
            <a:endParaRPr lang="en-US" sz="11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3</a:t>
            </a:fld>
            <a:endParaRPr lang="en-US"/>
          </a:p>
        </p:txBody>
      </p:sp>
    </p:spTree>
    <p:extLst>
      <p:ext uri="{BB962C8B-B14F-4D97-AF65-F5344CB8AC3E}">
        <p14:creationId xmlns:p14="http://schemas.microsoft.com/office/powerpoint/2010/main" val="27576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5690" y="192944"/>
            <a:ext cx="2231489" cy="1673617"/>
          </a:xfrm>
        </p:spPr>
      </p:sp>
      <p:sp>
        <p:nvSpPr>
          <p:cNvPr id="3" name="Notes Placeholder 2"/>
          <p:cNvSpPr>
            <a:spLocks noGrp="1"/>
          </p:cNvSpPr>
          <p:nvPr>
            <p:ph type="body" idx="1"/>
          </p:nvPr>
        </p:nvSpPr>
        <p:spPr>
          <a:xfrm>
            <a:off x="1" y="1917032"/>
            <a:ext cx="6856412" cy="7225382"/>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rPr>
              <a:t>The main federal law that governs collectors is the Fair Debt Collection Practices Act (FDCPA). It prohibits debt collectors from using unfair, abusive or deceptive tactics when collecting debts. The FDCPA applies </a:t>
            </a:r>
            <a:r>
              <a:rPr lang="en-US" sz="900" i="1" kern="1200" dirty="0" smtClean="0">
                <a:solidFill>
                  <a:schemeClr val="tx1"/>
                </a:solidFill>
                <a:effectLst/>
              </a:rPr>
              <a:t>only </a:t>
            </a:r>
            <a:r>
              <a:rPr lang="en-US" sz="900" kern="1200" dirty="0" smtClean="0">
                <a:solidFill>
                  <a:schemeClr val="tx1"/>
                </a:solidFill>
                <a:effectLst/>
              </a:rPr>
              <a:t>to debt collectors</a:t>
            </a:r>
            <a:r>
              <a:rPr lang="en-US" sz="900" kern="1200" baseline="0" dirty="0" smtClean="0">
                <a:solidFill>
                  <a:schemeClr val="tx1"/>
                </a:solidFill>
                <a:effectLst/>
              </a:rPr>
              <a:t> (</a:t>
            </a:r>
            <a:r>
              <a:rPr lang="en-US" sz="900" kern="1200" dirty="0" smtClean="0">
                <a:solidFill>
                  <a:schemeClr val="tx1"/>
                </a:solidFill>
                <a:effectLst/>
              </a:rPr>
              <a:t>collection agencies working on behalf of a creditor, lawyers who regularly collect debts, and companies that buy delinquent debts and try to collect them (debt buyers).) It generally doesn’t apply to the original creditor (the company from whom you borrowed the money). It covers the collection of mortgages, credit cards, medical debts, and other debts mainly for personal, family or household purposes. It doesn’t apply to business-related debts.</a:t>
            </a:r>
          </a:p>
          <a:p>
            <a:endParaRPr lang="en-US" sz="900" kern="1200" dirty="0" smtClean="0">
              <a:solidFill>
                <a:schemeClr val="tx1"/>
              </a:solidFill>
              <a:effectLst/>
            </a:endParaRPr>
          </a:p>
          <a:p>
            <a:r>
              <a:rPr lang="en-US" sz="900" kern="1200" dirty="0" smtClean="0">
                <a:solidFill>
                  <a:schemeClr val="tx1"/>
                </a:solidFill>
                <a:effectLst/>
              </a:rPr>
              <a:t>The</a:t>
            </a:r>
            <a:r>
              <a:rPr lang="en-US" sz="900" kern="1200" baseline="0" dirty="0" smtClean="0">
                <a:solidFill>
                  <a:schemeClr val="tx1"/>
                </a:solidFill>
                <a:effectLst/>
              </a:rPr>
              <a:t> lists below are not exhaustive, but highlight some key FDCPA rules.</a:t>
            </a:r>
            <a:endParaRPr lang="en-US" sz="900" dirty="0" smtClean="0"/>
          </a:p>
          <a:p>
            <a:endParaRPr lang="en-US" sz="900" kern="1200" dirty="0" smtClean="0">
              <a:solidFill>
                <a:schemeClr val="tx1"/>
              </a:solidFill>
              <a:effectLst/>
            </a:endParaRPr>
          </a:p>
          <a:p>
            <a:r>
              <a:rPr lang="en-US" sz="900" kern="1200" dirty="0" smtClean="0">
                <a:solidFill>
                  <a:schemeClr val="tx1"/>
                </a:solidFill>
                <a:effectLst/>
              </a:rPr>
              <a:t>Under the law, debt collectors </a:t>
            </a:r>
            <a:r>
              <a:rPr lang="en-US" sz="900" b="1" i="1" kern="1200" dirty="0" smtClean="0">
                <a:solidFill>
                  <a:schemeClr val="tx1"/>
                </a:solidFill>
                <a:effectLst/>
              </a:rPr>
              <a:t>must</a:t>
            </a:r>
            <a:r>
              <a:rPr lang="en-US" sz="900" kern="1200" dirty="0" smtClean="0">
                <a:solidFill>
                  <a:schemeClr val="tx1"/>
                </a:solidFill>
                <a:effectLst/>
              </a:rPr>
              <a:t>:</a:t>
            </a:r>
          </a:p>
          <a:p>
            <a:pPr marL="171450" indent="-171450">
              <a:buFont typeface="Arial"/>
              <a:buChar char="•"/>
            </a:pPr>
            <a:r>
              <a:rPr lang="en-US" sz="900" kern="1200" dirty="0" smtClean="0">
                <a:solidFill>
                  <a:schemeClr val="tx1"/>
                </a:solidFill>
                <a:effectLst/>
              </a:rPr>
              <a:t>Identify themselves</a:t>
            </a:r>
          </a:p>
          <a:p>
            <a:pPr marL="171450" indent="-171450">
              <a:buFont typeface="Arial"/>
              <a:buChar char="•"/>
            </a:pPr>
            <a:r>
              <a:rPr lang="en-US" sz="900" kern="1200" dirty="0" smtClean="0">
                <a:solidFill>
                  <a:schemeClr val="tx1"/>
                </a:solidFill>
                <a:effectLst/>
              </a:rPr>
              <a:t>Send</a:t>
            </a:r>
            <a:r>
              <a:rPr lang="en-US" sz="900" kern="1200" baseline="0" dirty="0" smtClean="0">
                <a:solidFill>
                  <a:schemeClr val="tx1"/>
                </a:solidFill>
                <a:effectLst/>
              </a:rPr>
              <a:t> written notification of the debt</a:t>
            </a:r>
          </a:p>
          <a:p>
            <a:pPr marL="171450" indent="-171450">
              <a:buFont typeface="Arial"/>
              <a:buChar char="•"/>
            </a:pPr>
            <a:r>
              <a:rPr lang="en-US" sz="900" kern="1200" baseline="0" dirty="0" smtClean="0">
                <a:solidFill>
                  <a:schemeClr val="tx1"/>
                </a:solidFill>
                <a:effectLst/>
              </a:rPr>
              <a:t>Provide written verification of the debt if you request it or dispute the debt</a:t>
            </a:r>
          </a:p>
          <a:p>
            <a:pPr marL="171450" indent="-171450">
              <a:buFont typeface="Arial"/>
              <a:buChar char="•"/>
            </a:pPr>
            <a:r>
              <a:rPr lang="en-US" sz="900" kern="1200" baseline="0" dirty="0" smtClean="0">
                <a:solidFill>
                  <a:schemeClr val="tx1"/>
                </a:solidFill>
                <a:effectLst/>
              </a:rPr>
              <a:t>Cease collection efforts until they’ve mailed verification to you</a:t>
            </a:r>
          </a:p>
          <a:p>
            <a:pPr marL="171450" indent="-171450">
              <a:buFont typeface="Arial"/>
              <a:buChar char="•"/>
            </a:pPr>
            <a:r>
              <a:rPr lang="en-US" sz="900" kern="1200" baseline="0" dirty="0" smtClean="0">
                <a:solidFill>
                  <a:schemeClr val="tx1"/>
                </a:solidFill>
                <a:effectLst/>
              </a:rPr>
              <a:t>Stop collection efforts entirely if the debt can’t be verified</a:t>
            </a:r>
          </a:p>
          <a:p>
            <a:pPr marL="171450" indent="-171450">
              <a:buFont typeface="Arial"/>
              <a:buChar char="•"/>
            </a:pPr>
            <a:r>
              <a:rPr lang="en-US" sz="900" kern="1200" baseline="0" dirty="0" smtClean="0">
                <a:solidFill>
                  <a:schemeClr val="tx1"/>
                </a:solidFill>
                <a:effectLst/>
              </a:rPr>
              <a:t>Notify credit reporting agencies if the debt is being disputed</a:t>
            </a:r>
          </a:p>
          <a:p>
            <a:endParaRPr lang="en-US" sz="900" kern="1200" baseline="0" dirty="0" smtClean="0">
              <a:solidFill>
                <a:schemeClr val="tx1"/>
              </a:solidFill>
              <a:effectLst/>
            </a:endParaRPr>
          </a:p>
          <a:p>
            <a:r>
              <a:rPr lang="en-US" sz="900" kern="1200" baseline="0" dirty="0" smtClean="0">
                <a:solidFill>
                  <a:schemeClr val="tx1"/>
                </a:solidFill>
                <a:effectLst/>
              </a:rPr>
              <a:t>Under the law, debt collectors </a:t>
            </a:r>
            <a:r>
              <a:rPr lang="en-US" sz="900" b="1" i="1" kern="1200" baseline="0" dirty="0" smtClean="0">
                <a:solidFill>
                  <a:schemeClr val="tx1"/>
                </a:solidFill>
                <a:effectLst/>
              </a:rPr>
              <a:t>can</a:t>
            </a:r>
            <a:r>
              <a:rPr lang="en-US" sz="900" kern="1200" baseline="0" dirty="0" smtClean="0">
                <a:solidFill>
                  <a:schemeClr val="tx1"/>
                </a:solidFill>
                <a:effectLst/>
              </a:rPr>
              <a:t>:</a:t>
            </a:r>
          </a:p>
          <a:p>
            <a:pPr marL="171450" indent="-171450">
              <a:buFont typeface="Arial"/>
              <a:buChar char="•"/>
            </a:pPr>
            <a:r>
              <a:rPr lang="en-US" sz="900" kern="1200" baseline="0" dirty="0" smtClean="0">
                <a:solidFill>
                  <a:schemeClr val="tx1"/>
                </a:solidFill>
                <a:effectLst/>
              </a:rPr>
              <a:t>Call you between 8 a.m. and 9 p.m. unless you tell them in writing to stop</a:t>
            </a:r>
          </a:p>
          <a:p>
            <a:pPr marL="171450" indent="-171450">
              <a:buFont typeface="Arial"/>
              <a:buChar char="•"/>
            </a:pPr>
            <a:r>
              <a:rPr lang="en-US" sz="900" kern="1200" baseline="0" dirty="0" smtClean="0">
                <a:solidFill>
                  <a:schemeClr val="tx1"/>
                </a:solidFill>
                <a:effectLst/>
              </a:rPr>
              <a:t>Contact you at work unless you tell them not to</a:t>
            </a:r>
          </a:p>
          <a:p>
            <a:pPr marL="171450" indent="-171450">
              <a:buFont typeface="Arial"/>
              <a:buChar char="•"/>
            </a:pPr>
            <a:r>
              <a:rPr lang="en-US" sz="900" kern="1200" baseline="0" dirty="0" smtClean="0">
                <a:solidFill>
                  <a:schemeClr val="tx1"/>
                </a:solidFill>
                <a:effectLst/>
              </a:rPr>
              <a:t>Contact your attorney</a:t>
            </a:r>
          </a:p>
          <a:p>
            <a:pPr marL="171450" indent="-171450">
              <a:buFont typeface="Arial"/>
              <a:buChar char="•"/>
            </a:pPr>
            <a:r>
              <a:rPr lang="en-US" sz="900" kern="1200" baseline="0" dirty="0" smtClean="0">
                <a:solidFill>
                  <a:schemeClr val="tx1"/>
                </a:solidFill>
                <a:effectLst/>
              </a:rPr>
              <a:t>Contact your spouse, co-debtors or parents (if you’re a minor) unless you tell them in writing not to</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900" b="0" i="0" kern="1200" dirty="0" smtClean="0">
                <a:solidFill>
                  <a:schemeClr val="tx1"/>
                </a:solidFill>
                <a:effectLst/>
              </a:rPr>
              <a:t>Contact third parties, </a:t>
            </a:r>
            <a:r>
              <a:rPr lang="en-US" sz="900" kern="1200" dirty="0" smtClean="0">
                <a:solidFill>
                  <a:schemeClr val="tx1"/>
                </a:solidFill>
                <a:effectLst/>
              </a:rPr>
              <a:t>such as neighbors or co-workers, but only in an attempt to locate you (Collectors cannot reveal that they believe you owe a debt.)</a:t>
            </a:r>
            <a:endParaRPr lang="en-US" sz="900" kern="1200" baseline="0" dirty="0" smtClean="0">
              <a:solidFill>
                <a:schemeClr val="tx1"/>
              </a:solidFill>
              <a:effectLst/>
            </a:endParaRPr>
          </a:p>
          <a:p>
            <a:endParaRPr lang="en-US" sz="900" kern="1200" baseline="0" dirty="0" smtClean="0">
              <a:solidFill>
                <a:schemeClr val="tx1"/>
              </a:solidFill>
              <a:effectLst/>
            </a:endParaRPr>
          </a:p>
          <a:p>
            <a:r>
              <a:rPr lang="en-US" sz="900" kern="1200" dirty="0" smtClean="0">
                <a:solidFill>
                  <a:schemeClr val="tx1"/>
                </a:solidFill>
                <a:effectLst/>
              </a:rPr>
              <a:t>Under the law, debt collectors </a:t>
            </a:r>
            <a:r>
              <a:rPr lang="en-US" sz="900" b="1" i="1" kern="1200" dirty="0" smtClean="0">
                <a:solidFill>
                  <a:schemeClr val="tx1"/>
                </a:solidFill>
                <a:effectLst/>
              </a:rPr>
              <a:t>cannot</a:t>
            </a:r>
            <a:r>
              <a:rPr lang="en-US" sz="900" kern="1200" dirty="0" smtClean="0">
                <a:solidFill>
                  <a:schemeClr val="tx1"/>
                </a:solidFill>
                <a:effectLst/>
              </a:rPr>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kern="1200" dirty="0" smtClean="0">
                <a:solidFill>
                  <a:schemeClr val="tx1"/>
                </a:solidFill>
                <a:effectLst/>
              </a:rPr>
              <a:t>Use unfair, abusive or deceptive tactics when collecting debts </a:t>
            </a:r>
            <a:endParaRPr lang="en-US" sz="9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kern="1200" dirty="0" smtClean="0">
                <a:solidFill>
                  <a:schemeClr val="tx1"/>
                </a:solidFill>
                <a:effectLst/>
              </a:rPr>
              <a:t>Say they will take legal action against you if doing so would be illegal or if they don’t intend to do so </a:t>
            </a:r>
            <a:endParaRPr lang="en-US" sz="9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kern="1200" dirty="0" smtClean="0">
                <a:solidFill>
                  <a:schemeClr val="tx1"/>
                </a:solidFill>
                <a:effectLst/>
              </a:rPr>
              <a:t>Threaten to seize, garnish, attach or sell your property or your wages unless the law permits them to do so and they intend to follow through </a:t>
            </a:r>
            <a:endParaRPr lang="en-US" sz="900" dirty="0" smtClean="0"/>
          </a:p>
          <a:p>
            <a:pPr marL="171450" indent="-171450">
              <a:buFont typeface="Arial"/>
              <a:buChar char="•"/>
            </a:pPr>
            <a:r>
              <a:rPr lang="en-US" sz="900" kern="1200" dirty="0" smtClean="0">
                <a:solidFill>
                  <a:schemeClr val="tx1"/>
                </a:solidFill>
                <a:effectLst/>
              </a:rPr>
              <a:t>Contact you at inconvenient</a:t>
            </a:r>
            <a:r>
              <a:rPr lang="en-US" sz="900" kern="1200" baseline="0" dirty="0" smtClean="0">
                <a:solidFill>
                  <a:schemeClr val="tx1"/>
                </a:solidFill>
                <a:effectLst/>
              </a:rPr>
              <a:t> times or places</a:t>
            </a:r>
          </a:p>
          <a:p>
            <a:pPr marL="171450" indent="-171450">
              <a:buFont typeface="Arial"/>
              <a:buChar char="•"/>
            </a:pPr>
            <a:r>
              <a:rPr lang="en-US" sz="900" kern="1200" baseline="0" dirty="0" smtClean="0">
                <a:solidFill>
                  <a:schemeClr val="tx1"/>
                </a:solidFill>
                <a:effectLst/>
              </a:rPr>
              <a:t>Contact you if you’ve told them in writing not to, except to tell you that there will be no further contact or that they will be taking specific legal action against you</a:t>
            </a:r>
          </a:p>
          <a:p>
            <a:pPr marL="171450" indent="-171450">
              <a:buFont typeface="Arial"/>
              <a:buChar char="•"/>
            </a:pPr>
            <a:r>
              <a:rPr lang="en-US" sz="900" kern="1200" baseline="0" dirty="0" smtClean="0">
                <a:solidFill>
                  <a:schemeClr val="tx1"/>
                </a:solidFill>
                <a:effectLst/>
              </a:rPr>
              <a:t>Contact you or third parties if they know you have an attorney</a:t>
            </a:r>
          </a:p>
          <a:p>
            <a:pPr marL="171450" indent="-171450">
              <a:buFont typeface="Arial"/>
              <a:buChar char="•"/>
            </a:pPr>
            <a:r>
              <a:rPr lang="en-US" sz="900" dirty="0" smtClean="0"/>
              <a:t>Call you without telling you who they are, including</a:t>
            </a:r>
            <a:r>
              <a:rPr lang="en-US" sz="900" baseline="0" dirty="0" smtClean="0"/>
              <a:t> identifying themselves as </a:t>
            </a:r>
            <a:r>
              <a:rPr lang="en-US" sz="900" kern="1200" baseline="0" dirty="0" smtClean="0">
                <a:solidFill>
                  <a:schemeClr val="tx1"/>
                </a:solidFill>
                <a:effectLst/>
              </a:rPr>
              <a:t>bill collectors</a:t>
            </a:r>
          </a:p>
          <a:p>
            <a:pPr marL="171450" indent="-171450">
              <a:buFont typeface="Arial"/>
              <a:buChar char="•"/>
            </a:pPr>
            <a:r>
              <a:rPr lang="en-US" sz="900" kern="1200" baseline="0" dirty="0" smtClean="0">
                <a:solidFill>
                  <a:schemeClr val="tx1"/>
                </a:solidFill>
                <a:effectLst/>
              </a:rPr>
              <a:t>Contact you before sending requested verification of the debt</a:t>
            </a:r>
          </a:p>
          <a:p>
            <a:pPr marL="171450" indent="-171450">
              <a:buFont typeface="Arial"/>
              <a:buChar char="•"/>
            </a:pPr>
            <a:r>
              <a:rPr lang="en-US" sz="900" kern="1200" baseline="0" dirty="0" smtClean="0">
                <a:solidFill>
                  <a:schemeClr val="tx1"/>
                </a:solidFill>
                <a:effectLst/>
              </a:rPr>
              <a:t>Continue to collect on a debt that hasn’t been verified</a:t>
            </a:r>
          </a:p>
          <a:p>
            <a:pPr marL="171450" indent="-171450">
              <a:buFont typeface="Arial"/>
              <a:buChar char="•"/>
            </a:pPr>
            <a:r>
              <a:rPr lang="en-US" sz="900" kern="1200" baseline="0" dirty="0" smtClean="0">
                <a:solidFill>
                  <a:schemeClr val="tx1"/>
                </a:solidFill>
                <a:effectLst/>
              </a:rPr>
              <a:t>Contact third parties other than your spouse, co-debtors, parents (if you’re a minor) or attorney, except to find out your address, phone number or where you work</a:t>
            </a:r>
          </a:p>
          <a:p>
            <a:pPr marL="171450" indent="-171450">
              <a:buFont typeface="Arial"/>
              <a:buChar char="•"/>
            </a:pPr>
            <a:r>
              <a:rPr lang="en-US" sz="900" kern="1200" baseline="0" dirty="0" smtClean="0">
                <a:solidFill>
                  <a:schemeClr val="tx1"/>
                </a:solidFill>
                <a:effectLst/>
              </a:rPr>
              <a:t>Reveal certain information (that you owe a debt, for example) to third parties contacted for your location, or contact them more than once without a valid reason</a:t>
            </a:r>
          </a:p>
          <a:p>
            <a:pPr marL="171450" indent="-171450">
              <a:buFont typeface="Arial"/>
              <a:buChar char="•"/>
            </a:pPr>
            <a:r>
              <a:rPr lang="en-US" sz="900" dirty="0" smtClean="0"/>
              <a:t>Contact you by mail in a way that indicates to others that</a:t>
            </a:r>
            <a:r>
              <a:rPr lang="en-US" sz="900" baseline="0" dirty="0" smtClean="0"/>
              <a:t> the piece of mail is from a debt collector</a:t>
            </a:r>
            <a:r>
              <a:rPr lang="en-US" sz="900" dirty="0" smtClean="0"/>
              <a:t> </a:t>
            </a:r>
          </a:p>
          <a:p>
            <a:pPr marL="171450" indent="-171450">
              <a:buFont typeface="Arial"/>
              <a:buChar char="•"/>
            </a:pPr>
            <a:r>
              <a:rPr lang="en-US" sz="900" dirty="0" smtClean="0"/>
              <a:t>Try to collect charges in addition to the debt unless they are allowed by the contract or state law</a:t>
            </a:r>
          </a:p>
          <a:p>
            <a:pPr marL="171450" indent="-171450">
              <a:buFont typeface="Arial"/>
              <a:buChar char="•"/>
            </a:pPr>
            <a:r>
              <a:rPr lang="en-US" sz="900" kern="1200" baseline="0" dirty="0" smtClean="0">
                <a:solidFill>
                  <a:schemeClr val="tx1"/>
                </a:solidFill>
                <a:effectLst/>
              </a:rPr>
              <a:t>Use abusive language or profanity</a:t>
            </a:r>
          </a:p>
          <a:p>
            <a:pPr marL="171450" indent="-171450">
              <a:buFont typeface="Arial"/>
              <a:buChar char="•"/>
            </a:pPr>
            <a:r>
              <a:rPr lang="en-US" sz="900" kern="1200" baseline="0" dirty="0" smtClean="0">
                <a:solidFill>
                  <a:schemeClr val="tx1"/>
                </a:solidFill>
                <a:effectLst/>
              </a:rPr>
              <a:t>Harass or embarrass you</a:t>
            </a:r>
          </a:p>
          <a:p>
            <a:pPr marL="171450" indent="-171450">
              <a:buFont typeface="Arial"/>
              <a:buChar char="•"/>
            </a:pPr>
            <a:r>
              <a:rPr lang="en-US" sz="900" kern="1200" baseline="0" dirty="0" smtClean="0">
                <a:solidFill>
                  <a:schemeClr val="tx1"/>
                </a:solidFill>
                <a:effectLst/>
              </a:rPr>
              <a:t>Threaten you in any way, including threatening to arrest you</a:t>
            </a:r>
          </a:p>
          <a:p>
            <a:pPr marL="171450" indent="-171450">
              <a:buFont typeface="Arial"/>
              <a:buChar char="•"/>
            </a:pPr>
            <a:r>
              <a:rPr lang="en-US" sz="900" kern="1200" baseline="0" dirty="0" smtClean="0">
                <a:solidFill>
                  <a:schemeClr val="tx1"/>
                </a:solidFill>
                <a:effectLst/>
              </a:rPr>
              <a:t>Lie to or mislead you</a:t>
            </a:r>
          </a:p>
          <a:p>
            <a:pPr marL="171450" indent="-171450">
              <a:buFont typeface="Arial"/>
              <a:buChar char="•"/>
            </a:pPr>
            <a:r>
              <a:rPr lang="en-US" sz="900" kern="1200" baseline="0" dirty="0" smtClean="0">
                <a:solidFill>
                  <a:schemeClr val="tx1"/>
                </a:solidFill>
                <a:effectLst/>
              </a:rPr>
              <a:t>Report inaccurate information to the credit bureaus</a:t>
            </a:r>
          </a:p>
          <a:p>
            <a:endParaRPr lang="en-US" sz="900" kern="1200" dirty="0" smtClean="0">
              <a:solidFill>
                <a:schemeClr val="tx1"/>
              </a:solidFill>
              <a:effectLst/>
            </a:endParaRPr>
          </a:p>
          <a:p>
            <a:r>
              <a:rPr lang="en-US" sz="900" kern="1200" dirty="0" smtClean="0">
                <a:solidFill>
                  <a:schemeClr val="tx1"/>
                </a:solidFill>
                <a:effectLst/>
              </a:rPr>
              <a:t>For more information, see:</a:t>
            </a:r>
          </a:p>
          <a:p>
            <a:pPr marL="171450" indent="-171450">
              <a:buFont typeface="Arial"/>
              <a:buChar char="•"/>
            </a:pPr>
            <a:r>
              <a:rPr lang="en-US" sz="900" kern="1200" dirty="0" smtClean="0">
                <a:solidFill>
                  <a:schemeClr val="tx1"/>
                </a:solidFill>
                <a:effectLst/>
              </a:rPr>
              <a:t>Consumer Action’s guide to the FDCPA:</a:t>
            </a:r>
            <a:r>
              <a:rPr lang="en-US" sz="900" kern="1200" baseline="0" dirty="0" smtClean="0">
                <a:solidFill>
                  <a:schemeClr val="tx1"/>
                </a:solidFill>
                <a:effectLst/>
              </a:rPr>
              <a:t> </a:t>
            </a:r>
            <a:r>
              <a:rPr lang="en-US" sz="900" i="0" kern="1200" dirty="0" err="1" smtClean="0">
                <a:solidFill>
                  <a:schemeClr val="tx1"/>
                </a:solidFill>
                <a:effectLst/>
              </a:rPr>
              <a:t>bit.ly</a:t>
            </a:r>
            <a:r>
              <a:rPr lang="en-US" sz="900" i="0" kern="1200" dirty="0" smtClean="0">
                <a:solidFill>
                  <a:schemeClr val="tx1"/>
                </a:solidFill>
                <a:effectLst/>
              </a:rPr>
              <a:t>/</a:t>
            </a:r>
            <a:r>
              <a:rPr lang="en-US" sz="900" i="0" kern="1200" dirty="0" err="1" smtClean="0">
                <a:solidFill>
                  <a:schemeClr val="tx1"/>
                </a:solidFill>
                <a:effectLst/>
              </a:rPr>
              <a:t>ca-fdcpa</a:t>
            </a:r>
            <a:r>
              <a:rPr lang="en-US" sz="900" i="0" kern="1200" dirty="0" smtClean="0">
                <a:solidFill>
                  <a:schemeClr val="tx1"/>
                </a:solidFill>
                <a:effectLst/>
              </a:rPr>
              <a:t> </a:t>
            </a:r>
            <a:endParaRPr lang="en-US" sz="900" i="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kern="1200" dirty="0" smtClean="0">
                <a:solidFill>
                  <a:schemeClr val="tx1"/>
                </a:solidFill>
                <a:effectLst/>
              </a:rPr>
              <a:t>FTC’s guide to the FDCPA:</a:t>
            </a:r>
            <a:r>
              <a:rPr lang="en-US" sz="900" kern="1200" baseline="0" dirty="0" smtClean="0">
                <a:solidFill>
                  <a:schemeClr val="tx1"/>
                </a:solidFill>
                <a:effectLst/>
              </a:rPr>
              <a:t> </a:t>
            </a:r>
            <a:r>
              <a:rPr lang="en-US" sz="900" i="0" kern="1200" dirty="0" err="1" smtClean="0">
                <a:solidFill>
                  <a:schemeClr val="tx1"/>
                </a:solidFill>
                <a:effectLst/>
              </a:rPr>
              <a:t>bit.ly</a:t>
            </a:r>
            <a:r>
              <a:rPr lang="en-US" sz="900" i="0" kern="1200" dirty="0" smtClean="0">
                <a:solidFill>
                  <a:schemeClr val="tx1"/>
                </a:solidFill>
                <a:effectLst/>
              </a:rPr>
              <a:t>/FTC-debt-collection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900" i="0" kern="1200" dirty="0" smtClean="0">
                <a:solidFill>
                  <a:schemeClr val="tx1"/>
                </a:solidFill>
                <a:effectLst/>
              </a:rPr>
              <a:t>CFPB’s “What constitutes an</a:t>
            </a:r>
            <a:r>
              <a:rPr lang="en-US" sz="900" i="0" kern="1200" baseline="0" dirty="0" smtClean="0">
                <a:solidFill>
                  <a:schemeClr val="tx1"/>
                </a:solidFill>
                <a:effectLst/>
              </a:rPr>
              <a:t> “unfair” practice by a debt collector: </a:t>
            </a:r>
            <a:r>
              <a:rPr lang="en-US" sz="900" i="0" kern="1200" baseline="0" dirty="0" err="1" smtClean="0">
                <a:solidFill>
                  <a:schemeClr val="tx1"/>
                </a:solidFill>
                <a:effectLst/>
              </a:rPr>
              <a:t>bit.ly</a:t>
            </a:r>
            <a:r>
              <a:rPr lang="en-US" sz="900" i="0" kern="1200" baseline="0" dirty="0" smtClean="0">
                <a:solidFill>
                  <a:schemeClr val="tx1"/>
                </a:solidFill>
                <a:effectLst/>
              </a:rPr>
              <a:t>/2ab0H3A </a:t>
            </a:r>
            <a:endParaRPr lang="en-US" sz="900" dirty="0"/>
          </a:p>
        </p:txBody>
      </p:sp>
      <p:sp>
        <p:nvSpPr>
          <p:cNvPr id="4" name="Slide Number Placeholder 3"/>
          <p:cNvSpPr>
            <a:spLocks noGrp="1"/>
          </p:cNvSpPr>
          <p:nvPr>
            <p:ph type="sldNum" sz="quarter" idx="10"/>
          </p:nvPr>
        </p:nvSpPr>
        <p:spPr/>
        <p:txBody>
          <a:bodyPr/>
          <a:lstStyle/>
          <a:p>
            <a:fld id="{B8200C21-BBF1-F64F-8667-69A715AA718A}" type="slidenum">
              <a:rPr lang="en-US" smtClean="0"/>
              <a:t>4</a:t>
            </a:fld>
            <a:endParaRPr lang="en-US"/>
          </a:p>
        </p:txBody>
      </p:sp>
    </p:spTree>
    <p:extLst>
      <p:ext uri="{BB962C8B-B14F-4D97-AF65-F5344CB8AC3E}">
        <p14:creationId xmlns:p14="http://schemas.microsoft.com/office/powerpoint/2010/main" val="145262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2362" y="211900"/>
            <a:ext cx="3003209" cy="2252407"/>
          </a:xfrm>
        </p:spPr>
      </p:sp>
      <p:sp>
        <p:nvSpPr>
          <p:cNvPr id="3" name="Notes Placeholder 2"/>
          <p:cNvSpPr>
            <a:spLocks noGrp="1"/>
          </p:cNvSpPr>
          <p:nvPr>
            <p:ph type="body" idx="1"/>
          </p:nvPr>
        </p:nvSpPr>
        <p:spPr>
          <a:xfrm>
            <a:off x="1" y="2599448"/>
            <a:ext cx="6856412" cy="6556403"/>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rPr>
              <a:t>Because, under the law,</a:t>
            </a:r>
            <a:r>
              <a:rPr lang="en-US" sz="1050" b="0" kern="1200" baseline="0" dirty="0" smtClean="0">
                <a:solidFill>
                  <a:schemeClr val="tx1"/>
                </a:solidFill>
                <a:effectLst/>
              </a:rPr>
              <a:t> a debt collector isn’t allowed to reveal information about your debt to others, a </a:t>
            </a:r>
            <a:r>
              <a:rPr lang="en-US" sz="1050" b="0" kern="1200" dirty="0" smtClean="0">
                <a:solidFill>
                  <a:schemeClr val="tx1"/>
                </a:solidFill>
                <a:effectLst/>
              </a:rPr>
              <a:t>legitimate debt collector may</a:t>
            </a:r>
            <a:r>
              <a:rPr lang="en-US" sz="1050" b="0" kern="1200" baseline="0" dirty="0" smtClean="0">
                <a:solidFill>
                  <a:schemeClr val="tx1"/>
                </a:solidFill>
                <a:effectLst/>
              </a:rPr>
              <a:t> ask to verify your name, address, </a:t>
            </a:r>
            <a:r>
              <a:rPr lang="en-US" sz="1050" b="0" kern="1200" dirty="0" smtClean="0">
                <a:solidFill>
                  <a:schemeClr val="tx1"/>
                </a:solidFill>
                <a:effectLst/>
              </a:rPr>
              <a:t>month and year of birth, and/or the last four digits of your Social Security number before discussing the debt with you. Once they have verified that you are the right person, they should tell you the purpose of the call and the fact that they are a collector. If asked, the</a:t>
            </a:r>
            <a:r>
              <a:rPr lang="en-US" sz="1050" b="0" kern="1200" baseline="0" dirty="0" smtClean="0">
                <a:solidFill>
                  <a:schemeClr val="tx1"/>
                </a:solidFill>
                <a:effectLst/>
              </a:rPr>
              <a:t> collector must </a:t>
            </a:r>
            <a:r>
              <a:rPr lang="en-US" sz="1050" b="0" kern="1200" dirty="0" smtClean="0">
                <a:solidFill>
                  <a:schemeClr val="tx1"/>
                </a:solidFill>
                <a:effectLst/>
              </a:rPr>
              <a:t>give you the company’s name, address, phone number and website address. If you have doubts about the legitimacy</a:t>
            </a:r>
            <a:r>
              <a:rPr lang="en-US" sz="1050" b="0" kern="1200" baseline="0" dirty="0" smtClean="0">
                <a:solidFill>
                  <a:schemeClr val="tx1"/>
                </a:solidFill>
                <a:effectLst/>
              </a:rPr>
              <a:t> of the call, or you </a:t>
            </a:r>
            <a:r>
              <a:rPr lang="en-US" sz="1050" b="0" kern="1200" dirty="0" smtClean="0">
                <a:solidFill>
                  <a:schemeClr val="tx1"/>
                </a:solidFill>
                <a:effectLst/>
              </a:rPr>
              <a:t>do not want</a:t>
            </a:r>
            <a:r>
              <a:rPr lang="en-US" sz="1050" b="0" kern="1200" baseline="0" dirty="0" smtClean="0">
                <a:solidFill>
                  <a:schemeClr val="tx1"/>
                </a:solidFill>
                <a:effectLst/>
              </a:rPr>
              <a:t> to verify your identity by phone, you can tell the collector that you want written notice of the debt sent to the address it has on record before you will discuss it. </a:t>
            </a:r>
            <a:endParaRPr lang="en-US" sz="105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endParaRPr>
          </a:p>
          <a:p>
            <a:r>
              <a:rPr lang="en-US" sz="1050" kern="1200" dirty="0" smtClean="0">
                <a:solidFill>
                  <a:schemeClr val="tx1"/>
                </a:solidFill>
                <a:effectLst/>
              </a:rPr>
              <a:t>Within five days of first contacting you, the collector must send you a written “validation notice.” This document contains: </a:t>
            </a:r>
          </a:p>
          <a:p>
            <a:pPr marL="171450" indent="-171450">
              <a:buFont typeface="Arial"/>
              <a:buChar char="•"/>
            </a:pPr>
            <a:r>
              <a:rPr lang="en-US" sz="1050" dirty="0" smtClean="0"/>
              <a:t>The amount of the debt,</a:t>
            </a:r>
            <a:r>
              <a:rPr lang="en-US" sz="1050" baseline="0" dirty="0" smtClean="0"/>
              <a:t> </a:t>
            </a:r>
            <a:r>
              <a:rPr lang="en-US" sz="1050" dirty="0" smtClean="0"/>
              <a:t>including all interest, late charges, attorney fees, and other charges</a:t>
            </a:r>
          </a:p>
          <a:p>
            <a:pPr marL="171450" indent="-171450">
              <a:buFont typeface="Arial"/>
              <a:buChar char="•"/>
            </a:pPr>
            <a:r>
              <a:rPr lang="en-US" sz="1050" dirty="0" smtClean="0"/>
              <a:t>The name of the creditor to whom the debt is owed</a:t>
            </a:r>
          </a:p>
          <a:p>
            <a:pPr marL="171450" indent="-171450">
              <a:buFont typeface="Arial"/>
              <a:buChar char="•"/>
            </a:pPr>
            <a:r>
              <a:rPr lang="en-US" sz="1050" dirty="0" smtClean="0"/>
              <a:t>A statement that unless you dispute the debt</a:t>
            </a:r>
            <a:r>
              <a:rPr lang="en-US" sz="1050" baseline="0" dirty="0" smtClean="0"/>
              <a:t> </a:t>
            </a:r>
            <a:r>
              <a:rPr lang="en-US" sz="1050" dirty="0" smtClean="0"/>
              <a:t>within 30 days after receipt of the notice, the debt will be assumed to be valid</a:t>
            </a:r>
          </a:p>
          <a:p>
            <a:pPr marL="171450" indent="-171450">
              <a:buFont typeface="Arial"/>
              <a:buChar char="•"/>
            </a:pPr>
            <a:r>
              <a:rPr lang="en-US" sz="1050" dirty="0" smtClean="0"/>
              <a:t>A statement that if you notify the debt collector in writing within the 30-day period that the debt</a:t>
            </a:r>
            <a:r>
              <a:rPr lang="en-US" sz="1050" baseline="0" dirty="0" smtClean="0"/>
              <a:t> </a:t>
            </a:r>
            <a:r>
              <a:rPr lang="en-US" sz="1050" dirty="0" smtClean="0"/>
              <a:t>is disputed, the collector will mail you verification of the debt </a:t>
            </a:r>
          </a:p>
          <a:p>
            <a:pPr marL="171450" indent="-171450">
              <a:buFont typeface="Arial"/>
              <a:buChar char="•"/>
            </a:pPr>
            <a:r>
              <a:rPr lang="en-US" sz="1050" dirty="0" smtClean="0"/>
              <a:t>A statement that</a:t>
            </a:r>
            <a:r>
              <a:rPr lang="en-US" sz="1050" baseline="0" dirty="0" smtClean="0"/>
              <a:t> in response to your written request, </a:t>
            </a:r>
            <a:r>
              <a:rPr lang="en-US" sz="1050" dirty="0" smtClean="0"/>
              <a:t>the collector will provide you with the name and address of the original creditor, if different from the current creditor</a:t>
            </a:r>
          </a:p>
          <a:p>
            <a:endParaRPr lang="en-US" sz="1050" kern="1200" dirty="0" smtClean="0">
              <a:solidFill>
                <a:schemeClr val="tx1"/>
              </a:solidFill>
              <a:effectLst/>
            </a:endParaRPr>
          </a:p>
          <a:p>
            <a:r>
              <a:rPr lang="en-US" sz="1050" kern="1200" dirty="0" smtClean="0">
                <a:solidFill>
                  <a:schemeClr val="tx1"/>
                </a:solidFill>
                <a:effectLst/>
              </a:rPr>
              <a:t>If the debt collector does not send you this validation notice within five days but continues to pursue you for the debt, they have violated the FDCPA and you have the right to sue them. </a:t>
            </a:r>
            <a:endParaRPr lang="en-US" sz="105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b="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You can dispute all</a:t>
            </a:r>
            <a:r>
              <a:rPr lang="en-US" sz="1050" baseline="0" dirty="0" smtClean="0"/>
              <a:t> or part of the</a:t>
            </a:r>
            <a:r>
              <a:rPr lang="en-US" sz="1050" dirty="0" smtClean="0"/>
              <a:t> debt or ask for the name and address of the original</a:t>
            </a:r>
            <a:r>
              <a:rPr lang="en-US" sz="1050" baseline="0" dirty="0" smtClean="0"/>
              <a:t> creditor (if different), </a:t>
            </a:r>
            <a:r>
              <a:rPr lang="en-US" sz="1050" b="1" i="1" baseline="0" dirty="0" smtClean="0"/>
              <a:t>in writing, within 30 days</a:t>
            </a:r>
            <a:r>
              <a:rPr lang="en-US" sz="1050" baseline="0" dirty="0" smtClean="0"/>
              <a:t>. If you do so, be sure to keep a copy of the letter and proof of mailing. It’s best to send it by certified mail, with a return receipt requested.</a:t>
            </a:r>
            <a:r>
              <a:rPr lang="en-US" sz="105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b="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rPr>
              <a:t>There is</a:t>
            </a:r>
            <a:r>
              <a:rPr lang="en-US" sz="1050" b="0" kern="1200" baseline="0" dirty="0" smtClean="0">
                <a:solidFill>
                  <a:schemeClr val="tx1"/>
                </a:solidFill>
                <a:effectLst/>
              </a:rPr>
              <a:t> no deadline by which the collector has to respond, but </a:t>
            </a:r>
            <a:r>
              <a:rPr lang="en-US" sz="1050" b="0" kern="1200" dirty="0" smtClean="0">
                <a:solidFill>
                  <a:schemeClr val="tx1"/>
                </a:solidFill>
                <a:effectLst/>
              </a:rPr>
              <a:t>collection efforts</a:t>
            </a:r>
            <a:r>
              <a:rPr lang="en-US" sz="1050" b="0" kern="1200" baseline="0" dirty="0" smtClean="0">
                <a:solidFill>
                  <a:schemeClr val="tx1"/>
                </a:solidFill>
                <a:effectLst/>
              </a:rPr>
              <a:t> must stop until </a:t>
            </a:r>
            <a:r>
              <a:rPr lang="en-US" sz="1050" b="0" kern="1200" dirty="0" smtClean="0">
                <a:solidFill>
                  <a:schemeClr val="tx1"/>
                </a:solidFill>
                <a:effectLst/>
              </a:rPr>
              <a:t>a response has been sent.</a:t>
            </a:r>
            <a:r>
              <a:rPr lang="en-US" sz="1050" b="0" kern="1200" baseline="0" dirty="0" smtClean="0">
                <a:solidFill>
                  <a:schemeClr val="tx1"/>
                </a:solidFill>
                <a:effectLst/>
              </a:rPr>
              <a:t> The collector</a:t>
            </a:r>
            <a:r>
              <a:rPr lang="en-US" sz="1050" kern="1200" dirty="0" smtClean="0">
                <a:solidFill>
                  <a:schemeClr val="tx1"/>
                </a:solidFill>
                <a:effectLst/>
              </a:rPr>
              <a:t> can restart collections after responding with the information you requested and/or verification that you owe the debt. </a:t>
            </a:r>
            <a:r>
              <a:rPr lang="en-US" sz="1050" b="0" kern="1200" dirty="0" smtClean="0">
                <a:solidFill>
                  <a:schemeClr val="tx1"/>
                </a:solidFill>
                <a:effectLst/>
              </a:rPr>
              <a:t>If you miss the 30-day deadline, </a:t>
            </a:r>
            <a:r>
              <a:rPr lang="en-US" sz="1050" kern="1200" dirty="0" smtClean="0">
                <a:solidFill>
                  <a:schemeClr val="tx1"/>
                </a:solidFill>
              </a:rPr>
              <a:t>the collector can assume the debt is valid (does not have to verify it) and continue collection efforts during the 30 days and after.</a:t>
            </a:r>
            <a:r>
              <a:rPr lang="en-US" sz="1050" kern="1200" baseline="0" dirty="0" smtClean="0">
                <a:solidFill>
                  <a:schemeClr val="tx1"/>
                </a:solidFill>
              </a:rPr>
              <a:t> </a:t>
            </a:r>
            <a:r>
              <a:rPr lang="en-US" sz="1050" b="0" kern="1200" dirty="0" smtClean="0">
                <a:solidFill>
                  <a:schemeClr val="tx1"/>
                </a:solidFill>
                <a:effectLst/>
              </a:rPr>
              <a:t>However, you may dispute the debt at any time, even if it does not cause collection activities to stop.</a:t>
            </a:r>
            <a:r>
              <a:rPr lang="en-US" sz="1050" b="0" kern="1200" baseline="0" dirty="0" smtClean="0">
                <a:solidFill>
                  <a:schemeClr val="tx1"/>
                </a:solidFill>
                <a:effectLst/>
              </a:rPr>
              <a:t> (The Consumer Financial Protection Bureau offers letter templates you can use when communicating with a collector: </a:t>
            </a:r>
            <a:r>
              <a:rPr lang="en-US" sz="1050" b="0" kern="1200" baseline="0" dirty="0" err="1" smtClean="0">
                <a:solidFill>
                  <a:schemeClr val="tx1"/>
                </a:solidFill>
                <a:effectLst/>
              </a:rPr>
              <a:t>bit.ly</a:t>
            </a:r>
            <a:r>
              <a:rPr lang="en-US" sz="1050" b="0" kern="1200" baseline="0" dirty="0" smtClean="0">
                <a:solidFill>
                  <a:schemeClr val="tx1"/>
                </a:solidFill>
                <a:effectLst/>
              </a:rPr>
              <a:t>/2a9dl22.) </a:t>
            </a:r>
            <a:r>
              <a:rPr lang="en-US" sz="1050" dirty="0" smtClean="0"/>
              <a:t>The dispute and verification process is a strong consumer right designed to provide you with accurate information about the debt so that you can determine</a:t>
            </a:r>
            <a:r>
              <a:rPr lang="en-US" sz="1050" baseline="0" dirty="0" smtClean="0"/>
              <a:t> what steps to take next</a:t>
            </a:r>
            <a:r>
              <a:rPr lang="en-US" sz="1050" dirty="0" smtClean="0"/>
              <a:t>.</a:t>
            </a:r>
            <a:endParaRPr lang="en-US" sz="1050" b="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b="1"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rPr>
              <a:t>Note: While many collection</a:t>
            </a:r>
            <a:r>
              <a:rPr lang="en-US" sz="1050" b="0" kern="1200" baseline="0" dirty="0" smtClean="0">
                <a:solidFill>
                  <a:schemeClr val="tx1"/>
                </a:solidFill>
                <a:effectLst/>
              </a:rPr>
              <a:t> efforts begin with a phone call, not all do. </a:t>
            </a:r>
            <a:r>
              <a:rPr lang="en-US" sz="1050" b="0" kern="1200" dirty="0" smtClean="0">
                <a:solidFill>
                  <a:schemeClr val="tx1"/>
                </a:solidFill>
                <a:effectLst/>
              </a:rPr>
              <a:t>Y</a:t>
            </a:r>
            <a:r>
              <a:rPr lang="en-US" sz="1050" kern="1200" dirty="0" smtClean="0">
                <a:solidFill>
                  <a:schemeClr val="tx1"/>
                </a:solidFill>
              </a:rPr>
              <a:t>ou have the same rights when the collector’s initial contact is in writing</a:t>
            </a:r>
            <a:r>
              <a:rPr lang="en-US" sz="1050" kern="1200" baseline="0" dirty="0" smtClean="0">
                <a:solidFill>
                  <a:schemeClr val="tx1"/>
                </a:solidFill>
              </a:rPr>
              <a:t>. </a:t>
            </a:r>
            <a:r>
              <a:rPr lang="en-US" sz="1050" b="0" kern="1200" dirty="0" smtClean="0">
                <a:solidFill>
                  <a:schemeClr val="tx1"/>
                </a:solidFill>
                <a:effectLst/>
              </a:rPr>
              <a:t>If you receive a collection letter in the mail, read it carefully. Unless you have reason to believe the letter is a fake, you should respond. Do not ignore collection letters! </a:t>
            </a:r>
            <a:endParaRPr lang="en-US" sz="1050" b="0" kern="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b="0" kern="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kern="1200" baseline="0" dirty="0" smtClean="0">
                <a:solidFill>
                  <a:schemeClr val="tx1"/>
                </a:solidFill>
              </a:rPr>
              <a:t>Learn more: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0" kern="1200" baseline="0" dirty="0" smtClean="0">
                <a:solidFill>
                  <a:schemeClr val="tx1"/>
                </a:solidFill>
              </a:rPr>
              <a:t>CFPB’s “Are there laws that limit what debt collectors can say or do?”: </a:t>
            </a:r>
            <a:r>
              <a:rPr lang="en-US" sz="1050" b="0" kern="1200" baseline="0" dirty="0" err="1" smtClean="0">
                <a:solidFill>
                  <a:schemeClr val="tx1"/>
                </a:solidFill>
              </a:rPr>
              <a:t>bit.ly</a:t>
            </a:r>
            <a:r>
              <a:rPr lang="en-US" sz="1050" b="0" kern="1200" baseline="0" dirty="0" smtClean="0">
                <a:solidFill>
                  <a:schemeClr val="tx1"/>
                </a:solidFill>
              </a:rPr>
              <a:t>/2alYTXp</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0" kern="1200" baseline="0" dirty="0" smtClean="0">
                <a:solidFill>
                  <a:schemeClr val="tx1"/>
                </a:solidFill>
              </a:rPr>
              <a:t>Consumer Action’s “When a collector calls: An insider’s guide to responding to debt collectors”: </a:t>
            </a:r>
            <a:r>
              <a:rPr lang="en-US" sz="1050" b="0" kern="1200" baseline="0" dirty="0" err="1" smtClean="0">
                <a:solidFill>
                  <a:schemeClr val="tx1"/>
                </a:solidFill>
              </a:rPr>
              <a:t>bit.ly</a:t>
            </a:r>
            <a:r>
              <a:rPr lang="en-US" sz="1050" b="0" kern="1200" baseline="0" dirty="0" smtClean="0">
                <a:solidFill>
                  <a:schemeClr val="tx1"/>
                </a:solidFill>
              </a:rPr>
              <a:t>/1QqyuaN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sz="1200" b="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5</a:t>
            </a:fld>
            <a:endParaRPr lang="en-US"/>
          </a:p>
        </p:txBody>
      </p:sp>
    </p:spTree>
    <p:extLst>
      <p:ext uri="{BB962C8B-B14F-4D97-AF65-F5344CB8AC3E}">
        <p14:creationId xmlns:p14="http://schemas.microsoft.com/office/powerpoint/2010/main" val="226822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1118" y="249812"/>
            <a:ext cx="3685633" cy="2764225"/>
          </a:xfrm>
        </p:spPr>
      </p:sp>
      <p:sp>
        <p:nvSpPr>
          <p:cNvPr id="3" name="Notes Placeholder 2"/>
          <p:cNvSpPr>
            <a:spLocks noGrp="1"/>
          </p:cNvSpPr>
          <p:nvPr>
            <p:ph type="body" idx="1"/>
          </p:nvPr>
        </p:nvSpPr>
        <p:spPr>
          <a:xfrm>
            <a:off x="170621" y="3111259"/>
            <a:ext cx="6483582" cy="6006683"/>
          </a:xfrm>
        </p:spPr>
        <p:txBody>
          <a:bodyPr/>
          <a:lstStyle/>
          <a:p>
            <a:r>
              <a:rPr lang="en-US" sz="1050" b="0" kern="1200" dirty="0" smtClean="0">
                <a:solidFill>
                  <a:schemeClr val="tx1"/>
                </a:solidFill>
                <a:effectLst/>
              </a:rPr>
              <a:t>While many debt collection calls are legitimate,</a:t>
            </a:r>
            <a:r>
              <a:rPr lang="en-US" sz="1050" b="0" kern="1200" baseline="0" dirty="0" smtClean="0">
                <a:solidFill>
                  <a:schemeClr val="tx1"/>
                </a:solidFill>
                <a:effectLst/>
              </a:rPr>
              <a:t> the number of fake (scam) collection calls has exploded. Many of these are related to bogus past-due taxes, but they can be about any type of debt. In many cases, the scams consist of imposters attempting to collect on “z</a:t>
            </a:r>
            <a:r>
              <a:rPr lang="en-US" sz="1050" dirty="0" smtClean="0"/>
              <a:t>ombie” or “phantom” debts—debts that don't exist because they are</a:t>
            </a:r>
            <a:r>
              <a:rPr lang="en-US" sz="1050" baseline="0" dirty="0" smtClean="0"/>
              <a:t> paid off, discharged, forgiven</a:t>
            </a:r>
            <a:r>
              <a:rPr lang="en-US" sz="1050" kern="1200" dirty="0" smtClean="0">
                <a:solidFill>
                  <a:schemeClr val="tx1"/>
                </a:solidFill>
                <a:effectLst/>
              </a:rPr>
              <a:t>, time-barred (beyond the statute of limitations)</a:t>
            </a:r>
            <a:r>
              <a:rPr lang="en-US" sz="1050" baseline="0" dirty="0" smtClean="0"/>
              <a:t> or entirely made up. Many </a:t>
            </a:r>
            <a:r>
              <a:rPr lang="en-US" sz="1050" dirty="0" smtClean="0"/>
              <a:t>victims pay up out of fear that they might actually owe the debt and will suffe</a:t>
            </a:r>
            <a:r>
              <a:rPr lang="en-US" sz="1050" baseline="0" dirty="0" smtClean="0"/>
              <a:t>r serious consequences for not paying</a:t>
            </a:r>
            <a:r>
              <a:rPr lang="en-US" sz="1050" dirty="0" smtClean="0"/>
              <a:t>. Or, the scammer</a:t>
            </a:r>
            <a:r>
              <a:rPr lang="en-US" sz="1050" baseline="0" dirty="0" smtClean="0"/>
              <a:t> seeks personal information that can be used to commit identity theft.</a:t>
            </a:r>
          </a:p>
          <a:p>
            <a:endParaRPr lang="en-US" sz="1050" b="0" kern="1200" baseline="0" dirty="0" smtClean="0">
              <a:solidFill>
                <a:schemeClr val="tx1"/>
              </a:solidFill>
              <a:effectLst/>
            </a:endParaRPr>
          </a:p>
          <a:p>
            <a:r>
              <a:rPr lang="en-US" sz="1050" b="0" kern="1200" baseline="0" dirty="0" smtClean="0">
                <a:solidFill>
                  <a:schemeClr val="tx1"/>
                </a:solidFill>
                <a:effectLst/>
              </a:rPr>
              <a:t>Signs that a debt collection call might be a scam include: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0" kern="1200" baseline="0" dirty="0" smtClean="0">
                <a:solidFill>
                  <a:schemeClr val="tx1"/>
                </a:solidFill>
                <a:effectLst/>
              </a:rPr>
              <a:t>The caller isn’t able to provide your name, address and the last four digits of your Social Security number.</a:t>
            </a:r>
          </a:p>
          <a:p>
            <a:pPr marL="171450" indent="-171450">
              <a:buFont typeface="Arial"/>
              <a:buChar char="•"/>
            </a:pPr>
            <a:r>
              <a:rPr lang="en-US" sz="1050" b="0" kern="1200" baseline="0" dirty="0" smtClean="0">
                <a:solidFill>
                  <a:schemeClr val="tx1"/>
                </a:solidFill>
                <a:effectLst/>
              </a:rPr>
              <a:t>The caller requests your full Social Security number, complete birthdate or other sensitive personal information.</a:t>
            </a:r>
          </a:p>
          <a:p>
            <a:pPr marL="171450" indent="-171450">
              <a:buFont typeface="Arial"/>
              <a:buChar char="•"/>
            </a:pPr>
            <a:r>
              <a:rPr lang="en-US" sz="1050" b="0" kern="1200" baseline="0" dirty="0" smtClean="0">
                <a:solidFill>
                  <a:schemeClr val="tx1"/>
                </a:solidFill>
                <a:effectLst/>
              </a:rPr>
              <a:t>The caller refuses to provide information about the collection agency or the debt.</a:t>
            </a:r>
          </a:p>
          <a:p>
            <a:pPr marL="171450" indent="-171450">
              <a:buFont typeface="Arial"/>
              <a:buChar char="•"/>
            </a:pPr>
            <a:r>
              <a:rPr lang="en-US" sz="1050" b="0" kern="1200" baseline="0" dirty="0" smtClean="0">
                <a:solidFill>
                  <a:schemeClr val="tx1"/>
                </a:solidFill>
                <a:effectLst/>
              </a:rPr>
              <a:t>You don’t recognize the debt.</a:t>
            </a:r>
          </a:p>
          <a:p>
            <a:pPr marL="171450" indent="-171450">
              <a:buFont typeface="Arial"/>
              <a:buChar char="•"/>
            </a:pPr>
            <a:r>
              <a:rPr lang="en-US" sz="1050" b="0" kern="1200" baseline="0" dirty="0" smtClean="0">
                <a:solidFill>
                  <a:schemeClr val="tx1"/>
                </a:solidFill>
                <a:effectLst/>
              </a:rPr>
              <a:t>The caller claims to be from a government agency, such as the IRS, and tells you to wire money or put money on a reloadable prepaid card and provide the code (a government agency will never ask you to do this).</a:t>
            </a:r>
          </a:p>
          <a:p>
            <a:pPr marL="171450" indent="-171450">
              <a:buFont typeface="Arial"/>
              <a:buChar char="•"/>
            </a:pPr>
            <a:r>
              <a:rPr lang="en-US" sz="1050" b="0" kern="1200" baseline="0" dirty="0" smtClean="0">
                <a:solidFill>
                  <a:schemeClr val="tx1"/>
                </a:solidFill>
                <a:effectLst/>
              </a:rPr>
              <a:t>The caller harasses you, threatens you with arrest, uses profanity or refuses to let you speak to a manager.</a:t>
            </a:r>
          </a:p>
          <a:p>
            <a:pPr marL="171450" indent="-171450">
              <a:buFont typeface="Arial"/>
              <a:buChar char="•"/>
            </a:pPr>
            <a:r>
              <a:rPr lang="en-US" sz="1050" b="0" kern="1200" baseline="0" dirty="0" smtClean="0">
                <a:solidFill>
                  <a:schemeClr val="tx1"/>
                </a:solidFill>
                <a:effectLst/>
              </a:rPr>
              <a:t>The caller says you must pay up immediately, or else.</a:t>
            </a:r>
          </a:p>
          <a:p>
            <a:pPr marL="171450" indent="-171450">
              <a:buFont typeface="Arial"/>
              <a:buChar char="•"/>
            </a:pPr>
            <a:r>
              <a:rPr lang="en-US" sz="1050" b="0" kern="1200" baseline="0" dirty="0" smtClean="0">
                <a:solidFill>
                  <a:schemeClr val="tx1"/>
                </a:solidFill>
                <a:effectLst/>
              </a:rPr>
              <a:t>The caller does not send you a written validation notice.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b="0" kern="1200" baseline="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rPr>
              <a:t>Just because you don’t recognize the name of the company doesn’t mean it’s a scam. Debts are sometimes legally sold, customer service providers change (especially for mortgages and student loans) and companies (especially banks) are bought by other companies. </a:t>
            </a:r>
            <a:r>
              <a:rPr lang="en-US" sz="1050" kern="1200" dirty="0" smtClean="0">
                <a:solidFill>
                  <a:schemeClr val="tx1"/>
                </a:solidFill>
                <a:effectLst/>
              </a:rPr>
              <a:t>Also, debt collectors often go by different corporate names in the states they are licensed in because their own company names are too similar to businesses already licensed in that state.</a:t>
            </a:r>
            <a:r>
              <a:rPr lang="en-US" sz="1050" dirty="0" smtClean="0">
                <a:effectLst/>
              </a:rPr>
              <a:t> </a:t>
            </a:r>
            <a:r>
              <a:rPr lang="en-US" sz="1050" b="0" kern="1200" dirty="0" smtClean="0">
                <a:solidFill>
                  <a:schemeClr val="tx1"/>
                </a:solidFill>
                <a:effectLst/>
              </a:rPr>
              <a:t>Here are some tips to protect you </a:t>
            </a:r>
            <a:r>
              <a:rPr lang="en-US" sz="1050" b="0" kern="1200" baseline="0" dirty="0" smtClean="0">
                <a:solidFill>
                  <a:schemeClr val="tx1"/>
                </a:solidFill>
                <a:effectLst/>
              </a:rPr>
              <a:t>until you have confirmed that the caller represents a legitimate collection agency and is contacting you about a legitimate debt you owe:</a:t>
            </a:r>
            <a:endParaRPr lang="en-US" sz="105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0" kern="1200" baseline="0" dirty="0" smtClean="0">
                <a:solidFill>
                  <a:schemeClr val="tx1"/>
                </a:solidFill>
                <a:effectLst/>
              </a:rPr>
              <a:t>Refuse to </a:t>
            </a:r>
            <a:r>
              <a:rPr lang="en-US" sz="1050" b="0" kern="1200" dirty="0" smtClean="0">
                <a:solidFill>
                  <a:schemeClr val="tx1"/>
                </a:solidFill>
                <a:effectLst/>
              </a:rPr>
              <a:t>discuss (or pay) the debt until</a:t>
            </a:r>
            <a:r>
              <a:rPr lang="en-US" sz="1050" b="0" kern="1200" baseline="0" dirty="0" smtClean="0">
                <a:solidFill>
                  <a:schemeClr val="tx1"/>
                </a:solidFill>
                <a:effectLst/>
              </a:rPr>
              <a:t> </a:t>
            </a:r>
            <a:r>
              <a:rPr lang="en-US" sz="1050" b="0" kern="1200" dirty="0" smtClean="0">
                <a:solidFill>
                  <a:schemeClr val="tx1"/>
                </a:solidFill>
                <a:effectLst/>
              </a:rPr>
              <a:t>you receive a written notice about the debt and the collection agency.</a:t>
            </a:r>
            <a:endParaRPr lang="en-US" sz="105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0" kern="1200" baseline="0" dirty="0" smtClean="0">
                <a:solidFill>
                  <a:schemeClr val="tx1"/>
                </a:solidFill>
                <a:effectLst/>
              </a:rPr>
              <a:t>Do not provide</a:t>
            </a:r>
            <a:r>
              <a:rPr lang="en-US" sz="1050" b="0" dirty="0" smtClean="0"/>
              <a:t> sensitive</a:t>
            </a:r>
            <a:r>
              <a:rPr lang="en-US" sz="1050" b="0" baseline="0" dirty="0" smtClean="0"/>
              <a:t> </a:t>
            </a:r>
            <a:r>
              <a:rPr lang="en-US" sz="1050" b="0" dirty="0" smtClean="0"/>
              <a:t>personal or financial information,</a:t>
            </a:r>
            <a:r>
              <a:rPr lang="en-US" sz="1050" b="0" baseline="0" dirty="0" smtClean="0"/>
              <a:t> such as </a:t>
            </a:r>
            <a:r>
              <a:rPr lang="en-US" sz="1050" dirty="0" smtClean="0"/>
              <a:t>your bank account, credit card or Social Security number.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dirty="0" smtClean="0"/>
              <a:t>If the</a:t>
            </a:r>
            <a:r>
              <a:rPr lang="en-US" sz="1050" baseline="0" dirty="0" smtClean="0"/>
              <a:t> caller claims to be from a government agency, l</a:t>
            </a:r>
            <a:r>
              <a:rPr lang="en-US" sz="1050" dirty="0" smtClean="0"/>
              <a:t>ook up the official number for the collection</a:t>
            </a:r>
            <a:r>
              <a:rPr lang="en-US" sz="1050" baseline="0" dirty="0" smtClean="0"/>
              <a:t> company </a:t>
            </a:r>
            <a:r>
              <a:rPr lang="en-US" sz="1050" dirty="0" smtClean="0"/>
              <a:t>and call to confirm. Don’t assume a call is coming from the number displayed</a:t>
            </a:r>
            <a:r>
              <a:rPr lang="en-US" sz="1050" baseline="0" dirty="0" smtClean="0"/>
              <a:t> on your caller ID—scammers use technology to disguise themselves.</a:t>
            </a:r>
            <a:endParaRPr lang="en-US" sz="105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dirty="0" smtClean="0"/>
              <a:t>If you think the debt</a:t>
            </a:r>
            <a:r>
              <a:rPr lang="en-US" sz="1050" baseline="0" dirty="0" smtClean="0"/>
              <a:t> might be</a:t>
            </a:r>
            <a:r>
              <a:rPr lang="en-US" sz="1050" dirty="0" smtClean="0"/>
              <a:t> legitimate,</a:t>
            </a:r>
            <a:r>
              <a:rPr lang="en-US" sz="1050" baseline="0" dirty="0" smtClean="0"/>
              <a:t> </a:t>
            </a:r>
            <a:r>
              <a:rPr lang="en-US" sz="1050" dirty="0" smtClean="0"/>
              <a:t>contact the</a:t>
            </a:r>
            <a:r>
              <a:rPr lang="en-US" sz="1050" baseline="0" dirty="0" smtClean="0"/>
              <a:t> original</a:t>
            </a:r>
            <a:r>
              <a:rPr lang="en-US" sz="1050" dirty="0" smtClean="0"/>
              <a:t> creditor to</a:t>
            </a:r>
            <a:r>
              <a:rPr lang="en-US" sz="1050" baseline="0" dirty="0" smtClean="0"/>
              <a:t> confirm</a:t>
            </a:r>
            <a:r>
              <a:rPr lang="en-US" sz="1050" dirty="0" smtClean="0"/>
              <a:t> it has transferred or sold your debt to the collection agency that called you.</a:t>
            </a:r>
          </a:p>
          <a:p>
            <a:endParaRPr lang="en-US" sz="1050" b="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rPr>
              <a:t>Every written collection attempt must contain the name, address and phone number of the collection agency that is contacting you. Use this information to do an online search to check that the agency is legitimate. Find out from your state attorney general’s office whether or not collectors must be licensed in your state. If so, confirm with the state licensing board or agency that the one you’re dealing with holds the required license. </a:t>
            </a:r>
            <a:endParaRPr lang="en-US" sz="1050" dirty="0" smtClean="0"/>
          </a:p>
          <a:p>
            <a:endParaRPr lang="en-US" sz="1050" b="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6</a:t>
            </a:fld>
            <a:endParaRPr lang="en-US"/>
          </a:p>
        </p:txBody>
      </p:sp>
    </p:spTree>
    <p:extLst>
      <p:ext uri="{BB962C8B-B14F-4D97-AF65-F5344CB8AC3E}">
        <p14:creationId xmlns:p14="http://schemas.microsoft.com/office/powerpoint/2010/main" val="104456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034" y="230856"/>
            <a:ext cx="3615419" cy="2711564"/>
          </a:xfrm>
        </p:spPr>
      </p:sp>
      <p:sp>
        <p:nvSpPr>
          <p:cNvPr id="3" name="Notes Placeholder 2"/>
          <p:cNvSpPr>
            <a:spLocks noGrp="1"/>
          </p:cNvSpPr>
          <p:nvPr>
            <p:ph type="body" idx="1"/>
          </p:nvPr>
        </p:nvSpPr>
        <p:spPr>
          <a:xfrm>
            <a:off x="132704" y="2978568"/>
            <a:ext cx="6578373" cy="6163845"/>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You have the right to dispute a debt in collections</a:t>
            </a:r>
            <a:r>
              <a:rPr lang="en-US" sz="1100" baseline="0" dirty="0" smtClean="0"/>
              <a:t> at any time.</a:t>
            </a:r>
            <a:r>
              <a:rPr lang="en-US" sz="1100" b="1" baseline="0" dirty="0" smtClean="0">
                <a:solidFill>
                  <a:srgbClr val="FF0000"/>
                </a:solidFill>
              </a:rPr>
              <a:t> </a:t>
            </a:r>
            <a:r>
              <a:rPr lang="en-US" sz="1100" kern="1200" dirty="0" smtClean="0">
                <a:solidFill>
                  <a:schemeClr val="tx1"/>
                </a:solidFill>
                <a:effectLst/>
              </a:rPr>
              <a:t>Reasons to dispute a debt include: </a:t>
            </a:r>
            <a:endParaRPr lang="en-US" sz="1100" dirty="0" smtClean="0"/>
          </a:p>
          <a:p>
            <a:r>
              <a:rPr lang="en-US" sz="1100" kern="1200" dirty="0" smtClean="0">
                <a:solidFill>
                  <a:schemeClr val="tx1"/>
                </a:solidFill>
                <a:effectLst/>
              </a:rPr>
              <a:t>• The debt is the result of identity theft. </a:t>
            </a:r>
            <a:endParaRPr lang="en-US" sz="1100" dirty="0" smtClean="0"/>
          </a:p>
          <a:p>
            <a:r>
              <a:rPr lang="en-US" sz="1100" kern="1200" dirty="0" smtClean="0">
                <a:solidFill>
                  <a:schemeClr val="tx1"/>
                </a:solidFill>
                <a:effectLst/>
              </a:rPr>
              <a:t>• You have been mistaken for someone else. </a:t>
            </a:r>
            <a:endParaRPr lang="en-US" sz="1100" dirty="0" smtClean="0"/>
          </a:p>
          <a:p>
            <a:r>
              <a:rPr lang="en-US" sz="1100" kern="1200" dirty="0" smtClean="0">
                <a:solidFill>
                  <a:schemeClr val="tx1"/>
                </a:solidFill>
                <a:effectLst/>
              </a:rPr>
              <a:t>• It is a medical debt that should have been paid by an insurance company, Medicaid or Medicare, etc. </a:t>
            </a:r>
            <a:endParaRPr lang="en-US" sz="1100" dirty="0" smtClean="0"/>
          </a:p>
          <a:p>
            <a:r>
              <a:rPr lang="en-US" sz="1100" kern="1200" dirty="0" smtClean="0">
                <a:solidFill>
                  <a:schemeClr val="tx1"/>
                </a:solidFill>
                <a:effectLst/>
              </a:rPr>
              <a:t>• You don’t agree with the amount of the debt. </a:t>
            </a:r>
            <a:endParaRPr lang="en-US" sz="1100" dirty="0" smtClean="0"/>
          </a:p>
          <a:p>
            <a:r>
              <a:rPr lang="en-US" sz="1100" kern="1200" dirty="0" smtClean="0">
                <a:solidFill>
                  <a:schemeClr val="tx1"/>
                </a:solidFill>
                <a:effectLst/>
              </a:rPr>
              <a:t>• The debt is much larger than what you really owe due to high fees and penalty interest added by the collector. </a:t>
            </a:r>
            <a:endParaRPr lang="en-US" sz="1100" dirty="0" smtClean="0"/>
          </a:p>
          <a:p>
            <a:r>
              <a:rPr lang="en-US" sz="1100" kern="1200" dirty="0" smtClean="0">
                <a:solidFill>
                  <a:schemeClr val="tx1"/>
                </a:solidFill>
                <a:effectLst/>
              </a:rPr>
              <a:t>• You have already paid or settled the debt. </a:t>
            </a:r>
            <a:endParaRPr lang="en-US" sz="1100" dirty="0" smtClean="0"/>
          </a:p>
          <a:p>
            <a:r>
              <a:rPr lang="en-US" sz="1100" kern="1200" dirty="0" smtClean="0">
                <a:solidFill>
                  <a:schemeClr val="tx1"/>
                </a:solidFill>
                <a:effectLst/>
              </a:rPr>
              <a:t>• The debt is too old (time-barred). (If you don’t know the statute of limitations on the debt, ask the collector directly. If you do get an answer, it must be the truth. You can also ask what the collector shows as the date of the last payment on the account. This helps determine when the statute of limitations countdown started. If a debt is</a:t>
            </a:r>
            <a:r>
              <a:rPr lang="en-US" sz="1100" kern="1200" baseline="0" dirty="0" smtClean="0">
                <a:solidFill>
                  <a:schemeClr val="tx1"/>
                </a:solidFill>
                <a:effectLst/>
              </a:rPr>
              <a:t> time-barred and you don’t intend to pay it, you might want to make a written request asking the collector to stop contacting you about it. </a:t>
            </a:r>
            <a:r>
              <a:rPr lang="en-US" sz="1100" dirty="0" smtClean="0"/>
              <a:t>Do not</a:t>
            </a:r>
            <a:r>
              <a:rPr lang="en-US" sz="1100" baseline="0" dirty="0" smtClean="0"/>
              <a:t> </a:t>
            </a:r>
            <a:r>
              <a:rPr lang="en-US" sz="1100" dirty="0" smtClean="0"/>
              <a:t>acknowledge that you owe the debt or make a payment</a:t>
            </a:r>
            <a:r>
              <a:rPr lang="en-US" sz="1100" baseline="0" dirty="0" smtClean="0"/>
              <a:t>—this could</a:t>
            </a:r>
            <a:r>
              <a:rPr lang="en-US" sz="1100" dirty="0" smtClean="0"/>
              <a:t> extend or revive the statute of limitations.</a:t>
            </a:r>
            <a:r>
              <a:rPr lang="en-US" sz="1100" kern="1200" dirty="0" smtClean="0">
                <a:solidFill>
                  <a:schemeClr val="tx1"/>
                </a:solidFill>
                <a:effectLst/>
              </a:rPr>
              <a:t>) </a:t>
            </a:r>
            <a:endParaRPr lang="en-US" sz="1100" dirty="0" smtClean="0"/>
          </a:p>
          <a:p>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effectLst/>
              </a:rPr>
              <a:t>The Consumer Financial Protection Bureau offers letter templates you can use to request more information about the debt or to notify a collector that you do not owe the debt: </a:t>
            </a:r>
            <a:r>
              <a:rPr lang="en-US" sz="1100" b="0" kern="1200" baseline="0" dirty="0" err="1" smtClean="0">
                <a:solidFill>
                  <a:schemeClr val="tx1"/>
                </a:solidFill>
                <a:effectLst/>
              </a:rPr>
              <a:t>bit.ly</a:t>
            </a:r>
            <a:r>
              <a:rPr lang="en-US" sz="1100" b="0" kern="1200" baseline="0" dirty="0" smtClean="0">
                <a:solidFill>
                  <a:schemeClr val="tx1"/>
                </a:solidFill>
                <a:effectLst/>
              </a:rPr>
              <a:t>/2a9dl22.</a:t>
            </a:r>
            <a:endParaRPr lang="en-US" sz="1100"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Always keep copies and proof of your communications with the collector. Acceptable proof might be email responses, fax confirmations or return receipts for certified mail. </a:t>
            </a:r>
            <a:endParaRPr lang="en-US" sz="1100" dirty="0" smtClean="0"/>
          </a:p>
          <a:p>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effectLst/>
              </a:rPr>
              <a:t>Another important right for all</a:t>
            </a:r>
            <a:r>
              <a:rPr lang="en-US" sz="1100" b="0" kern="1200" baseline="0" dirty="0" smtClean="0">
                <a:solidFill>
                  <a:schemeClr val="tx1"/>
                </a:solidFill>
                <a:effectLst/>
              </a:rPr>
              <a:t> consumers is the </a:t>
            </a:r>
            <a:r>
              <a:rPr lang="en-US" sz="1100" b="0" kern="1200" dirty="0" smtClean="0">
                <a:solidFill>
                  <a:schemeClr val="tx1"/>
                </a:solidFill>
                <a:effectLst/>
              </a:rPr>
              <a:t>right to get your credit report from each of the three major credit</a:t>
            </a:r>
            <a:r>
              <a:rPr lang="en-US" sz="1100" b="0" kern="1200" baseline="0" dirty="0" smtClean="0">
                <a:solidFill>
                  <a:schemeClr val="tx1"/>
                </a:solidFill>
                <a:effectLst/>
              </a:rPr>
              <a:t> bureaus </a:t>
            </a:r>
            <a:r>
              <a:rPr lang="en-US" sz="1100" kern="1200" dirty="0" smtClean="0">
                <a:solidFill>
                  <a:schemeClr val="tx1"/>
                </a:solidFill>
                <a:effectLst/>
              </a:rPr>
              <a:t>(Equifax, Experian and TransUnion) </a:t>
            </a:r>
            <a:r>
              <a:rPr lang="en-US" sz="1100" b="0" kern="1200" dirty="0" smtClean="0">
                <a:solidFill>
                  <a:schemeClr val="tx1"/>
                </a:solidFill>
                <a:effectLst/>
              </a:rPr>
              <a:t>for free every 12 months at </a:t>
            </a:r>
            <a:r>
              <a:rPr lang="en-US" sz="1100" b="0" i="0" kern="1200" dirty="0" smtClean="0">
                <a:solidFill>
                  <a:schemeClr val="tx1"/>
                </a:solidFill>
                <a:effectLst/>
              </a:rPr>
              <a:t>www.annualcreditreport.com</a:t>
            </a:r>
            <a:r>
              <a:rPr lang="en-US" sz="1100" b="0" kern="1200" dirty="0" smtClean="0">
                <a:solidFill>
                  <a:schemeClr val="tx1"/>
                </a:solidFill>
                <a:effectLst/>
              </a:rPr>
              <a:t>. This can be helpful in</a:t>
            </a:r>
            <a:r>
              <a:rPr lang="en-US" sz="1100" b="0" kern="1200" baseline="0" dirty="0" smtClean="0">
                <a:solidFill>
                  <a:schemeClr val="tx1"/>
                </a:solidFill>
                <a:effectLst/>
              </a:rPr>
              <a:t> determining what debts you owe and their status. </a:t>
            </a:r>
            <a:r>
              <a:rPr lang="en-US" sz="1100" kern="1200" dirty="0" smtClean="0">
                <a:solidFill>
                  <a:schemeClr val="tx1"/>
                </a:solidFill>
                <a:effectLst/>
              </a:rPr>
              <a:t>Not all collectors report debts to the credit bureaus, but it pays to check. </a:t>
            </a:r>
            <a:r>
              <a:rPr lang="en-US" sz="1100" b="0" kern="1200" dirty="0" smtClean="0">
                <a:solidFill>
                  <a:schemeClr val="tx1"/>
                </a:solidFill>
                <a:effectLst/>
              </a:rPr>
              <a:t>You</a:t>
            </a:r>
            <a:r>
              <a:rPr lang="en-US" sz="1100" b="0" kern="1200" baseline="0" dirty="0" smtClean="0">
                <a:solidFill>
                  <a:schemeClr val="tx1"/>
                </a:solidFill>
                <a:effectLst/>
              </a:rPr>
              <a:t> can glean a lot from your credit report, including, in some cases, who the original creditor was, when the debt was transferred or sold to a collector, what the current balance is, when the last payment was, etc. If the debt does not appear on your credit report, it could still be legitimate, but you should get proof of that. </a:t>
            </a:r>
            <a:r>
              <a:rPr lang="en-US" sz="1100" kern="1200" dirty="0" smtClean="0">
                <a:solidFill>
                  <a:schemeClr val="tx1"/>
                </a:solidFill>
                <a:effectLst/>
              </a:rPr>
              <a:t>(You might also consider checking your specialty consumer reports—specialized reports that track things like consumers’ medical history, rental history and other narrow categories of data. Learn more in the Specialty Consumer Reports issue of Consumer Action News: </a:t>
            </a:r>
            <a:r>
              <a:rPr lang="en-US" sz="1100" u="sng" kern="1200" dirty="0" smtClean="0">
                <a:solidFill>
                  <a:schemeClr val="tx1"/>
                </a:solidFill>
                <a:effectLst/>
                <a:hlinkClick r:id="rId3"/>
              </a:rPr>
              <a:t>http://www.consumer-action.org/news/articles/specialty_credit_report_issue_fall_2014</a:t>
            </a:r>
            <a:r>
              <a:rPr lang="en-US" sz="1100" kern="1200" dirty="0" smtClean="0">
                <a:solidFill>
                  <a:schemeClr val="tx1"/>
                </a:solidFill>
                <a:effectLst/>
              </a:rPr>
              <a:t>.)</a:t>
            </a:r>
            <a:r>
              <a:rPr lang="en-US" sz="1100" dirty="0" smtClean="0">
                <a:effectLst/>
              </a:rPr>
              <a:t> </a:t>
            </a:r>
            <a:endParaRPr lang="en-US" sz="1100" dirty="0" smtClean="0"/>
          </a:p>
          <a:p>
            <a:endParaRPr lang="en-US" sz="1100" dirty="0" smtClean="0"/>
          </a:p>
          <a:p>
            <a:r>
              <a:rPr lang="en-US" sz="1100" dirty="0" smtClean="0"/>
              <a:t>If you have disputed the debt, the collector is not allowed to report it to a credit reporting agency unless and until it verifies the debt. If it has already been reported, the</a:t>
            </a:r>
            <a:r>
              <a:rPr lang="en-US" sz="1100" baseline="0" dirty="0" smtClean="0"/>
              <a:t> collector has to</a:t>
            </a:r>
            <a:r>
              <a:rPr lang="en-US" sz="1100" dirty="0" smtClean="0"/>
              <a:t> notify the credit reporting agencies that the debt has</a:t>
            </a:r>
            <a:r>
              <a:rPr lang="en-US" sz="1100" baseline="0" dirty="0" smtClean="0"/>
              <a:t> been</a:t>
            </a:r>
            <a:r>
              <a:rPr lang="en-US" sz="1100" dirty="0" smtClean="0"/>
              <a:t> disputed. After verifying the debt, the debt collector can report it, but only as a</a:t>
            </a:r>
            <a:r>
              <a:rPr lang="en-US" sz="1100" baseline="0" dirty="0" smtClean="0"/>
              <a:t> “disputed”</a:t>
            </a:r>
            <a:r>
              <a:rPr lang="en-US" sz="1100" dirty="0" smtClean="0"/>
              <a:t> debt.</a:t>
            </a:r>
            <a:r>
              <a:rPr lang="en-US" sz="1100" baseline="0" dirty="0" smtClean="0"/>
              <a:t> It is a</a:t>
            </a:r>
            <a:r>
              <a:rPr lang="en-US" sz="1100" dirty="0" smtClean="0"/>
              <a:t> violation of the FDCPA and the Fair Credit Reporting Act (FCRA) for a</a:t>
            </a:r>
            <a:r>
              <a:rPr lang="en-US" sz="1100" baseline="0" dirty="0" smtClean="0"/>
              <a:t> collector</a:t>
            </a:r>
            <a:r>
              <a:rPr lang="en-US" sz="1100" dirty="0" smtClean="0"/>
              <a:t> to report a debt that it knows, or should know, is false.</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B8200C21-BBF1-F64F-8667-69A715AA718A}" type="slidenum">
              <a:rPr lang="en-US" smtClean="0"/>
              <a:t>7</a:t>
            </a:fld>
            <a:endParaRPr lang="en-US"/>
          </a:p>
        </p:txBody>
      </p:sp>
    </p:spTree>
    <p:extLst>
      <p:ext uri="{BB962C8B-B14F-4D97-AF65-F5344CB8AC3E}">
        <p14:creationId xmlns:p14="http://schemas.microsoft.com/office/powerpoint/2010/main" val="399577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4988" y="4343399"/>
            <a:ext cx="6085468" cy="4799013"/>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Once you have determined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that the caller is a real debt collector and that the debt is legitimate</a:t>
            </a:r>
            <a:r>
              <a:rPr lang="en-US" sz="1200" b="0" kern="1200" baseline="0" dirty="0" smtClean="0">
                <a:solidFill>
                  <a:schemeClr val="tx1"/>
                </a:solidFill>
                <a:effectLst/>
                <a:latin typeface="+mn-lt"/>
                <a:ea typeface="+mn-ea"/>
                <a:cs typeface="+mn-cs"/>
              </a:rPr>
              <a:t>, it’s time to discuss it with the collector</a:t>
            </a:r>
            <a:r>
              <a:rPr lang="en-US" sz="1200" b="0" kern="1200" dirty="0" smtClean="0">
                <a:solidFill>
                  <a:schemeClr val="tx1"/>
                </a:solidFill>
                <a:effectLst/>
                <a:latin typeface="+mn-lt"/>
                <a:ea typeface="+mn-ea"/>
                <a:cs typeface="+mn-cs"/>
              </a:rPr>
              <a:t>. </a:t>
            </a:r>
            <a:r>
              <a:rPr lang="en-US" baseline="0" dirty="0" smtClean="0"/>
              <a:t>You do have the right to ask the collector to stop contacting you, but </a:t>
            </a:r>
            <a:r>
              <a:rPr lang="en-US" sz="1200" b="0" kern="1200" dirty="0" smtClean="0">
                <a:solidFill>
                  <a:schemeClr val="tx1"/>
                </a:solidFill>
                <a:effectLst/>
                <a:latin typeface="+mn-lt"/>
                <a:ea typeface="+mn-ea"/>
                <a:cs typeface="+mn-cs"/>
              </a:rPr>
              <a:t>avoiding a legitimate collector’s calls or letters</a:t>
            </a:r>
            <a:r>
              <a:rPr lang="en-US" baseline="0" dirty="0" smtClean="0"/>
              <a:t> could push them to take more drastic measures, such as filing a lawsuit. </a:t>
            </a:r>
            <a:r>
              <a:rPr lang="en-US" sz="1200" kern="1200" dirty="0" smtClean="0">
                <a:solidFill>
                  <a:schemeClr val="tx1"/>
                </a:solidFill>
                <a:effectLst/>
                <a:latin typeface="+mn-lt"/>
                <a:ea typeface="+mn-ea"/>
                <a:cs typeface="+mn-cs"/>
              </a:rPr>
              <a:t>(You can ask for calls to cease and that future communications be by mail.)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While it may not be a good idea to stop communicating with a legitimate collector entirely, you do have the right to tell the collector when you prefer to be contacted (a debt collector cannot contact you at inconvenient times or places). Be sure to put your request in writing. </a:t>
            </a:r>
            <a:r>
              <a:rPr lang="en-US" dirty="0" smtClean="0"/>
              <a:t>Collectors may not contact you at work if you tell them (orally or in writing) that you're not allowed to get</a:t>
            </a:r>
            <a:r>
              <a:rPr lang="en-US" baseline="0" dirty="0" smtClean="0"/>
              <a:t> calls</a:t>
            </a:r>
            <a:r>
              <a:rPr lang="en-US" dirty="0" smtClean="0"/>
              <a:t> there. (While</a:t>
            </a:r>
            <a:r>
              <a:rPr lang="en-US" baseline="0" dirty="0" smtClean="0"/>
              <a:t> written notice is not required in this case, it’s wise to</a:t>
            </a:r>
            <a:r>
              <a:rPr lang="en-US" sz="1200" kern="1200" dirty="0" smtClean="0">
                <a:solidFill>
                  <a:schemeClr val="tx1"/>
                </a:solidFill>
                <a:effectLst/>
                <a:latin typeface="+mn-lt"/>
                <a:ea typeface="+mn-ea"/>
                <a:cs typeface="+mn-cs"/>
              </a:rPr>
              <a:t> follow up with a letter so you’ll have a </a:t>
            </a:r>
            <a:r>
              <a:rPr lang="en-US" baseline="0" dirty="0" smtClean="0"/>
              <a:t>record of your request.)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debt collectors know that an attorney is representing you, they must contact the attorney instead of you </a:t>
            </a:r>
            <a:r>
              <a:rPr lang="en-US" i="1" dirty="0" smtClean="0"/>
              <a:t>if</a:t>
            </a:r>
            <a:r>
              <a:rPr lang="en-US" dirty="0" smtClean="0"/>
              <a:t> they have or are easily able to find the attorney’s name and contact</a:t>
            </a:r>
            <a:r>
              <a:rPr lang="en-US" baseline="0" dirty="0" smtClean="0"/>
              <a:t> information</a:t>
            </a:r>
            <a:r>
              <a:rPr lang="en-US" dirty="0" smtClean="0"/>
              <a:t>. (You</a:t>
            </a:r>
            <a:r>
              <a:rPr lang="en-US" baseline="0" dirty="0" smtClean="0"/>
              <a:t> should provide it, if necessary.)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During all your</a:t>
            </a:r>
            <a:r>
              <a:rPr lang="en-US" sz="1200" b="0" kern="1200" baseline="0" dirty="0" smtClean="0">
                <a:solidFill>
                  <a:schemeClr val="tx1"/>
                </a:solidFill>
                <a:effectLst/>
                <a:latin typeface="+mn-lt"/>
                <a:ea typeface="+mn-ea"/>
                <a:cs typeface="+mn-cs"/>
              </a:rPr>
              <a:t> communications, stay calm and respectful—the discussion is more likely to go in your favor. It is a violation of the FDCPA for the collector to u</a:t>
            </a:r>
            <a:r>
              <a:rPr lang="en-US" sz="1200" kern="1200" baseline="0" dirty="0" smtClean="0">
                <a:solidFill>
                  <a:schemeClr val="tx1"/>
                </a:solidFill>
                <a:effectLst/>
                <a:latin typeface="+mn-lt"/>
                <a:ea typeface="+mn-ea"/>
                <a:cs typeface="+mn-cs"/>
              </a:rPr>
              <a:t>se abusive language or profanity; you shouldn’t either.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Keep detailed notes of all your communications with the collector, including date, time and content of the discussion. This will help you recall what was discussed and will serve as a record if the collector does anything to violate the FDCPA.</a:t>
            </a:r>
          </a:p>
          <a:p>
            <a:endParaRPr lang="en-US" dirty="0" smtClean="0"/>
          </a:p>
        </p:txBody>
      </p:sp>
      <p:sp>
        <p:nvSpPr>
          <p:cNvPr id="4" name="Slide Number Placeholder 3"/>
          <p:cNvSpPr>
            <a:spLocks noGrp="1"/>
          </p:cNvSpPr>
          <p:nvPr>
            <p:ph type="sldNum" sz="quarter" idx="10"/>
          </p:nvPr>
        </p:nvSpPr>
        <p:spPr/>
        <p:txBody>
          <a:bodyPr/>
          <a:lstStyle/>
          <a:p>
            <a:fld id="{B8200C21-BBF1-F64F-8667-69A715AA718A}" type="slidenum">
              <a:rPr lang="en-US" smtClean="0"/>
              <a:t>8</a:t>
            </a:fld>
            <a:endParaRPr lang="en-US"/>
          </a:p>
        </p:txBody>
      </p:sp>
    </p:spTree>
    <p:extLst>
      <p:ext uri="{BB962C8B-B14F-4D97-AF65-F5344CB8AC3E}">
        <p14:creationId xmlns:p14="http://schemas.microsoft.com/office/powerpoint/2010/main" val="375715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5068" y="249812"/>
            <a:ext cx="2750460" cy="2062845"/>
          </a:xfrm>
        </p:spPr>
      </p:sp>
      <p:sp>
        <p:nvSpPr>
          <p:cNvPr id="3" name="Notes Placeholder 2"/>
          <p:cNvSpPr>
            <a:spLocks noGrp="1"/>
          </p:cNvSpPr>
          <p:nvPr>
            <p:ph type="body" idx="1"/>
          </p:nvPr>
        </p:nvSpPr>
        <p:spPr>
          <a:xfrm>
            <a:off x="-1" y="2409888"/>
            <a:ext cx="6856413" cy="6783883"/>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If you are sued by a debt collector, you will be served with an order to appear in court (summons). At this point, it’s highly recommended that you consult with an attorney.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Since debt collectors would prefer to receive their money without having to take legal action, typically the best way to avoid a lawsuit is to communicate with the collector. The goal would be to assure the collector that you intend to repay the debt or to let the company know that you can’t pay the debt. (Since predicting the likely outcome of a suit can be complicated, it’s wise to consult with an attorney before assuming you can’t be made to pay because you have no income or assets or because you believe your income is protected. See slide 17 for</a:t>
            </a:r>
            <a:r>
              <a:rPr lang="en-US" sz="1000" kern="1200" baseline="0" dirty="0" smtClean="0">
                <a:solidFill>
                  <a:schemeClr val="tx1"/>
                </a:solidFill>
                <a:effectLst/>
              </a:rPr>
              <a:t> more about income and assets that are exempt from seizure.)</a:t>
            </a: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If you do have income or financial assets that a court could order be taken to satisfy the debt, you might be better off working out a voluntary repayment plan or a settlement. A settlement means you would pay less than the full balance but the debt would be considered paid in full. But again, this is a crucial decision that is better made with the counsel of an experienced non-profit credit counseling agency or a debt collection attorney.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When</a:t>
            </a:r>
            <a:r>
              <a:rPr lang="en-US" sz="1000" kern="1200" baseline="0" dirty="0" smtClean="0">
                <a:solidFill>
                  <a:schemeClr val="tx1"/>
                </a:solidFill>
                <a:effectLst/>
              </a:rPr>
              <a:t> discussing repayment options, </a:t>
            </a:r>
            <a:r>
              <a:rPr lang="en-US" sz="1000" b="0" kern="1200" baseline="0" dirty="0" smtClean="0">
                <a:solidFill>
                  <a:schemeClr val="tx1"/>
                </a:solidFill>
                <a:effectLst/>
              </a:rPr>
              <a:t>the collector may pressure you to provide immediate payment in full, but you should review your finances before committing to anything.</a:t>
            </a:r>
            <a:r>
              <a:rPr lang="en-US" sz="1000" b="1" kern="1200" baseline="0" dirty="0" smtClean="0">
                <a:solidFill>
                  <a:schemeClr val="tx1"/>
                </a:solidFill>
                <a:effectLst/>
              </a:rPr>
              <a:t> </a:t>
            </a:r>
            <a:r>
              <a:rPr lang="en-US" sz="1000" kern="1200" dirty="0" smtClean="0">
                <a:solidFill>
                  <a:schemeClr val="tx1"/>
                </a:solidFill>
                <a:effectLst/>
              </a:rPr>
              <a:t>The collector might be quicker to sue you if you miss</a:t>
            </a:r>
            <a:r>
              <a:rPr lang="en-US" sz="1000" kern="1200" baseline="0" dirty="0" smtClean="0">
                <a:solidFill>
                  <a:schemeClr val="tx1"/>
                </a:solidFill>
                <a:effectLst/>
              </a:rPr>
              <a:t> agreed-upon payments</a:t>
            </a:r>
            <a:r>
              <a:rPr lang="en-US" sz="1000" kern="1200" dirty="0" smtClean="0">
                <a:solidFill>
                  <a:schemeClr val="tx1"/>
                </a:solidFill>
                <a:effectLst/>
              </a:rPr>
              <a:t>. </a:t>
            </a:r>
            <a:r>
              <a:rPr lang="en-US" sz="1000" b="0" kern="1200" baseline="0" dirty="0" smtClean="0">
                <a:solidFill>
                  <a:schemeClr val="tx1"/>
                </a:solidFill>
                <a:effectLst/>
              </a:rPr>
              <a:t>E</a:t>
            </a:r>
            <a:r>
              <a:rPr lang="en-US" sz="1000" b="0" kern="1200" dirty="0" smtClean="0">
                <a:solidFill>
                  <a:schemeClr val="tx1"/>
                </a:solidFill>
                <a:effectLst/>
              </a:rPr>
              <a:t>xplain any circumstances that affect your ability to pay. If necessary, make an appointment for a follow-up call.</a:t>
            </a:r>
            <a:r>
              <a:rPr lang="en-US" sz="1000" b="0" kern="1200" baseline="0" dirty="0" smtClean="0">
                <a:solidFill>
                  <a:schemeClr val="tx1"/>
                </a:solidFill>
                <a:effectLst/>
              </a:rPr>
              <a:t> Reschedule if you can’t make it; being a no-show will hurt you.</a:t>
            </a:r>
            <a:r>
              <a:rPr lang="en-US" sz="1000" b="0" kern="1200" dirty="0" smtClean="0">
                <a:solidFill>
                  <a:schemeClr val="tx1"/>
                </a:solidFill>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When negotiating, it helps to know whether you are dealing with a collector working on behalf of the original creditor or a “debt buyer,” who purchases unpaid debts for pennies on the dollar and then keeps whatever payment they are able to collect. Debt buyers sometimes</a:t>
            </a:r>
            <a:r>
              <a:rPr lang="en-US" sz="1000" kern="1200" baseline="0" dirty="0" smtClean="0">
                <a:solidFill>
                  <a:schemeClr val="tx1"/>
                </a:solidFill>
                <a:effectLst/>
              </a:rPr>
              <a:t> are </a:t>
            </a:r>
            <a:r>
              <a:rPr lang="en-US" sz="1000" kern="1200" dirty="0" smtClean="0">
                <a:solidFill>
                  <a:schemeClr val="tx1"/>
                </a:solidFill>
                <a:effectLst/>
              </a:rPr>
              <a:t>more flexible when it comes to accepting lower payments or settling for a smaller percentage of the original debt. One way to know if you are dealing with a debt buyer is that</a:t>
            </a:r>
            <a:r>
              <a:rPr lang="en-US" sz="1000" kern="1200" baseline="0" dirty="0" smtClean="0">
                <a:solidFill>
                  <a:schemeClr val="tx1"/>
                </a:solidFill>
                <a:effectLst/>
              </a:rPr>
              <a:t> </a:t>
            </a:r>
            <a:r>
              <a:rPr lang="en-US" sz="1000" kern="1200" dirty="0" smtClean="0">
                <a:solidFill>
                  <a:schemeClr val="tx1"/>
                </a:solidFill>
                <a:effectLst/>
              </a:rPr>
              <a:t>on your credit report your original creditor shows a $0 balance owed to them—this means your account was sold. (Despite the $0 balance to the creditor, your credit report will still reflect a “charge-off.”) You can also ask the original</a:t>
            </a:r>
            <a:r>
              <a:rPr lang="en-US" sz="1000" kern="1200" baseline="0" dirty="0" smtClean="0">
                <a:solidFill>
                  <a:schemeClr val="tx1"/>
                </a:solidFill>
                <a:effectLst/>
              </a:rPr>
              <a:t> </a:t>
            </a:r>
            <a:r>
              <a:rPr lang="en-US" sz="1000" kern="1200" dirty="0" smtClean="0">
                <a:solidFill>
                  <a:schemeClr val="tx1"/>
                </a:solidFill>
                <a:effectLst/>
              </a:rPr>
              <a:t>creditor directly if it sold your account. Or you can research the company trying to collect from you to find out if it is a third-party collector or a debt buyer. ACA International, an association of collectors, provides tools and information for consumers at its “Ask Doctor Debt” website (</a:t>
            </a:r>
            <a:r>
              <a:rPr lang="en-US" sz="1000" i="0" kern="1200" dirty="0" err="1" smtClean="0">
                <a:solidFill>
                  <a:schemeClr val="tx1"/>
                </a:solidFill>
                <a:effectLst/>
              </a:rPr>
              <a:t>www.askdoctordebt.com</a:t>
            </a:r>
            <a:r>
              <a:rPr lang="en-US" sz="1000" kern="1200" dirty="0" smtClean="0">
                <a:solidFill>
                  <a:schemeClr val="tx1"/>
                </a:solidFill>
                <a:effectLst/>
              </a:rPr>
              <a:t>). </a:t>
            </a: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effectLst/>
              </a:rPr>
              <a:t>Whatever agreement you come to, ask the collector to put it in writing, </a:t>
            </a:r>
            <a:r>
              <a:rPr lang="en-US" sz="1000" kern="1200" dirty="0" smtClean="0">
                <a:solidFill>
                  <a:schemeClr val="tx1"/>
                </a:solidFill>
                <a:effectLst/>
              </a:rPr>
              <a:t>on the collector’s letterhead,</a:t>
            </a:r>
            <a:r>
              <a:rPr lang="en-US" sz="1000" b="0" kern="1200" baseline="0" dirty="0" smtClean="0">
                <a:solidFill>
                  <a:schemeClr val="tx1"/>
                </a:solidFill>
                <a:effectLst/>
              </a:rPr>
              <a:t> and send you a copy. </a:t>
            </a:r>
            <a:r>
              <a:rPr lang="en-US" sz="1000" kern="1200" dirty="0" smtClean="0">
                <a:solidFill>
                  <a:schemeClr val="tx1"/>
                </a:solidFill>
                <a:effectLst/>
              </a:rPr>
              <a:t>It should mention the name of the original creditor. </a:t>
            </a:r>
            <a:r>
              <a:rPr lang="en-US" sz="1000" b="0" kern="1200" baseline="0" dirty="0" smtClean="0">
                <a:solidFill>
                  <a:schemeClr val="tx1"/>
                </a:solidFill>
                <a:effectLst/>
              </a:rPr>
              <a:t>Do not make any payment until you receive the agreement.</a:t>
            </a:r>
            <a:r>
              <a:rPr lang="en-US" sz="1000" kern="1200" dirty="0" smtClean="0">
                <a:solidFill>
                  <a:schemeClr val="tx1"/>
                </a:solidFill>
                <a:effectLst/>
              </a:rPr>
              <a:t> And</a:t>
            </a:r>
            <a:r>
              <a:rPr lang="en-US" sz="1000" kern="1200" baseline="0" dirty="0" smtClean="0">
                <a:solidFill>
                  <a:schemeClr val="tx1"/>
                </a:solidFill>
                <a:effectLst/>
              </a:rPr>
              <a:t> d</a:t>
            </a:r>
            <a:r>
              <a:rPr lang="en-US" sz="1000" kern="1200" dirty="0" smtClean="0">
                <a:solidFill>
                  <a:schemeClr val="tx1"/>
                </a:solidFill>
                <a:effectLst/>
              </a:rPr>
              <a:t>o not give the collector permission to access your bank account—once the money comes out of your account, it will be difficult or impossible to get back, even if you believe the collector took too much or took it on the wrong date. Send payments by check, or initiate electronic payments using your bank’s online bill pay function. </a:t>
            </a: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Visit</a:t>
            </a:r>
            <a:r>
              <a:rPr lang="en-US" sz="1000" baseline="0" dirty="0" smtClean="0"/>
              <a:t> </a:t>
            </a:r>
            <a:r>
              <a:rPr lang="en-US" sz="1000" baseline="0" dirty="0" err="1" smtClean="0"/>
              <a:t>Nolo’s</a:t>
            </a:r>
            <a:r>
              <a:rPr lang="en-US" sz="1000" baseline="0" dirty="0" smtClean="0"/>
              <a:t> “Debt Settlement &amp; Negotiation with Creditors” page (</a:t>
            </a:r>
            <a:r>
              <a:rPr lang="en-US" sz="1000" baseline="0" dirty="0" err="1" smtClean="0"/>
              <a:t>bit.ly</a:t>
            </a:r>
            <a:r>
              <a:rPr lang="en-US" sz="1000" baseline="0" dirty="0" smtClean="0"/>
              <a:t>/2ap6Lc7) to link to a number of articles that will prepare you to discuss your repayment options with a creditor or debt collector. S</a:t>
            </a:r>
            <a:r>
              <a:rPr lang="en-US" sz="1000" kern="1200" baseline="0" dirty="0" smtClean="0">
                <a:solidFill>
                  <a:schemeClr val="tx1"/>
                </a:solidFill>
                <a:effectLst/>
              </a:rPr>
              <a:t>ome tips offered (</a:t>
            </a:r>
            <a:r>
              <a:rPr lang="en-US" sz="1000" kern="1200" baseline="0" dirty="0" err="1" smtClean="0">
                <a:solidFill>
                  <a:schemeClr val="tx1"/>
                </a:solidFill>
                <a:effectLst/>
              </a:rPr>
              <a:t>bit.ly</a:t>
            </a:r>
            <a:r>
              <a:rPr lang="en-US" sz="1000" kern="1200" baseline="0" dirty="0" smtClean="0">
                <a:solidFill>
                  <a:schemeClr val="tx1"/>
                </a:solidFill>
                <a:effectLst/>
              </a:rPr>
              <a:t>/2arUuC0) include hinting at the possibility of bankruptcy, and starting very low (around 15 percent of the balance), with the aim of settling for 50 percent or less. It also helps to gather some cash before starting negotiations because you typically can get a lower settlement if you can transfer the funds immediately. </a:t>
            </a: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Be aware that making any payment or even acknowledging</a:t>
            </a:r>
            <a:r>
              <a:rPr lang="en-US" sz="1000" kern="1200" baseline="0" dirty="0" smtClean="0">
                <a:solidFill>
                  <a:schemeClr val="tx1"/>
                </a:solidFill>
                <a:effectLst/>
              </a:rPr>
              <a:t> the debt or </a:t>
            </a:r>
            <a:r>
              <a:rPr lang="en-US" sz="1000" kern="1200" dirty="0" smtClean="0">
                <a:solidFill>
                  <a:schemeClr val="tx1"/>
                </a:solidFill>
                <a:effectLst/>
              </a:rPr>
              <a:t>promising to make a payment on a time-barred debt could, in some states, reset the statute of limitations. Nolo cautions</a:t>
            </a:r>
            <a:r>
              <a:rPr lang="en-US" sz="1000" kern="1200" baseline="0" dirty="0" smtClean="0">
                <a:solidFill>
                  <a:schemeClr val="tx1"/>
                </a:solidFill>
                <a:effectLst/>
              </a:rPr>
              <a:t> against accidentally waiving, extending or reviving the statue of limitations (</a:t>
            </a:r>
            <a:r>
              <a:rPr lang="en-US" sz="1000" kern="1200" baseline="0" dirty="0" err="1" smtClean="0">
                <a:solidFill>
                  <a:schemeClr val="tx1"/>
                </a:solidFill>
                <a:effectLst/>
              </a:rPr>
              <a:t>bit.ly</a:t>
            </a:r>
            <a:r>
              <a:rPr lang="en-US" sz="1000" kern="1200" baseline="0" dirty="0" smtClean="0">
                <a:solidFill>
                  <a:schemeClr val="tx1"/>
                </a:solidFill>
                <a:effectLst/>
              </a:rPr>
              <a:t>/2afgkdO).</a:t>
            </a:r>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B8200C21-BBF1-F64F-8667-69A715AA718A}" type="slidenum">
              <a:rPr lang="en-US" smtClean="0"/>
              <a:t>9</a:t>
            </a:fld>
            <a:endParaRPr lang="en-US"/>
          </a:p>
        </p:txBody>
      </p:sp>
    </p:spTree>
    <p:extLst>
      <p:ext uri="{BB962C8B-B14F-4D97-AF65-F5344CB8AC3E}">
        <p14:creationId xmlns:p14="http://schemas.microsoft.com/office/powerpoint/2010/main" val="181298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3D20A1-B11B-CB4B-98D0-23FA55A5F56A}" type="datetimeFigureOut">
              <a:rPr lang="en-US" smtClean="0"/>
              <a:t>10/16/16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7413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D20A1-B11B-CB4B-98D0-23FA55A5F56A}" type="datetimeFigureOut">
              <a:rPr lang="en-US" smtClean="0"/>
              <a:t>10/16/16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38942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D20A1-B11B-CB4B-98D0-23FA55A5F56A}" type="datetimeFigureOut">
              <a:rPr lang="en-US" smtClean="0"/>
              <a:t>10/16/16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238995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D20A1-B11B-CB4B-98D0-23FA55A5F56A}" type="datetimeFigureOut">
              <a:rPr lang="en-US" smtClean="0"/>
              <a:t>10/16/16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383940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D20A1-B11B-CB4B-98D0-23FA55A5F56A}" type="datetimeFigureOut">
              <a:rPr lang="en-US" smtClean="0"/>
              <a:t>10/16/16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95818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3D20A1-B11B-CB4B-98D0-23FA55A5F56A}" type="datetimeFigureOut">
              <a:rPr lang="en-US" smtClean="0"/>
              <a:t>10/16/16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253351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3D20A1-B11B-CB4B-98D0-23FA55A5F56A}" type="datetimeFigureOut">
              <a:rPr lang="en-US" smtClean="0"/>
              <a:t>10/16/16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379586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3D20A1-B11B-CB4B-98D0-23FA55A5F56A}" type="datetimeFigureOut">
              <a:rPr lang="en-US" smtClean="0"/>
              <a:t>10/16/16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185782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D20A1-B11B-CB4B-98D0-23FA55A5F56A}" type="datetimeFigureOut">
              <a:rPr lang="en-US" smtClean="0"/>
              <a:t>10/16/16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378906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D20A1-B11B-CB4B-98D0-23FA55A5F56A}" type="datetimeFigureOut">
              <a:rPr lang="en-US" smtClean="0"/>
              <a:t>10/16/16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283725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D20A1-B11B-CB4B-98D0-23FA55A5F56A}" type="datetimeFigureOut">
              <a:rPr lang="en-US" smtClean="0"/>
              <a:t>10/16/16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E9705-573E-3848-818F-8097661B509A}" type="slidenum">
              <a:rPr lang="en-US" smtClean="0"/>
              <a:t>‹#›</a:t>
            </a:fld>
            <a:endParaRPr lang="en-US"/>
          </a:p>
        </p:txBody>
      </p:sp>
    </p:spTree>
    <p:extLst>
      <p:ext uri="{BB962C8B-B14F-4D97-AF65-F5344CB8AC3E}">
        <p14:creationId xmlns:p14="http://schemas.microsoft.com/office/powerpoint/2010/main" val="3569461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D20A1-B11B-CB4B-98D0-23FA55A5F56A}" type="datetimeFigureOut">
              <a:rPr lang="en-US" smtClean="0"/>
              <a:t>10/16/16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E9705-573E-3848-818F-8097661B509A}" type="slidenum">
              <a:rPr lang="en-US" smtClean="0"/>
              <a:t>‹#›</a:t>
            </a:fld>
            <a:endParaRPr lang="en-US"/>
          </a:p>
        </p:txBody>
      </p:sp>
    </p:spTree>
    <p:extLst>
      <p:ext uri="{BB962C8B-B14F-4D97-AF65-F5344CB8AC3E}">
        <p14:creationId xmlns:p14="http://schemas.microsoft.com/office/powerpoint/2010/main" val="2684173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tolia_84881709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002" y="1720904"/>
            <a:ext cx="5319753" cy="3540236"/>
          </a:xfrm>
          <a:prstGeom prst="rect">
            <a:avLst/>
          </a:prstGeom>
        </p:spPr>
      </p:pic>
      <p:sp>
        <p:nvSpPr>
          <p:cNvPr id="2" name="Title 1"/>
          <p:cNvSpPr>
            <a:spLocks noGrp="1"/>
          </p:cNvSpPr>
          <p:nvPr>
            <p:ph type="ctrTitle"/>
          </p:nvPr>
        </p:nvSpPr>
        <p:spPr>
          <a:xfrm>
            <a:off x="685800" y="504198"/>
            <a:ext cx="7772400" cy="1470025"/>
          </a:xfrm>
        </p:spPr>
        <p:txBody>
          <a:bodyPr/>
          <a:lstStyle/>
          <a:p>
            <a:r>
              <a:rPr lang="en-US" sz="4800" b="1" dirty="0" smtClean="0"/>
              <a:t>Debt Collection </a:t>
            </a:r>
            <a:r>
              <a:rPr lang="en-US" b="1" dirty="0" smtClean="0"/>
              <a:t/>
            </a:r>
            <a:br>
              <a:rPr lang="en-US" b="1" dirty="0" smtClean="0"/>
            </a:br>
            <a:r>
              <a:rPr lang="en-US" sz="4000" b="1" i="1" dirty="0" smtClean="0"/>
              <a:t>Know your rights</a:t>
            </a:r>
            <a:endParaRPr lang="en-US" sz="4000" b="1" i="1" dirty="0"/>
          </a:p>
        </p:txBody>
      </p:sp>
      <p:sp>
        <p:nvSpPr>
          <p:cNvPr id="4" name="TextBox 3"/>
          <p:cNvSpPr txBox="1">
            <a:spLocks noChangeArrowheads="1"/>
          </p:cNvSpPr>
          <p:nvPr/>
        </p:nvSpPr>
        <p:spPr bwMode="auto">
          <a:xfrm>
            <a:off x="0" y="5386571"/>
            <a:ext cx="9144000" cy="1460500"/>
          </a:xfrm>
          <a:prstGeom prst="rect">
            <a:avLst/>
          </a:prstGeom>
          <a:solidFill>
            <a:schemeClr val="accent1">
              <a:lumMod val="50000"/>
            </a:schemeClr>
          </a:solidFill>
          <a:ln>
            <a:noFill/>
          </a:ln>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2400"/>
              </a:spcBef>
              <a:defRPr/>
            </a:pPr>
            <a:endParaRPr lang="en-US" sz="800" b="1" dirty="0" smtClean="0">
              <a:solidFill>
                <a:schemeClr val="bg1"/>
              </a:solidFill>
              <a:latin typeface="Corbel" charset="0"/>
              <a:cs typeface="Corbel" charset="0"/>
            </a:endParaRPr>
          </a:p>
          <a:p>
            <a:pPr algn="ctr" eaLnBrk="1" hangingPunct="1">
              <a:spcBef>
                <a:spcPts val="1200"/>
              </a:spcBef>
              <a:defRPr/>
            </a:pPr>
            <a:r>
              <a:rPr lang="en-US" sz="2200" b="1" dirty="0" smtClean="0">
                <a:solidFill>
                  <a:schemeClr val="bg1"/>
                </a:solidFill>
                <a:latin typeface="+mj-lt"/>
                <a:cs typeface="Corbel" charset="0"/>
              </a:rPr>
              <a:t>A </a:t>
            </a:r>
            <a:r>
              <a:rPr lang="en-US" sz="2200" b="1" dirty="0">
                <a:solidFill>
                  <a:schemeClr val="bg1"/>
                </a:solidFill>
                <a:latin typeface="+mj-lt"/>
                <a:cs typeface="Corbel" charset="0"/>
              </a:rPr>
              <a:t>p</a:t>
            </a:r>
            <a:r>
              <a:rPr lang="en-US" sz="2200" b="1" dirty="0" smtClean="0">
                <a:solidFill>
                  <a:schemeClr val="bg1"/>
                </a:solidFill>
                <a:latin typeface="+mj-lt"/>
                <a:cs typeface="Corbel" charset="0"/>
              </a:rPr>
              <a:t>roject </a:t>
            </a:r>
            <a:r>
              <a:rPr lang="en-US" sz="2200" b="1" dirty="0">
                <a:solidFill>
                  <a:schemeClr val="bg1"/>
                </a:solidFill>
                <a:latin typeface="+mj-lt"/>
                <a:cs typeface="Corbel" charset="0"/>
              </a:rPr>
              <a:t>of Consumer Action | www.consumer-</a:t>
            </a:r>
            <a:r>
              <a:rPr lang="en-US" sz="2200" b="1" dirty="0" smtClean="0">
                <a:solidFill>
                  <a:schemeClr val="bg1"/>
                </a:solidFill>
                <a:latin typeface="+mj-lt"/>
                <a:cs typeface="Corbel" charset="0"/>
              </a:rPr>
              <a:t>action.org</a:t>
            </a:r>
          </a:p>
          <a:p>
            <a:pPr algn="ctr" eaLnBrk="1" hangingPunct="1">
              <a:spcBef>
                <a:spcPts val="1200"/>
              </a:spcBef>
              <a:defRPr/>
            </a:pPr>
            <a:r>
              <a:rPr lang="en-US" sz="2200" b="1" dirty="0">
                <a:solidFill>
                  <a:schemeClr val="bg1"/>
                </a:solidFill>
                <a:latin typeface="+mj-lt"/>
                <a:cs typeface="Corbel" charset="0"/>
              </a:rPr>
              <a:t>F</a:t>
            </a:r>
            <a:r>
              <a:rPr lang="en-US" sz="2200" b="1" dirty="0" smtClean="0">
                <a:solidFill>
                  <a:schemeClr val="bg1"/>
                </a:solidFill>
                <a:latin typeface="+mj-lt"/>
                <a:cs typeface="Corbel" charset="0"/>
              </a:rPr>
              <a:t>unded by Consumer Action’s Managing Money Project </a:t>
            </a:r>
          </a:p>
          <a:p>
            <a:pPr algn="ctr" eaLnBrk="1" hangingPunct="1">
              <a:spcBef>
                <a:spcPts val="600"/>
              </a:spcBef>
              <a:defRPr/>
            </a:pPr>
            <a:endParaRPr lang="en-US" sz="1200" b="1" dirty="0" smtClean="0">
              <a:solidFill>
                <a:schemeClr val="bg1"/>
              </a:solidFill>
              <a:latin typeface="Corbel" charset="0"/>
              <a:cs typeface="Corbel" charset="0"/>
            </a:endParaRPr>
          </a:p>
        </p:txBody>
      </p:sp>
      <p:sp>
        <p:nvSpPr>
          <p:cNvPr id="5" name="TextBox 9"/>
          <p:cNvSpPr txBox="1">
            <a:spLocks noChangeArrowheads="1"/>
          </p:cNvSpPr>
          <p:nvPr/>
        </p:nvSpPr>
        <p:spPr bwMode="auto">
          <a:xfrm>
            <a:off x="8229600" y="6403398"/>
            <a:ext cx="106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Wingdings" charset="0"/>
                <a:ea typeface="ＭＳ Ｐゴシック" charset="0"/>
                <a:cs typeface="ＭＳ Ｐゴシック" charset="0"/>
                <a:sym typeface="Wingdings" charset="0"/>
              </a:defRPr>
            </a:lvl1pPr>
            <a:lvl2pPr marL="742950" indent="-285750">
              <a:defRPr sz="2800">
                <a:solidFill>
                  <a:schemeClr val="tx1"/>
                </a:solidFill>
                <a:latin typeface="Wingdings" charset="0"/>
                <a:ea typeface="ＭＳ Ｐゴシック" charset="0"/>
                <a:sym typeface="Wingdings" charset="0"/>
              </a:defRPr>
            </a:lvl2pPr>
            <a:lvl3pPr marL="1143000" indent="-228600">
              <a:defRPr sz="2800">
                <a:solidFill>
                  <a:schemeClr val="tx1"/>
                </a:solidFill>
                <a:latin typeface="Wingdings" charset="0"/>
                <a:ea typeface="ＭＳ Ｐゴシック" charset="0"/>
                <a:sym typeface="Wingdings" charset="0"/>
              </a:defRPr>
            </a:lvl3pPr>
            <a:lvl4pPr marL="1600200" indent="-228600">
              <a:defRPr sz="2800">
                <a:solidFill>
                  <a:schemeClr val="tx1"/>
                </a:solidFill>
                <a:latin typeface="Wingdings" charset="0"/>
                <a:ea typeface="ＭＳ Ｐゴシック" charset="0"/>
                <a:sym typeface="Wingdings" charset="0"/>
              </a:defRPr>
            </a:lvl4pPr>
            <a:lvl5pPr marL="2057400" indent="-228600">
              <a:defRPr sz="2800">
                <a:solidFill>
                  <a:schemeClr val="tx1"/>
                </a:solidFill>
                <a:latin typeface="Wingdings" charset="0"/>
                <a:ea typeface="ＭＳ Ｐゴシック" charset="0"/>
                <a:sym typeface="Wingdings" charset="0"/>
              </a:defRPr>
            </a:lvl5pPr>
            <a:lvl6pPr marL="2514600" indent="-228600" eaLnBrk="0" fontAlgn="base" hangingPunct="0">
              <a:spcBef>
                <a:spcPct val="0"/>
              </a:spcBef>
              <a:spcAft>
                <a:spcPct val="0"/>
              </a:spcAft>
              <a:defRPr sz="2800">
                <a:solidFill>
                  <a:schemeClr val="tx1"/>
                </a:solidFill>
                <a:latin typeface="Wingdings" charset="0"/>
                <a:ea typeface="ＭＳ Ｐゴシック" charset="0"/>
                <a:sym typeface="Wingdings" charset="0"/>
              </a:defRPr>
            </a:lvl6pPr>
            <a:lvl7pPr marL="2971800" indent="-228600" eaLnBrk="0" fontAlgn="base" hangingPunct="0">
              <a:spcBef>
                <a:spcPct val="0"/>
              </a:spcBef>
              <a:spcAft>
                <a:spcPct val="0"/>
              </a:spcAft>
              <a:defRPr sz="2800">
                <a:solidFill>
                  <a:schemeClr val="tx1"/>
                </a:solidFill>
                <a:latin typeface="Wingdings" charset="0"/>
                <a:ea typeface="ＭＳ Ｐゴシック" charset="0"/>
                <a:sym typeface="Wingdings" charset="0"/>
              </a:defRPr>
            </a:lvl7pPr>
            <a:lvl8pPr marL="3429000" indent="-228600" eaLnBrk="0" fontAlgn="base" hangingPunct="0">
              <a:spcBef>
                <a:spcPct val="0"/>
              </a:spcBef>
              <a:spcAft>
                <a:spcPct val="0"/>
              </a:spcAft>
              <a:defRPr sz="2800">
                <a:solidFill>
                  <a:schemeClr val="tx1"/>
                </a:solidFill>
                <a:latin typeface="Wingdings" charset="0"/>
                <a:ea typeface="ＭＳ Ｐゴシック" charset="0"/>
                <a:sym typeface="Wingdings" charset="0"/>
              </a:defRPr>
            </a:lvl8pPr>
            <a:lvl9pPr marL="3886200" indent="-228600" eaLnBrk="0" fontAlgn="base" hangingPunct="0">
              <a:spcBef>
                <a:spcPct val="0"/>
              </a:spcBef>
              <a:spcAft>
                <a:spcPct val="0"/>
              </a:spcAft>
              <a:defRPr sz="2800">
                <a:solidFill>
                  <a:schemeClr val="tx1"/>
                </a:solidFill>
                <a:latin typeface="Wingdings" charset="0"/>
                <a:ea typeface="ＭＳ Ｐゴシック" charset="0"/>
                <a:sym typeface="Wingdings" charset="0"/>
              </a:defRPr>
            </a:lvl9pPr>
          </a:lstStyle>
          <a:p>
            <a:pPr eaLnBrk="1" hangingPunct="1"/>
            <a:r>
              <a:rPr lang="en-US" sz="1400" dirty="0">
                <a:solidFill>
                  <a:schemeClr val="bg1"/>
                </a:solidFill>
                <a:latin typeface="Arial" charset="0"/>
              </a:rPr>
              <a:t>© </a:t>
            </a:r>
            <a:r>
              <a:rPr lang="en-US" sz="1400" dirty="0" smtClean="0">
                <a:solidFill>
                  <a:schemeClr val="bg1"/>
                </a:solidFill>
                <a:latin typeface="Arial" charset="0"/>
              </a:rPr>
              <a:t>2016</a:t>
            </a:r>
            <a:endParaRPr lang="en-US" sz="1400" dirty="0">
              <a:solidFill>
                <a:schemeClr val="bg1"/>
              </a:solidFill>
              <a:latin typeface="Arial" charset="0"/>
            </a:endParaRPr>
          </a:p>
        </p:txBody>
      </p:sp>
    </p:spTree>
    <p:extLst>
      <p:ext uri="{BB962C8B-B14F-4D97-AF65-F5344CB8AC3E}">
        <p14:creationId xmlns:p14="http://schemas.microsoft.com/office/powerpoint/2010/main" val="116337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tolia_75376594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831" y="2027476"/>
            <a:ext cx="5162168" cy="4586253"/>
          </a:xfrm>
          <a:prstGeom prst="rect">
            <a:avLst/>
          </a:prstGeom>
        </p:spPr>
      </p:pic>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Credit counseling</a:t>
            </a:r>
            <a:endParaRPr lang="en-US" b="1" dirty="0">
              <a:solidFill>
                <a:schemeClr val="bg1"/>
              </a:solidFill>
            </a:endParaRPr>
          </a:p>
        </p:txBody>
      </p:sp>
      <p:sp>
        <p:nvSpPr>
          <p:cNvPr id="3" name="Content Placeholder 2"/>
          <p:cNvSpPr>
            <a:spLocks noGrp="1"/>
          </p:cNvSpPr>
          <p:nvPr>
            <p:ph idx="1"/>
          </p:nvPr>
        </p:nvSpPr>
        <p:spPr>
          <a:xfrm>
            <a:off x="321144" y="2230528"/>
            <a:ext cx="4214006" cy="4525963"/>
          </a:xfrm>
        </p:spPr>
        <p:txBody>
          <a:bodyPr>
            <a:normAutofit/>
          </a:bodyPr>
          <a:lstStyle/>
          <a:p>
            <a:r>
              <a:rPr lang="en-US" sz="3600" dirty="0" smtClean="0"/>
              <a:t>Analyze budget</a:t>
            </a:r>
          </a:p>
          <a:p>
            <a:pPr>
              <a:spcBef>
                <a:spcPts val="1400"/>
              </a:spcBef>
            </a:pPr>
            <a:r>
              <a:rPr lang="en-US" sz="3600" dirty="0" smtClean="0"/>
              <a:t>Learn your rights</a:t>
            </a:r>
          </a:p>
          <a:p>
            <a:pPr>
              <a:spcBef>
                <a:spcPts val="1400"/>
              </a:spcBef>
            </a:pPr>
            <a:r>
              <a:rPr lang="en-US" sz="3600" dirty="0" smtClean="0"/>
              <a:t>Explore options</a:t>
            </a:r>
          </a:p>
          <a:p>
            <a:pPr>
              <a:spcBef>
                <a:spcPts val="1400"/>
              </a:spcBef>
            </a:pPr>
            <a:r>
              <a:rPr lang="en-US" sz="3600" dirty="0" smtClean="0"/>
              <a:t>Debt management plan?</a:t>
            </a:r>
            <a:endParaRPr lang="en-US" sz="3600" dirty="0"/>
          </a:p>
        </p:txBody>
      </p:sp>
    </p:spTree>
    <p:extLst>
      <p:ext uri="{BB962C8B-B14F-4D97-AF65-F5344CB8AC3E}">
        <p14:creationId xmlns:p14="http://schemas.microsoft.com/office/powerpoint/2010/main" val="168656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Bankruptcy</a:t>
            </a:r>
            <a:endParaRPr lang="en-US" b="1" dirty="0">
              <a:solidFill>
                <a:schemeClr val="bg1"/>
              </a:solidFill>
            </a:endParaRPr>
          </a:p>
        </p:txBody>
      </p:sp>
      <p:pic>
        <p:nvPicPr>
          <p:cNvPr id="4" name="Content Placeholder 3" descr="Fotolia_101936961_S.jpg"/>
          <p:cNvPicPr>
            <a:picLocks noGrp="1" noChangeAspect="1"/>
          </p:cNvPicPr>
          <p:nvPr>
            <p:ph idx="1"/>
          </p:nvPr>
        </p:nvPicPr>
        <p:blipFill>
          <a:blip r:embed="rId3">
            <a:extLst>
              <a:ext uri="{28A0092B-C50C-407E-A947-70E740481C1C}">
                <a14:useLocalDpi xmlns:a14="http://schemas.microsoft.com/office/drawing/2010/main" val="0"/>
              </a:ext>
            </a:extLst>
          </a:blip>
          <a:srcRect t="8753" b="8753"/>
          <a:stretch>
            <a:fillRect/>
          </a:stretch>
        </p:blipFill>
        <p:spPr>
          <a:xfrm>
            <a:off x="457200" y="1795616"/>
            <a:ext cx="8229600" cy="4525963"/>
          </a:xfrm>
        </p:spPr>
      </p:pic>
    </p:spTree>
    <p:extLst>
      <p:ext uri="{BB962C8B-B14F-4D97-AF65-F5344CB8AC3E}">
        <p14:creationId xmlns:p14="http://schemas.microsoft.com/office/powerpoint/2010/main" val="166365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normAutofit/>
          </a:bodyPr>
          <a:lstStyle/>
          <a:p>
            <a:r>
              <a:rPr lang="en-US" sz="3600" b="1" dirty="0" smtClean="0">
                <a:solidFill>
                  <a:schemeClr val="bg1"/>
                </a:solidFill>
              </a:rPr>
              <a:t>Potential consequences of unpaid debt</a:t>
            </a:r>
            <a:endParaRPr lang="en-US" sz="3600" b="1" dirty="0">
              <a:solidFill>
                <a:schemeClr val="bg1"/>
              </a:solidFill>
            </a:endParaRPr>
          </a:p>
        </p:txBody>
      </p:sp>
      <p:pic>
        <p:nvPicPr>
          <p:cNvPr id="4" name="Content Placeholder 3" descr="Fotolia_69821783_S.jpg"/>
          <p:cNvPicPr>
            <a:picLocks noGrp="1" noChangeAspect="1"/>
          </p:cNvPicPr>
          <p:nvPr>
            <p:ph idx="1"/>
          </p:nvPr>
        </p:nvPicPr>
        <p:blipFill rotWithShape="1">
          <a:blip r:embed="rId3">
            <a:extLst>
              <a:ext uri="{28A0092B-C50C-407E-A947-70E740481C1C}">
                <a14:useLocalDpi xmlns:a14="http://schemas.microsoft.com/office/drawing/2010/main" val="0"/>
              </a:ext>
            </a:extLst>
          </a:blip>
          <a:srcRect t="4886" b="3352"/>
          <a:stretch/>
        </p:blipFill>
        <p:spPr>
          <a:xfrm>
            <a:off x="872425" y="1778068"/>
            <a:ext cx="7529679" cy="4744051"/>
          </a:xfrm>
        </p:spPr>
      </p:pic>
    </p:spTree>
    <p:extLst>
      <p:ext uri="{BB962C8B-B14F-4D97-AF65-F5344CB8AC3E}">
        <p14:creationId xmlns:p14="http://schemas.microsoft.com/office/powerpoint/2010/main" val="1075094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tolia_69823591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43" y="1538930"/>
            <a:ext cx="5661056" cy="5221362"/>
          </a:xfrm>
          <a:prstGeom prst="rect">
            <a:avLst/>
          </a:prstGeom>
        </p:spPr>
      </p:pic>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Responding to a lawsuit</a:t>
            </a:r>
            <a:endParaRPr lang="en-US" b="1" dirty="0">
              <a:solidFill>
                <a:schemeClr val="bg1"/>
              </a:solidFill>
            </a:endParaRPr>
          </a:p>
        </p:txBody>
      </p:sp>
      <p:sp>
        <p:nvSpPr>
          <p:cNvPr id="3" name="Content Placeholder 2"/>
          <p:cNvSpPr>
            <a:spLocks noGrp="1"/>
          </p:cNvSpPr>
          <p:nvPr>
            <p:ph idx="1"/>
          </p:nvPr>
        </p:nvSpPr>
        <p:spPr>
          <a:xfrm>
            <a:off x="457200" y="2806701"/>
            <a:ext cx="2970422" cy="2495550"/>
          </a:xfrm>
        </p:spPr>
        <p:txBody>
          <a:bodyPr>
            <a:normAutofit/>
          </a:bodyPr>
          <a:lstStyle/>
          <a:p>
            <a:r>
              <a:rPr lang="en-US" sz="4000" dirty="0" smtClean="0"/>
              <a:t>Summons</a:t>
            </a:r>
          </a:p>
          <a:p>
            <a:pPr>
              <a:spcBef>
                <a:spcPts val="1600"/>
              </a:spcBef>
            </a:pPr>
            <a:r>
              <a:rPr lang="en-US" sz="4000" dirty="0" smtClean="0"/>
              <a:t>Complaint</a:t>
            </a:r>
          </a:p>
          <a:p>
            <a:pPr>
              <a:spcBef>
                <a:spcPts val="1600"/>
              </a:spcBef>
            </a:pPr>
            <a:r>
              <a:rPr lang="en-US" sz="4000" dirty="0" smtClean="0"/>
              <a:t>Answer</a:t>
            </a:r>
            <a:endParaRPr lang="en-US" sz="4000" dirty="0"/>
          </a:p>
        </p:txBody>
      </p:sp>
    </p:spTree>
    <p:extLst>
      <p:ext uri="{BB962C8B-B14F-4D97-AF65-F5344CB8AC3E}">
        <p14:creationId xmlns:p14="http://schemas.microsoft.com/office/powerpoint/2010/main" val="85490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Preparing for the hearing</a:t>
            </a:r>
            <a:endParaRPr lang="en-US" b="1" dirty="0">
              <a:solidFill>
                <a:schemeClr val="bg1"/>
              </a:solidFill>
            </a:endParaRPr>
          </a:p>
        </p:txBody>
      </p:sp>
      <p:pic>
        <p:nvPicPr>
          <p:cNvPr id="5" name="Content Placeholder 4" descr="Fotolia_86724888_S.jpg"/>
          <p:cNvPicPr>
            <a:picLocks noGrp="1" noChangeAspect="1"/>
          </p:cNvPicPr>
          <p:nvPr>
            <p:ph idx="1"/>
          </p:nvPr>
        </p:nvPicPr>
        <p:blipFill>
          <a:blip r:embed="rId3">
            <a:extLst>
              <a:ext uri="{28A0092B-C50C-407E-A947-70E740481C1C}">
                <a14:useLocalDpi xmlns:a14="http://schemas.microsoft.com/office/drawing/2010/main" val="0"/>
              </a:ext>
            </a:extLst>
          </a:blip>
          <a:srcRect t="8801" b="8801"/>
          <a:stretch>
            <a:fillRect/>
          </a:stretch>
        </p:blipFill>
        <p:spPr>
          <a:xfrm>
            <a:off x="457200" y="1844470"/>
            <a:ext cx="8229600" cy="4525963"/>
          </a:xfrm>
        </p:spPr>
      </p:pic>
    </p:spTree>
    <p:extLst>
      <p:ext uri="{BB962C8B-B14F-4D97-AF65-F5344CB8AC3E}">
        <p14:creationId xmlns:p14="http://schemas.microsoft.com/office/powerpoint/2010/main" val="198860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Mandatory arbitration</a:t>
            </a:r>
            <a:endParaRPr lang="en-US" b="1" dirty="0">
              <a:solidFill>
                <a:schemeClr val="bg1"/>
              </a:solidFill>
            </a:endParaRPr>
          </a:p>
        </p:txBody>
      </p:sp>
      <p:pic>
        <p:nvPicPr>
          <p:cNvPr id="5" name="Content Placeholder 4" descr="Fotolia_94993009_S.jpg"/>
          <p:cNvPicPr>
            <a:picLocks noGrp="1" noChangeAspect="1"/>
          </p:cNvPicPr>
          <p:nvPr>
            <p:ph idx="1"/>
          </p:nvPr>
        </p:nvPicPr>
        <p:blipFill>
          <a:blip r:embed="rId3">
            <a:extLst>
              <a:ext uri="{28A0092B-C50C-407E-A947-70E740481C1C}">
                <a14:useLocalDpi xmlns:a14="http://schemas.microsoft.com/office/drawing/2010/main" val="0"/>
              </a:ext>
            </a:extLst>
          </a:blip>
          <a:srcRect t="8753" b="8753"/>
          <a:stretch>
            <a:fillRect/>
          </a:stretch>
        </p:blipFill>
        <p:spPr>
          <a:xfrm>
            <a:off x="457200" y="1820043"/>
            <a:ext cx="8229600" cy="4525963"/>
          </a:xfrm>
        </p:spPr>
      </p:pic>
    </p:spTree>
    <p:extLst>
      <p:ext uri="{BB962C8B-B14F-4D97-AF65-F5344CB8AC3E}">
        <p14:creationId xmlns:p14="http://schemas.microsoft.com/office/powerpoint/2010/main" val="341716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If you lose the case</a:t>
            </a:r>
            <a:endParaRPr lang="en-US" b="1" dirty="0">
              <a:solidFill>
                <a:schemeClr val="bg1"/>
              </a:solidFill>
            </a:endParaRPr>
          </a:p>
        </p:txBody>
      </p:sp>
      <p:sp>
        <p:nvSpPr>
          <p:cNvPr id="3" name="Content Placeholder 2"/>
          <p:cNvSpPr>
            <a:spLocks noGrp="1"/>
          </p:cNvSpPr>
          <p:nvPr>
            <p:ph idx="1"/>
          </p:nvPr>
        </p:nvSpPr>
        <p:spPr>
          <a:xfrm>
            <a:off x="539750" y="2243519"/>
            <a:ext cx="4857750" cy="4295394"/>
          </a:xfrm>
        </p:spPr>
        <p:txBody>
          <a:bodyPr>
            <a:normAutofit/>
          </a:bodyPr>
          <a:lstStyle/>
          <a:p>
            <a:r>
              <a:rPr lang="en-US" sz="4400" dirty="0" smtClean="0"/>
              <a:t>Judgment</a:t>
            </a:r>
          </a:p>
          <a:p>
            <a:r>
              <a:rPr lang="en-US" sz="4400" dirty="0" smtClean="0"/>
              <a:t>Garnishment/levy</a:t>
            </a:r>
          </a:p>
          <a:p>
            <a:r>
              <a:rPr lang="en-US" sz="4400" dirty="0" smtClean="0"/>
              <a:t>Real estate lien</a:t>
            </a:r>
          </a:p>
          <a:p>
            <a:r>
              <a:rPr lang="en-US" sz="4400" dirty="0" smtClean="0"/>
              <a:t>Arrest?</a:t>
            </a:r>
            <a:endParaRPr lang="en-US" sz="4400" dirty="0"/>
          </a:p>
        </p:txBody>
      </p:sp>
      <p:pic>
        <p:nvPicPr>
          <p:cNvPr id="5" name="Picture 4" descr="Fotolia_69284050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195" y="1417638"/>
            <a:ext cx="3987805" cy="5440362"/>
          </a:xfrm>
          <a:prstGeom prst="rect">
            <a:avLst/>
          </a:prstGeom>
        </p:spPr>
      </p:pic>
    </p:spTree>
    <p:extLst>
      <p:ext uri="{BB962C8B-B14F-4D97-AF65-F5344CB8AC3E}">
        <p14:creationId xmlns:p14="http://schemas.microsoft.com/office/powerpoint/2010/main" val="387702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Exemptions</a:t>
            </a:r>
            <a:endParaRPr lang="en-US" b="1" dirty="0">
              <a:solidFill>
                <a:schemeClr val="bg1"/>
              </a:solidFill>
            </a:endParaRPr>
          </a:p>
        </p:txBody>
      </p:sp>
      <p:pic>
        <p:nvPicPr>
          <p:cNvPr id="5" name="Content Placeholder 4" descr="Fotolia_81370781_S.jpg"/>
          <p:cNvPicPr>
            <a:picLocks noGrp="1" noChangeAspect="1"/>
          </p:cNvPicPr>
          <p:nvPr>
            <p:ph idx="1"/>
          </p:nvPr>
        </p:nvPicPr>
        <p:blipFill>
          <a:blip r:embed="rId3">
            <a:extLst>
              <a:ext uri="{28A0092B-C50C-407E-A947-70E740481C1C}">
                <a14:useLocalDpi xmlns:a14="http://schemas.microsoft.com/office/drawing/2010/main" val="0"/>
              </a:ext>
            </a:extLst>
          </a:blip>
          <a:srcRect t="12704" b="12704"/>
          <a:stretch>
            <a:fillRect/>
          </a:stretch>
        </p:blipFill>
        <p:spPr>
          <a:xfrm>
            <a:off x="457200" y="1844470"/>
            <a:ext cx="8229600" cy="4525963"/>
          </a:xfrm>
        </p:spPr>
      </p:pic>
    </p:spTree>
    <p:extLst>
      <p:ext uri="{BB962C8B-B14F-4D97-AF65-F5344CB8AC3E}">
        <p14:creationId xmlns:p14="http://schemas.microsoft.com/office/powerpoint/2010/main" val="398516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Free and low-cost legal help</a:t>
            </a:r>
            <a:endParaRPr lang="en-US" b="1" dirty="0">
              <a:solidFill>
                <a:schemeClr val="bg1"/>
              </a:solidFill>
            </a:endParaRPr>
          </a:p>
        </p:txBody>
      </p:sp>
      <p:sp>
        <p:nvSpPr>
          <p:cNvPr id="3" name="Content Placeholder 2"/>
          <p:cNvSpPr>
            <a:spLocks noGrp="1"/>
          </p:cNvSpPr>
          <p:nvPr>
            <p:ph idx="1"/>
          </p:nvPr>
        </p:nvSpPr>
        <p:spPr>
          <a:xfrm>
            <a:off x="277900" y="1524000"/>
            <a:ext cx="7265900" cy="4942364"/>
          </a:xfrm>
        </p:spPr>
        <p:txBody>
          <a:bodyPr>
            <a:normAutofit/>
          </a:bodyPr>
          <a:lstStyle/>
          <a:p>
            <a:pPr>
              <a:spcBef>
                <a:spcPts val="1000"/>
              </a:spcBef>
              <a:spcAft>
                <a:spcPts val="1000"/>
              </a:spcAft>
            </a:pPr>
            <a:r>
              <a:rPr lang="en-US" dirty="0"/>
              <a:t>Legal Services </a:t>
            </a:r>
            <a:r>
              <a:rPr lang="en-US" dirty="0" smtClean="0"/>
              <a:t>Corporation</a:t>
            </a:r>
            <a:endParaRPr lang="en-US" dirty="0"/>
          </a:p>
          <a:p>
            <a:pPr>
              <a:spcBef>
                <a:spcPts val="1000"/>
              </a:spcBef>
              <a:spcAft>
                <a:spcPts val="1000"/>
              </a:spcAft>
            </a:pPr>
            <a:r>
              <a:rPr lang="en-US" dirty="0" err="1" smtClean="0"/>
              <a:t>LawHelp.org</a:t>
            </a:r>
            <a:endParaRPr lang="en-US" dirty="0" smtClean="0"/>
          </a:p>
          <a:p>
            <a:pPr>
              <a:spcBef>
                <a:spcPts val="1000"/>
              </a:spcBef>
              <a:spcAft>
                <a:spcPts val="1000"/>
              </a:spcAft>
            </a:pPr>
            <a:r>
              <a:rPr lang="en-US" dirty="0" smtClean="0"/>
              <a:t>Center for Elder Rights Advocacy</a:t>
            </a:r>
          </a:p>
          <a:p>
            <a:pPr>
              <a:spcBef>
                <a:spcPts val="1000"/>
              </a:spcBef>
              <a:spcAft>
                <a:spcPts val="1000"/>
              </a:spcAft>
            </a:pPr>
            <a:r>
              <a:rPr lang="en-US" dirty="0"/>
              <a:t>Armed Forces Legal Assistance </a:t>
            </a:r>
            <a:r>
              <a:rPr lang="en-US" dirty="0" smtClean="0"/>
              <a:t>Office</a:t>
            </a:r>
          </a:p>
          <a:p>
            <a:pPr>
              <a:spcBef>
                <a:spcPts val="1000"/>
              </a:spcBef>
              <a:spcAft>
                <a:spcPts val="1000"/>
              </a:spcAft>
            </a:pPr>
            <a:r>
              <a:rPr lang="en-US" dirty="0" smtClean="0"/>
              <a:t>National Association of                 Consumer Advocates</a:t>
            </a:r>
          </a:p>
          <a:p>
            <a:pPr>
              <a:spcBef>
                <a:spcPts val="1000"/>
              </a:spcBef>
              <a:spcAft>
                <a:spcPts val="1000"/>
              </a:spcAft>
            </a:pPr>
            <a:r>
              <a:rPr lang="en-US" dirty="0" smtClean="0"/>
              <a:t>Bar association</a:t>
            </a:r>
          </a:p>
        </p:txBody>
      </p:sp>
      <p:pic>
        <p:nvPicPr>
          <p:cNvPr id="5" name="Picture 4" descr="Fotolia_100003042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1" y="4546600"/>
            <a:ext cx="3467097" cy="2311398"/>
          </a:xfrm>
          <a:prstGeom prst="rect">
            <a:avLst/>
          </a:prstGeom>
        </p:spPr>
      </p:pic>
    </p:spTree>
    <p:extLst>
      <p:ext uri="{BB962C8B-B14F-4D97-AF65-F5344CB8AC3E}">
        <p14:creationId xmlns:p14="http://schemas.microsoft.com/office/powerpoint/2010/main" val="299089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tolia_58307187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984" y="3908388"/>
            <a:ext cx="3687015" cy="2949612"/>
          </a:xfrm>
          <a:prstGeom prst="rect">
            <a:avLst/>
          </a:prstGeom>
        </p:spPr>
      </p:pic>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Filing a complaint</a:t>
            </a:r>
            <a:endParaRPr lang="en-US" b="1" dirty="0">
              <a:solidFill>
                <a:schemeClr val="bg1"/>
              </a:solidFill>
            </a:endParaRPr>
          </a:p>
        </p:txBody>
      </p:sp>
      <p:sp>
        <p:nvSpPr>
          <p:cNvPr id="3" name="Content Placeholder 2"/>
          <p:cNvSpPr>
            <a:spLocks noGrp="1"/>
          </p:cNvSpPr>
          <p:nvPr>
            <p:ph idx="1"/>
          </p:nvPr>
        </p:nvSpPr>
        <p:spPr>
          <a:xfrm>
            <a:off x="427668" y="1778780"/>
            <a:ext cx="8686800" cy="4206809"/>
          </a:xfrm>
        </p:spPr>
        <p:txBody>
          <a:bodyPr>
            <a:noAutofit/>
          </a:bodyPr>
          <a:lstStyle/>
          <a:p>
            <a:r>
              <a:rPr lang="en-US" sz="3400" dirty="0" smtClean="0"/>
              <a:t>Debt collection company compliance dept.</a:t>
            </a:r>
          </a:p>
          <a:p>
            <a:r>
              <a:rPr lang="en-US" sz="3400" dirty="0" smtClean="0"/>
              <a:t>Consumer Financial Protection Bureau (CFPB)</a:t>
            </a:r>
          </a:p>
          <a:p>
            <a:r>
              <a:rPr lang="en-US" sz="3400" dirty="0" smtClean="0"/>
              <a:t>Federal Trade Commission (FTC)</a:t>
            </a:r>
          </a:p>
          <a:p>
            <a:r>
              <a:rPr lang="en-US" sz="3400" dirty="0" smtClean="0"/>
              <a:t>Better Business Bureau (BBB)</a:t>
            </a:r>
          </a:p>
          <a:p>
            <a:r>
              <a:rPr lang="en-US" sz="3400" dirty="0" smtClean="0"/>
              <a:t>State attorney general</a:t>
            </a:r>
            <a:endParaRPr lang="en-US" sz="3400" dirty="0"/>
          </a:p>
        </p:txBody>
      </p:sp>
    </p:spTree>
    <p:extLst>
      <p:ext uri="{BB962C8B-B14F-4D97-AF65-F5344CB8AC3E}">
        <p14:creationId xmlns:p14="http://schemas.microsoft.com/office/powerpoint/2010/main" val="330349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What you will learn</a:t>
            </a:r>
            <a:endParaRPr lang="en-US" b="1" dirty="0">
              <a:solidFill>
                <a:schemeClr val="bg1"/>
              </a:solidFill>
            </a:endParaRPr>
          </a:p>
        </p:txBody>
      </p:sp>
      <p:sp>
        <p:nvSpPr>
          <p:cNvPr id="3" name="Content Placeholder 2"/>
          <p:cNvSpPr>
            <a:spLocks noGrp="1"/>
          </p:cNvSpPr>
          <p:nvPr>
            <p:ph idx="1"/>
          </p:nvPr>
        </p:nvSpPr>
        <p:spPr>
          <a:xfrm>
            <a:off x="457200" y="2071918"/>
            <a:ext cx="8686800" cy="4525963"/>
          </a:xfrm>
        </p:spPr>
        <p:txBody>
          <a:bodyPr>
            <a:normAutofit/>
          </a:bodyPr>
          <a:lstStyle/>
          <a:p>
            <a:r>
              <a:rPr lang="en-US" sz="3600" dirty="0" smtClean="0"/>
              <a:t>Your rights</a:t>
            </a:r>
          </a:p>
          <a:p>
            <a:r>
              <a:rPr lang="en-US" sz="3600" dirty="0" smtClean="0"/>
              <a:t>How to communicate with a collector</a:t>
            </a:r>
          </a:p>
          <a:p>
            <a:r>
              <a:rPr lang="en-US" sz="3600" dirty="0" smtClean="0"/>
              <a:t>General information about the debt collection legal process</a:t>
            </a:r>
          </a:p>
          <a:p>
            <a:r>
              <a:rPr lang="en-US" sz="3600" dirty="0" smtClean="0"/>
              <a:t>Where to get help</a:t>
            </a:r>
            <a:endParaRPr lang="en-US" sz="3600" dirty="0"/>
          </a:p>
        </p:txBody>
      </p:sp>
    </p:spTree>
    <p:extLst>
      <p:ext uri="{BB962C8B-B14F-4D97-AF65-F5344CB8AC3E}">
        <p14:creationId xmlns:p14="http://schemas.microsoft.com/office/powerpoint/2010/main" val="133087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Congratulations!</a:t>
            </a:r>
            <a:endParaRPr lang="en-US" b="1" dirty="0">
              <a:solidFill>
                <a:schemeClr val="bg1"/>
              </a:solidFill>
            </a:endParaRPr>
          </a:p>
        </p:txBody>
      </p:sp>
      <p:sp>
        <p:nvSpPr>
          <p:cNvPr id="3" name="Content Placeholder 2"/>
          <p:cNvSpPr>
            <a:spLocks noGrp="1"/>
          </p:cNvSpPr>
          <p:nvPr>
            <p:ph idx="1"/>
          </p:nvPr>
        </p:nvSpPr>
        <p:spPr>
          <a:xfrm>
            <a:off x="0" y="2153350"/>
            <a:ext cx="9144000" cy="939800"/>
          </a:xfrm>
        </p:spPr>
        <p:txBody>
          <a:bodyPr>
            <a:normAutofit/>
          </a:bodyPr>
          <a:lstStyle/>
          <a:p>
            <a:pPr marL="0" indent="0" algn="ctr">
              <a:buNone/>
            </a:pPr>
            <a:r>
              <a:rPr lang="en-US" sz="3600" b="1" dirty="0" smtClean="0"/>
              <a:t>You’ve completed the training.</a:t>
            </a:r>
            <a:endParaRPr lang="en-US" sz="3600" b="1" dirty="0"/>
          </a:p>
        </p:txBody>
      </p:sp>
      <p:sp>
        <p:nvSpPr>
          <p:cNvPr id="4" name="Rectangle 3"/>
          <p:cNvSpPr/>
          <p:nvPr/>
        </p:nvSpPr>
        <p:spPr>
          <a:xfrm>
            <a:off x="4114800" y="4343288"/>
            <a:ext cx="4572000" cy="1646605"/>
          </a:xfrm>
          <a:prstGeom prst="rect">
            <a:avLst/>
          </a:prstGeom>
        </p:spPr>
        <p:txBody>
          <a:bodyPr>
            <a:spAutoFit/>
          </a:bodyPr>
          <a:lstStyle/>
          <a:p>
            <a:pPr algn="r">
              <a:defRPr/>
            </a:pPr>
            <a:r>
              <a:rPr lang="en-US" sz="2400" b="1" dirty="0">
                <a:solidFill>
                  <a:schemeClr val="tx1">
                    <a:lumMod val="65000"/>
                    <a:lumOff val="35000"/>
                  </a:schemeClr>
                </a:solidFill>
                <a:cs typeface="Arial" charset="0"/>
              </a:rPr>
              <a:t>Consumer Action</a:t>
            </a:r>
          </a:p>
          <a:p>
            <a:pPr algn="r">
              <a:spcBef>
                <a:spcPts val="200"/>
              </a:spcBef>
              <a:defRPr/>
            </a:pPr>
            <a:r>
              <a:rPr lang="en-US" sz="2400" dirty="0">
                <a:solidFill>
                  <a:schemeClr val="tx1">
                    <a:lumMod val="65000"/>
                    <a:lumOff val="35000"/>
                  </a:schemeClr>
                </a:solidFill>
                <a:cs typeface="Arial" charset="0"/>
              </a:rPr>
              <a:t>www.consumer-action.org</a:t>
            </a:r>
          </a:p>
          <a:p>
            <a:pPr algn="r">
              <a:spcBef>
                <a:spcPts val="200"/>
              </a:spcBef>
              <a:defRPr/>
            </a:pPr>
            <a:r>
              <a:rPr lang="en-US" sz="2400" dirty="0">
                <a:solidFill>
                  <a:schemeClr val="tx1">
                    <a:lumMod val="65000"/>
                    <a:lumOff val="35000"/>
                  </a:schemeClr>
                </a:solidFill>
                <a:cs typeface="Arial" charset="0"/>
              </a:rPr>
              <a:t>415-777-</a:t>
            </a:r>
            <a:r>
              <a:rPr lang="en-US" sz="2400" dirty="0" smtClean="0">
                <a:solidFill>
                  <a:schemeClr val="tx1">
                    <a:lumMod val="65000"/>
                    <a:lumOff val="35000"/>
                  </a:schemeClr>
                </a:solidFill>
                <a:cs typeface="Arial" charset="0"/>
              </a:rPr>
              <a:t>9635</a:t>
            </a:r>
            <a:endParaRPr lang="en-US" sz="2400" dirty="0">
              <a:solidFill>
                <a:schemeClr val="tx1">
                  <a:lumMod val="65000"/>
                  <a:lumOff val="35000"/>
                </a:schemeClr>
              </a:solidFill>
              <a:cs typeface="Arial" charset="0"/>
            </a:endParaRPr>
          </a:p>
          <a:p>
            <a:pPr algn="r">
              <a:spcBef>
                <a:spcPts val="200"/>
              </a:spcBef>
              <a:defRPr/>
            </a:pPr>
            <a:r>
              <a:rPr lang="en-US" sz="2400" dirty="0" err="1">
                <a:solidFill>
                  <a:schemeClr val="tx1">
                    <a:lumMod val="65000"/>
                    <a:lumOff val="35000"/>
                  </a:schemeClr>
                </a:solidFill>
                <a:cs typeface="Arial" charset="0"/>
              </a:rPr>
              <a:t>outreach@consumer-action.org</a:t>
            </a:r>
            <a:endParaRPr lang="en-US" sz="2400" dirty="0">
              <a:solidFill>
                <a:schemeClr val="tx1">
                  <a:lumMod val="65000"/>
                  <a:lumOff val="35000"/>
                </a:schemeClr>
              </a:solidFill>
              <a:cs typeface="Arial" charset="0"/>
            </a:endParaRPr>
          </a:p>
        </p:txBody>
      </p:sp>
      <p:sp>
        <p:nvSpPr>
          <p:cNvPr id="5" name="Rectangle 4"/>
          <p:cNvSpPr>
            <a:spLocks noChangeArrowheads="1"/>
          </p:cNvSpPr>
          <p:nvPr/>
        </p:nvSpPr>
        <p:spPr bwMode="auto">
          <a:xfrm>
            <a:off x="5847986" y="6076950"/>
            <a:ext cx="2826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solidFill>
                  <a:srgbClr val="4C5A6A"/>
                </a:solidFill>
              </a:rPr>
              <a:t>© Consumer Action </a:t>
            </a:r>
            <a:r>
              <a:rPr lang="en-US" sz="2000" dirty="0" smtClean="0">
                <a:solidFill>
                  <a:srgbClr val="4C5A6A"/>
                </a:solidFill>
              </a:rPr>
              <a:t>2016</a:t>
            </a:r>
            <a:endParaRPr lang="en-US" sz="2000" dirty="0">
              <a:solidFill>
                <a:srgbClr val="4C5A6A"/>
              </a:solidFill>
            </a:endParaRPr>
          </a:p>
        </p:txBody>
      </p:sp>
      <p:pic>
        <p:nvPicPr>
          <p:cNvPr id="6" name="Picture 5" descr="GraduationC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245" y="3979699"/>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94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Your rights when you owe a debt</a:t>
            </a:r>
            <a:endParaRPr lang="en-US" b="1" dirty="0">
              <a:solidFill>
                <a:schemeClr val="bg1"/>
              </a:solidFill>
            </a:endParaRPr>
          </a:p>
        </p:txBody>
      </p:sp>
      <p:pic>
        <p:nvPicPr>
          <p:cNvPr id="4" name="Content Placeholder 3" descr="Fotolia_71240311_S.jpg"/>
          <p:cNvPicPr>
            <a:picLocks noGrp="1" noChangeAspect="1"/>
          </p:cNvPicPr>
          <p:nvPr>
            <p:ph idx="1"/>
          </p:nvPr>
        </p:nvPicPr>
        <p:blipFill>
          <a:blip r:embed="rId3">
            <a:extLst>
              <a:ext uri="{28A0092B-C50C-407E-A947-70E740481C1C}">
                <a14:useLocalDpi xmlns:a14="http://schemas.microsoft.com/office/drawing/2010/main" val="0"/>
              </a:ext>
            </a:extLst>
          </a:blip>
          <a:srcRect l="-18187" r="-18187"/>
          <a:stretch>
            <a:fillRect/>
          </a:stretch>
        </p:blipFill>
        <p:spPr>
          <a:xfrm>
            <a:off x="252405" y="1600200"/>
            <a:ext cx="8686800" cy="4777405"/>
          </a:xfrm>
        </p:spPr>
      </p:pic>
    </p:spTree>
    <p:extLst>
      <p:ext uri="{BB962C8B-B14F-4D97-AF65-F5344CB8AC3E}">
        <p14:creationId xmlns:p14="http://schemas.microsoft.com/office/powerpoint/2010/main" val="150952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Fair Debt Collection Practices Act</a:t>
            </a:r>
            <a:endParaRPr lang="en-US"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4400" dirty="0" smtClean="0"/>
              <a:t>Federal law prescribes what third-party debt collectors:</a:t>
            </a:r>
          </a:p>
          <a:p>
            <a:pPr marL="871538" indent="-363538" defTabSz="688975">
              <a:spcBef>
                <a:spcPts val="1600"/>
              </a:spcBef>
            </a:pPr>
            <a:r>
              <a:rPr lang="en-US" sz="4400" b="1" i="1" dirty="0" smtClean="0"/>
              <a:t>Must</a:t>
            </a:r>
            <a:r>
              <a:rPr lang="en-US" sz="4400" dirty="0" smtClean="0"/>
              <a:t> do</a:t>
            </a:r>
          </a:p>
          <a:p>
            <a:pPr marL="871538" indent="-363538" defTabSz="688975"/>
            <a:r>
              <a:rPr lang="en-US" sz="4400" b="1" i="1" dirty="0" smtClean="0"/>
              <a:t>Can</a:t>
            </a:r>
            <a:r>
              <a:rPr lang="en-US" sz="4400" dirty="0" smtClean="0"/>
              <a:t> do</a:t>
            </a:r>
          </a:p>
          <a:p>
            <a:pPr marL="871538" indent="-363538" defTabSz="688975"/>
            <a:r>
              <a:rPr lang="en-US" sz="4400" b="1" i="1" dirty="0" smtClean="0"/>
              <a:t>Cannot</a:t>
            </a:r>
            <a:r>
              <a:rPr lang="en-US" sz="4400" dirty="0" smtClean="0"/>
              <a:t> do</a:t>
            </a:r>
          </a:p>
        </p:txBody>
      </p:sp>
    </p:spTree>
    <p:extLst>
      <p:ext uri="{BB962C8B-B14F-4D97-AF65-F5344CB8AC3E}">
        <p14:creationId xmlns:p14="http://schemas.microsoft.com/office/powerpoint/2010/main" val="374905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When a collector calls</a:t>
            </a:r>
            <a:endParaRPr lang="en-US" b="1" dirty="0">
              <a:solidFill>
                <a:schemeClr val="bg1"/>
              </a:solidFill>
            </a:endParaRPr>
          </a:p>
        </p:txBody>
      </p:sp>
      <p:pic>
        <p:nvPicPr>
          <p:cNvPr id="4" name="Content Placeholder 3" descr="Fotolia_53870538_S.jpg"/>
          <p:cNvPicPr>
            <a:picLocks noGrp="1" noChangeAspect="1"/>
          </p:cNvPicPr>
          <p:nvPr>
            <p:ph idx="1"/>
          </p:nvPr>
        </p:nvPicPr>
        <p:blipFill rotWithShape="1">
          <a:blip r:embed="rId3">
            <a:extLst>
              <a:ext uri="{28A0092B-C50C-407E-A947-70E740481C1C}">
                <a14:useLocalDpi xmlns:a14="http://schemas.microsoft.com/office/drawing/2010/main" val="0"/>
              </a:ext>
            </a:extLst>
          </a:blip>
          <a:srcRect t="5443" b="10116"/>
          <a:stretch/>
        </p:blipFill>
        <p:spPr>
          <a:xfrm>
            <a:off x="457200" y="1663482"/>
            <a:ext cx="8229600" cy="4791075"/>
          </a:xfrm>
        </p:spPr>
      </p:pic>
    </p:spTree>
    <p:extLst>
      <p:ext uri="{BB962C8B-B14F-4D97-AF65-F5344CB8AC3E}">
        <p14:creationId xmlns:p14="http://schemas.microsoft.com/office/powerpoint/2010/main" val="228864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Debt collection scams</a:t>
            </a:r>
            <a:endParaRPr lang="en-US" b="1" dirty="0">
              <a:solidFill>
                <a:schemeClr val="bg1"/>
              </a:solidFill>
            </a:endParaRPr>
          </a:p>
        </p:txBody>
      </p:sp>
      <p:pic>
        <p:nvPicPr>
          <p:cNvPr id="5" name="Content Placeholder 4" descr="Fotolia_86655395_S.jpg"/>
          <p:cNvPicPr>
            <a:picLocks noGrp="1" noChangeAspect="1"/>
          </p:cNvPicPr>
          <p:nvPr>
            <p:ph idx="1"/>
          </p:nvPr>
        </p:nvPicPr>
        <p:blipFill>
          <a:blip r:embed="rId3">
            <a:extLst>
              <a:ext uri="{28A0092B-C50C-407E-A947-70E740481C1C}">
                <a14:useLocalDpi xmlns:a14="http://schemas.microsoft.com/office/drawing/2010/main" val="0"/>
              </a:ext>
            </a:extLst>
          </a:blip>
          <a:srcRect t="26603" b="26603"/>
          <a:stretch>
            <a:fillRect/>
          </a:stretch>
        </p:blipFill>
        <p:spPr>
          <a:xfrm>
            <a:off x="457200" y="1706046"/>
            <a:ext cx="8229600" cy="4525963"/>
          </a:xfrm>
        </p:spPr>
      </p:pic>
    </p:spTree>
    <p:extLst>
      <p:ext uri="{BB962C8B-B14F-4D97-AF65-F5344CB8AC3E}">
        <p14:creationId xmlns:p14="http://schemas.microsoft.com/office/powerpoint/2010/main" val="426967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Disputing a debt</a:t>
            </a:r>
            <a:endParaRPr lang="en-US" b="1" dirty="0">
              <a:solidFill>
                <a:schemeClr val="bg1"/>
              </a:solidFill>
            </a:endParaRPr>
          </a:p>
        </p:txBody>
      </p:sp>
      <p:sp>
        <p:nvSpPr>
          <p:cNvPr id="3" name="Content Placeholder 2"/>
          <p:cNvSpPr>
            <a:spLocks noGrp="1"/>
          </p:cNvSpPr>
          <p:nvPr>
            <p:ph idx="1"/>
          </p:nvPr>
        </p:nvSpPr>
        <p:spPr>
          <a:xfrm>
            <a:off x="958470" y="2218528"/>
            <a:ext cx="7830464" cy="3227777"/>
          </a:xfrm>
        </p:spPr>
        <p:txBody>
          <a:bodyPr/>
          <a:lstStyle/>
          <a:p>
            <a:r>
              <a:rPr lang="en-US" sz="3600" dirty="0" smtClean="0"/>
              <a:t>ID theft or mistaken identity</a:t>
            </a:r>
          </a:p>
          <a:p>
            <a:r>
              <a:rPr lang="en-US" sz="3600" dirty="0" smtClean="0"/>
              <a:t>Incorrect or inflated amount</a:t>
            </a:r>
          </a:p>
          <a:p>
            <a:r>
              <a:rPr lang="en-US" sz="3600" dirty="0" smtClean="0"/>
              <a:t>Debt has already been paid or settled</a:t>
            </a:r>
          </a:p>
          <a:p>
            <a:r>
              <a:rPr lang="en-US" sz="3600" dirty="0" smtClean="0"/>
              <a:t>The debt is too old (time-barred)</a:t>
            </a:r>
          </a:p>
          <a:p>
            <a:endParaRPr lang="en-US" dirty="0"/>
          </a:p>
        </p:txBody>
      </p:sp>
    </p:spTree>
    <p:extLst>
      <p:ext uri="{BB962C8B-B14F-4D97-AF65-F5344CB8AC3E}">
        <p14:creationId xmlns:p14="http://schemas.microsoft.com/office/powerpoint/2010/main" val="178690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Communicating with a collector</a:t>
            </a:r>
            <a:endParaRPr lang="en-US" b="1" dirty="0">
              <a:solidFill>
                <a:schemeClr val="bg1"/>
              </a:solidFill>
            </a:endParaRPr>
          </a:p>
        </p:txBody>
      </p:sp>
      <p:sp>
        <p:nvSpPr>
          <p:cNvPr id="3" name="Content Placeholder 2"/>
          <p:cNvSpPr>
            <a:spLocks noGrp="1"/>
          </p:cNvSpPr>
          <p:nvPr>
            <p:ph idx="1"/>
          </p:nvPr>
        </p:nvSpPr>
        <p:spPr>
          <a:xfrm>
            <a:off x="339072" y="1722002"/>
            <a:ext cx="8804928" cy="3336727"/>
          </a:xfrm>
        </p:spPr>
        <p:txBody>
          <a:bodyPr>
            <a:normAutofit/>
          </a:bodyPr>
          <a:lstStyle/>
          <a:p>
            <a:pPr>
              <a:spcBef>
                <a:spcPts val="1400"/>
              </a:spcBef>
              <a:spcAft>
                <a:spcPts val="1400"/>
              </a:spcAft>
            </a:pPr>
            <a:r>
              <a:rPr lang="en-US" sz="3600" dirty="0" smtClean="0"/>
              <a:t>State </a:t>
            </a:r>
            <a:r>
              <a:rPr lang="en-US" sz="3600" dirty="0"/>
              <a:t>contact preference</a:t>
            </a:r>
          </a:p>
          <a:p>
            <a:pPr>
              <a:spcBef>
                <a:spcPts val="1400"/>
              </a:spcBef>
              <a:spcAft>
                <a:spcPts val="1400"/>
              </a:spcAft>
            </a:pPr>
            <a:r>
              <a:rPr lang="en-US" sz="3600" dirty="0"/>
              <a:t>Stay calm, respectful</a:t>
            </a:r>
          </a:p>
          <a:p>
            <a:pPr>
              <a:spcBef>
                <a:spcPts val="1400"/>
              </a:spcBef>
              <a:spcAft>
                <a:spcPts val="1400"/>
              </a:spcAft>
            </a:pPr>
            <a:r>
              <a:rPr lang="en-US" sz="3600" dirty="0" smtClean="0"/>
              <a:t>Keep detailed notes</a:t>
            </a:r>
          </a:p>
          <a:p>
            <a:pPr>
              <a:spcBef>
                <a:spcPts val="1400"/>
              </a:spcBef>
            </a:pPr>
            <a:endParaRPr lang="en-US" dirty="0"/>
          </a:p>
        </p:txBody>
      </p:sp>
      <p:pic>
        <p:nvPicPr>
          <p:cNvPr id="5" name="Picture 4" descr="Fotolia_29232446_X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300" y="3835105"/>
            <a:ext cx="4485700" cy="2993993"/>
          </a:xfrm>
          <a:prstGeom prst="rect">
            <a:avLst/>
          </a:prstGeom>
        </p:spPr>
      </p:pic>
    </p:spTree>
    <p:extLst>
      <p:ext uri="{BB962C8B-B14F-4D97-AF65-F5344CB8AC3E}">
        <p14:creationId xmlns:p14="http://schemas.microsoft.com/office/powerpoint/2010/main" val="7723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txBody>
          <a:bodyPr/>
          <a:lstStyle/>
          <a:p>
            <a:r>
              <a:rPr lang="en-US" b="1" dirty="0" smtClean="0">
                <a:solidFill>
                  <a:schemeClr val="bg1"/>
                </a:solidFill>
              </a:rPr>
              <a:t>Avoiding legal action</a:t>
            </a:r>
            <a:endParaRPr lang="en-US" b="1" dirty="0">
              <a:solidFill>
                <a:schemeClr val="bg1"/>
              </a:solidFill>
            </a:endParaRPr>
          </a:p>
        </p:txBody>
      </p:sp>
      <p:sp>
        <p:nvSpPr>
          <p:cNvPr id="3" name="Content Placeholder 2"/>
          <p:cNvSpPr>
            <a:spLocks noGrp="1"/>
          </p:cNvSpPr>
          <p:nvPr>
            <p:ph idx="1"/>
          </p:nvPr>
        </p:nvSpPr>
        <p:spPr>
          <a:xfrm>
            <a:off x="425450" y="2454867"/>
            <a:ext cx="4305300" cy="4031653"/>
          </a:xfrm>
        </p:spPr>
        <p:txBody>
          <a:bodyPr>
            <a:normAutofit/>
          </a:bodyPr>
          <a:lstStyle/>
          <a:p>
            <a:pPr>
              <a:spcAft>
                <a:spcPts val="1200"/>
              </a:spcAft>
            </a:pPr>
            <a:r>
              <a:rPr lang="en-US" sz="4800" dirty="0" smtClean="0"/>
              <a:t>Determine ability to pay</a:t>
            </a:r>
          </a:p>
          <a:p>
            <a:pPr>
              <a:spcBef>
                <a:spcPts val="1752"/>
              </a:spcBef>
            </a:pPr>
            <a:r>
              <a:rPr lang="en-US" sz="4800" dirty="0" smtClean="0"/>
              <a:t>Negotiate</a:t>
            </a:r>
          </a:p>
          <a:p>
            <a:pPr marL="0" indent="0">
              <a:buNone/>
            </a:pPr>
            <a:endParaRPr lang="en-US" dirty="0"/>
          </a:p>
        </p:txBody>
      </p:sp>
      <p:pic>
        <p:nvPicPr>
          <p:cNvPr id="6" name="Picture 5" descr="Fotolia_110477568_S copy2.jpg"/>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38700" y="2003052"/>
            <a:ext cx="4248100" cy="4275744"/>
          </a:xfrm>
          <a:prstGeom prst="rect">
            <a:avLst/>
          </a:prstGeom>
        </p:spPr>
      </p:pic>
    </p:spTree>
    <p:extLst>
      <p:ext uri="{BB962C8B-B14F-4D97-AF65-F5344CB8AC3E}">
        <p14:creationId xmlns:p14="http://schemas.microsoft.com/office/powerpoint/2010/main" val="1324443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18158</TotalTime>
  <Words>9624</Words>
  <Application>Microsoft Macintosh PowerPoint</Application>
  <PresentationFormat>On-screen Show (4:3)</PresentationFormat>
  <Paragraphs>350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Debt Collection  Know your rights</vt:lpstr>
      <vt:lpstr>What you will learn</vt:lpstr>
      <vt:lpstr>Your rights when you owe a debt</vt:lpstr>
      <vt:lpstr>Fair Debt Collection Practices Act</vt:lpstr>
      <vt:lpstr>When a collector calls</vt:lpstr>
      <vt:lpstr>Debt collection scams</vt:lpstr>
      <vt:lpstr>Disputing a debt</vt:lpstr>
      <vt:lpstr>Communicating with a collector</vt:lpstr>
      <vt:lpstr>Avoiding legal action</vt:lpstr>
      <vt:lpstr>Credit counseling</vt:lpstr>
      <vt:lpstr>Bankruptcy</vt:lpstr>
      <vt:lpstr>Potential consequences of unpaid debt</vt:lpstr>
      <vt:lpstr>Responding to a lawsuit</vt:lpstr>
      <vt:lpstr>Preparing for the hearing</vt:lpstr>
      <vt:lpstr>Mandatory arbitration</vt:lpstr>
      <vt:lpstr>If you lose the case</vt:lpstr>
      <vt:lpstr>Exemptions</vt:lpstr>
      <vt:lpstr>Free and low-cost legal help</vt:lpstr>
      <vt:lpstr>Filing a complaint</vt:lpstr>
      <vt:lpstr>Congratulations!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Collection  Know your rights</dc:title>
  <dc:creator>Monica Steinisch</dc:creator>
  <cp:lastModifiedBy>Monica Steinisch</cp:lastModifiedBy>
  <cp:revision>433</cp:revision>
  <dcterms:created xsi:type="dcterms:W3CDTF">2016-06-01T17:19:01Z</dcterms:created>
  <dcterms:modified xsi:type="dcterms:W3CDTF">2016-10-16T23:55:17Z</dcterms:modified>
</cp:coreProperties>
</file>