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1" r:id="rId6"/>
    <p:sldId id="272" r:id="rId7"/>
    <p:sldId id="273" r:id="rId8"/>
    <p:sldId id="264" r:id="rId9"/>
    <p:sldId id="263" r:id="rId10"/>
    <p:sldId id="265" r:id="rId11"/>
    <p:sldId id="267" r:id="rId12"/>
    <p:sldId id="271" r:id="rId13"/>
    <p:sldId id="266" r:id="rId14"/>
    <p:sldId id="270" r:id="rId15"/>
    <p:sldId id="268" r:id="rId16"/>
    <p:sldId id="26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53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154" autoAdjust="0"/>
  </p:normalViewPr>
  <p:slideViewPr>
    <p:cSldViewPr snapToGrid="0" snapToObjects="1">
      <p:cViewPr>
        <p:scale>
          <a:sx n="80" d="100"/>
          <a:sy n="80" d="100"/>
        </p:scale>
        <p:origin x="-1160" y="123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0" d="100"/>
          <a:sy n="70" d="100"/>
        </p:scale>
        <p:origin x="-26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F9198-3140-8E4C-913B-266479ABE6ED}" type="datetimeFigureOut">
              <a:rPr lang="en-US" smtClean="0"/>
              <a:t>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6C82AB-A02E-0A47-B56F-3934AC069395}" type="slidenum">
              <a:rPr lang="en-US" smtClean="0"/>
              <a:t>‹#›</a:t>
            </a:fld>
            <a:endParaRPr lang="en-US"/>
          </a:p>
        </p:txBody>
      </p:sp>
    </p:spTree>
    <p:extLst>
      <p:ext uri="{BB962C8B-B14F-4D97-AF65-F5344CB8AC3E}">
        <p14:creationId xmlns:p14="http://schemas.microsoft.com/office/powerpoint/2010/main" val="34985278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ylowcostauto.com" TargetMode="External"/><Relationship Id="rId4" Type="http://schemas.openxmlformats.org/officeDocument/2006/relationships/hyperlink" Target="http://www.naic.org/state_web_map.htm"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all-about-car-accidents.com/resources/auto-accident/car-accident-injuries/do-i-need-to-report-a-minor-car-accident"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uphelp.org/library/resource/hiring-attorney-insurance-claim" TargetMode="External"/><Relationship Id="rId4" Type="http://schemas.openxmlformats.org/officeDocument/2006/relationships/hyperlink" Target="http://www.naic.org/state_web_map.htm" TargetMode="External"/><Relationship Id="rId5" Type="http://schemas.openxmlformats.org/officeDocument/2006/relationships/hyperlink" Target="http://uphelp.org/resources/claim-help/disputes" TargetMode="External"/><Relationship Id="rId6" Type="http://schemas.openxmlformats.org/officeDocument/2006/relationships/hyperlink" Target="http://www.uphelp.org/library/resource/speak-how-communicate-your-insurance-company" TargetMode="External"/><Relationship Id="rId7" Type="http://schemas.openxmlformats.org/officeDocument/2006/relationships/hyperlink" Target="http://www.consumer-action.org/english/articles/how_to_complain"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ii.org/insurance-topics/auto-insurance" TargetMode="External"/><Relationship Id="rId4" Type="http://schemas.openxmlformats.org/officeDocument/2006/relationships/hyperlink" Target="http://www.naic.org"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ersonalreports.lexisnexis.com/fact_act_claims_bundle/landing.jsp" TargetMode="External"/><Relationship Id="rId4" Type="http://schemas.openxmlformats.org/officeDocument/2006/relationships/hyperlink" Target="http://www.verisk.com/underwriting/a-plus-underwriting-verisk-insurance-solutions.html"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ea typeface="ＭＳ Ｐゴシック" charset="0"/>
                <a:cs typeface="ＭＳ Ｐゴシック" charset="0"/>
              </a:rPr>
              <a:t>See the “</a:t>
            </a:r>
            <a:r>
              <a:rPr lang="en-US" altLang="ja-JP" dirty="0" smtClean="0">
                <a:latin typeface="Calibri" charset="0"/>
                <a:ea typeface="ＭＳ Ｐゴシック" charset="0"/>
                <a:cs typeface="ＭＳ Ｐゴシック" charset="0"/>
              </a:rPr>
              <a:t>Welcome</a:t>
            </a:r>
            <a:r>
              <a:rPr lang="en-US" dirty="0" smtClean="0">
                <a:latin typeface="Calibri" charset="0"/>
                <a:ea typeface="ＭＳ Ｐゴシック" charset="0"/>
                <a:cs typeface="ＭＳ Ｐゴシック" charset="0"/>
              </a:rPr>
              <a:t>”</a:t>
            </a:r>
            <a:r>
              <a:rPr lang="en-US" altLang="ja-JP" dirty="0" smtClean="0">
                <a:latin typeface="Calibri" charset="0"/>
                <a:ea typeface="ＭＳ Ｐゴシック" charset="0"/>
                <a:cs typeface="ＭＳ Ｐゴシック" charset="0"/>
              </a:rPr>
              <a:t> section of lesson plan.</a:t>
            </a:r>
          </a:p>
          <a:p>
            <a:endParaRPr lang="en-US" altLang="ja-JP" dirty="0" smtClean="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Consumer Action 2015</a:t>
            </a:r>
          </a:p>
          <a:p>
            <a:endParaRPr lang="en-US" altLang="ja-JP" dirty="0">
              <a:latin typeface="Calibri"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DF6C82AB-A02E-0A47-B56F-3934AC069395}" type="slidenum">
              <a:rPr lang="en-US" smtClean="0"/>
              <a:t>1</a:t>
            </a:fld>
            <a:endParaRPr lang="en-US"/>
          </a:p>
        </p:txBody>
      </p:sp>
    </p:spTree>
    <p:extLst>
      <p:ext uri="{BB962C8B-B14F-4D97-AF65-F5344CB8AC3E}">
        <p14:creationId xmlns:p14="http://schemas.microsoft.com/office/powerpoint/2010/main" val="1512441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1" dirty="0" smtClean="0"/>
              <a:t>Know the</a:t>
            </a:r>
            <a:r>
              <a:rPr lang="en-US" b="1" baseline="0" dirty="0" smtClean="0"/>
              <a:t> steps involved in purchasing a policy</a:t>
            </a:r>
            <a:endParaRPr lang="en-US" b="1"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1" dirty="0" smtClean="0"/>
              <a:t>Provide personal information:</a:t>
            </a:r>
            <a:r>
              <a:rPr lang="en-US" b="1" baseline="0" dirty="0" smtClean="0"/>
              <a:t> </a:t>
            </a:r>
            <a:r>
              <a:rPr lang="en-US" dirty="0" smtClean="0"/>
              <a:t>Be prepared to provide a copy of your driver’s license and car registration, and all other information the insurer requires. This typically includes car make and model, year, vehicle identification number (VIN), odometer reading (miles), home address, the individuals who will be driving the vehicle, and how many miles you drive each year. </a:t>
            </a:r>
          </a:p>
          <a:p>
            <a:pPr marL="171450" indent="-171450">
              <a:buFont typeface="Arial"/>
              <a:buChar char="•"/>
            </a:pPr>
            <a:r>
              <a:rPr lang="en-US" b="1" dirty="0" smtClean="0"/>
              <a:t>Be</a:t>
            </a:r>
            <a:r>
              <a:rPr lang="en-US" b="1" baseline="0" dirty="0" smtClean="0"/>
              <a:t> truthful: </a:t>
            </a:r>
            <a:r>
              <a:rPr lang="en-US" dirty="0" smtClean="0"/>
              <a:t>Answer all questions honestly. Providing false information can be cause for an insurer to cancel your policy or deny your claim.</a:t>
            </a:r>
          </a:p>
          <a:p>
            <a:pPr marL="171450" indent="-171450">
              <a:buFont typeface="Arial"/>
              <a:buChar char="•"/>
            </a:pPr>
            <a:r>
              <a:rPr lang="en-US" b="1" dirty="0" smtClean="0"/>
              <a:t>Pay premium: </a:t>
            </a:r>
            <a:r>
              <a:rPr lang="en-US" dirty="0" smtClean="0"/>
              <a:t>Be prepared to make at least the minimum required payment to establish the policy. (Different</a:t>
            </a:r>
            <a:r>
              <a:rPr lang="en-US" baseline="0" dirty="0" smtClean="0"/>
              <a:t> insurers offer different billing options—for example, monthly, quarterly, semi-annually and annually.)</a:t>
            </a:r>
            <a:r>
              <a:rPr lang="en-US" dirty="0" smtClean="0"/>
              <a:t> </a:t>
            </a:r>
          </a:p>
          <a:p>
            <a:pPr marL="171450" indent="-171450">
              <a:buFont typeface="Arial"/>
              <a:buChar char="•"/>
            </a:pPr>
            <a:r>
              <a:rPr lang="en-US" b="1" dirty="0" smtClean="0"/>
              <a:t>Understand coverage:</a:t>
            </a:r>
            <a:r>
              <a:rPr lang="en-US" b="1" baseline="0" dirty="0" smtClean="0"/>
              <a:t> </a:t>
            </a:r>
            <a:r>
              <a:rPr lang="en-US" dirty="0" smtClean="0"/>
              <a:t>Read</a:t>
            </a:r>
            <a:r>
              <a:rPr lang="en-US" baseline="0" dirty="0" smtClean="0"/>
              <a:t> the policy to understand what “exclusions” there might be (losses you could not make a claim for).</a:t>
            </a:r>
            <a:endParaRPr lang="en-US" dirty="0"/>
          </a:p>
        </p:txBody>
      </p:sp>
      <p:sp>
        <p:nvSpPr>
          <p:cNvPr id="4" name="Slide Number Placeholder 3"/>
          <p:cNvSpPr>
            <a:spLocks noGrp="1"/>
          </p:cNvSpPr>
          <p:nvPr>
            <p:ph type="sldNum" sz="quarter" idx="10"/>
          </p:nvPr>
        </p:nvSpPr>
        <p:spPr/>
        <p:txBody>
          <a:bodyPr/>
          <a:lstStyle/>
          <a:p>
            <a:fld id="{DF6C82AB-A02E-0A47-B56F-3934AC069395}" type="slidenum">
              <a:rPr lang="en-US" smtClean="0"/>
              <a:t>10</a:t>
            </a:fld>
            <a:endParaRPr lang="en-US"/>
          </a:p>
        </p:txBody>
      </p:sp>
    </p:spTree>
    <p:extLst>
      <p:ext uri="{BB962C8B-B14F-4D97-AF65-F5344CB8AC3E}">
        <p14:creationId xmlns:p14="http://schemas.microsoft.com/office/powerpoint/2010/main" val="1369912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2450" y="4251360"/>
            <a:ext cx="6478406" cy="4114800"/>
          </a:xfrm>
        </p:spPr>
        <p:txBody>
          <a:bodyPr/>
          <a:lstStyle/>
          <a:p>
            <a:pPr marL="0" indent="0">
              <a:buFont typeface="Arial"/>
              <a:buNone/>
            </a:pPr>
            <a:r>
              <a:rPr lang="en-US" b="1" dirty="0" smtClean="0"/>
              <a:t>Know your options if you are</a:t>
            </a:r>
            <a:r>
              <a:rPr lang="en-US" b="1" baseline="0" dirty="0" smtClean="0"/>
              <a:t> having trouble getting coverage</a:t>
            </a:r>
          </a:p>
          <a:p>
            <a:pPr marL="171450" indent="-171450">
              <a:buFont typeface="Arial"/>
              <a:buChar char="•"/>
            </a:pPr>
            <a:r>
              <a:rPr lang="en-US" b="1" dirty="0" smtClean="0"/>
              <a:t>Low-cost insurance programs: </a:t>
            </a:r>
            <a:r>
              <a:rPr lang="en-US" dirty="0" smtClean="0"/>
              <a:t>If you are a good driver but can’t afford standard auto insurance premiums, you may qualify for a special program offered by some states, such as California (</a:t>
            </a:r>
            <a:r>
              <a:rPr lang="en-US" sz="1200" u="sng" kern="1200" dirty="0" smtClean="0">
                <a:solidFill>
                  <a:schemeClr val="tx1"/>
                </a:solidFill>
                <a:effectLst/>
                <a:latin typeface="+mn-lt"/>
                <a:ea typeface="+mn-ea"/>
                <a:cs typeface="+mn-cs"/>
                <a:hlinkClick r:id="rId3"/>
              </a:rPr>
              <a:t>www.mylowcostauto.com</a:t>
            </a:r>
            <a:r>
              <a:rPr lang="en-US" sz="1200" u="none" kern="1200" dirty="0" smtClean="0">
                <a:solidFill>
                  <a:schemeClr val="tx1"/>
                </a:solidFill>
                <a:effectLst/>
                <a:latin typeface="+mn-lt"/>
                <a:ea typeface="+mn-ea"/>
                <a:cs typeface="+mn-cs"/>
              </a:rPr>
              <a:t>)</a:t>
            </a:r>
            <a:r>
              <a:rPr lang="en-US" dirty="0" smtClean="0"/>
              <a:t>, that make coverage available at reduced rates for low-income residents. </a:t>
            </a:r>
            <a:r>
              <a:rPr lang="en-US" sz="1200" kern="1200" dirty="0" smtClean="0">
                <a:solidFill>
                  <a:schemeClr val="tx1"/>
                </a:solidFill>
                <a:effectLst/>
                <a:latin typeface="+mn-lt"/>
                <a:ea typeface="+mn-ea"/>
                <a:cs typeface="+mn-cs"/>
              </a:rPr>
              <a:t>Find out from your state’s department of insurance if there is a low-cost auto insurance program.</a:t>
            </a:r>
            <a:r>
              <a:rPr lang="en-US" dirty="0" smtClean="0">
                <a:effectLst/>
              </a:rPr>
              <a:t> </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1" dirty="0" smtClean="0"/>
              <a:t>High-risk</a:t>
            </a:r>
            <a:r>
              <a:rPr lang="en-US" b="1" baseline="0" dirty="0" smtClean="0"/>
              <a:t> insurers</a:t>
            </a:r>
            <a:r>
              <a:rPr lang="en-US" b="1" dirty="0" smtClean="0"/>
              <a:t>: </a:t>
            </a:r>
            <a:r>
              <a:rPr lang="en-US" sz="1200" kern="1200" dirty="0" smtClean="0">
                <a:solidFill>
                  <a:schemeClr val="tx1"/>
                </a:solidFill>
                <a:effectLst/>
                <a:latin typeface="+mn-lt"/>
                <a:ea typeface="+mn-ea"/>
                <a:cs typeface="+mn-cs"/>
              </a:rPr>
              <a:t>There are insurance companies that specialize in high-risk drivers, mainstream insurance companies that offer policies for high-risk drivers, and others that won’t insure high-risk drivers at all. There’s no national or industry standard for what constitutes</a:t>
            </a:r>
            <a:r>
              <a:rPr lang="en-US" sz="1200" kern="1200" baseline="0" dirty="0" smtClean="0">
                <a:solidFill>
                  <a:schemeClr val="tx1"/>
                </a:solidFill>
                <a:effectLst/>
                <a:latin typeface="+mn-lt"/>
                <a:ea typeface="+mn-ea"/>
                <a:cs typeface="+mn-cs"/>
              </a:rPr>
              <a:t> a ”</a:t>
            </a:r>
            <a:r>
              <a:rPr lang="en-US" sz="1200" kern="1200" dirty="0" smtClean="0">
                <a:solidFill>
                  <a:schemeClr val="tx1"/>
                </a:solidFill>
                <a:effectLst/>
                <a:latin typeface="+mn-lt"/>
                <a:ea typeface="+mn-ea"/>
                <a:cs typeface="+mn-cs"/>
              </a:rPr>
              <a:t>high-risk” driver, but drivers typically fall into that category if they have been convicted of driving under the influence, have multiple tickets for speeding and/or reckless driving or have had multiple accident claims. Limited driving experience and a poor credit history also can contribute to your risk level.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Insurance will be more expensive for you, but you should still be able to get coverage. To find an insurance company that will cover you, do an online search for “high risk auto insurance” or use an insurance referral website.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1" baseline="0" dirty="0" smtClean="0"/>
              <a:t>A</a:t>
            </a:r>
            <a:r>
              <a:rPr lang="en-US" b="1" dirty="0" smtClean="0"/>
              <a:t>ssigned-risk pools: </a:t>
            </a:r>
            <a:r>
              <a:rPr lang="en-US" sz="1200" kern="1200" dirty="0" smtClean="0">
                <a:solidFill>
                  <a:schemeClr val="tx1"/>
                </a:solidFill>
                <a:effectLst/>
                <a:latin typeface="+mn-lt"/>
                <a:ea typeface="+mn-ea"/>
                <a:cs typeface="+mn-cs"/>
              </a:rPr>
              <a:t>If</a:t>
            </a:r>
            <a:r>
              <a:rPr lang="en-US" sz="1200" kern="1200" baseline="0" dirty="0" smtClean="0">
                <a:solidFill>
                  <a:schemeClr val="tx1"/>
                </a:solidFill>
                <a:effectLst/>
                <a:latin typeface="+mn-lt"/>
                <a:ea typeface="+mn-ea"/>
                <a:cs typeface="+mn-cs"/>
              </a:rPr>
              <a:t> you still can’t get a policy, </a:t>
            </a:r>
            <a:r>
              <a:rPr lang="en-US" dirty="0" smtClean="0"/>
              <a:t>you may be able to get insurance through a special state program under which insurers must provide coverage to thos</a:t>
            </a:r>
            <a:r>
              <a:rPr lang="en-US" baseline="0" dirty="0" smtClean="0"/>
              <a:t>e high-risk </a:t>
            </a:r>
            <a:r>
              <a:rPr lang="en-US" dirty="0" smtClean="0"/>
              <a:t>drivers assigned to them. Contact your state’s department</a:t>
            </a:r>
            <a:r>
              <a:rPr lang="en-US" baseline="0" dirty="0" smtClean="0"/>
              <a:t> of insurance </a:t>
            </a:r>
            <a:r>
              <a:rPr lang="en-US" sz="1200" kern="1200" dirty="0" smtClean="0">
                <a:solidFill>
                  <a:schemeClr val="tx1"/>
                </a:solidFill>
                <a:effectLst/>
                <a:latin typeface="+mn-lt"/>
                <a:ea typeface="+mn-ea"/>
                <a:cs typeface="+mn-cs"/>
              </a:rPr>
              <a:t>(</a:t>
            </a:r>
            <a:r>
              <a:rPr lang="en-US" sz="1200" u="sng" kern="1200" dirty="0" smtClean="0">
                <a:solidFill>
                  <a:schemeClr val="tx1"/>
                </a:solidFill>
                <a:effectLst/>
                <a:latin typeface="+mn-lt"/>
                <a:ea typeface="+mn-ea"/>
                <a:cs typeface="+mn-cs"/>
                <a:hlinkClick r:id="rId4"/>
              </a:rPr>
              <a:t>www.naic.org/state_web_map.htm</a:t>
            </a:r>
            <a:r>
              <a:rPr lang="en-US" sz="1200" kern="1200" dirty="0" smtClean="0">
                <a:solidFill>
                  <a:schemeClr val="tx1"/>
                </a:solidFill>
                <a:effectLst/>
                <a:latin typeface="+mn-lt"/>
                <a:ea typeface="+mn-ea"/>
                <a:cs typeface="+mn-cs"/>
              </a:rPr>
              <a:t>) or</a:t>
            </a:r>
            <a:r>
              <a:rPr lang="en-US" sz="1200" kern="1200" baseline="0" dirty="0" smtClean="0">
                <a:solidFill>
                  <a:schemeClr val="tx1"/>
                </a:solidFill>
                <a:effectLst/>
                <a:latin typeface="+mn-lt"/>
                <a:ea typeface="+mn-ea"/>
                <a:cs typeface="+mn-cs"/>
              </a:rPr>
              <a:t> the DMV.</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1" dirty="0" smtClean="0"/>
              <a:t>Don’t drive without insurance!: </a:t>
            </a:r>
            <a:r>
              <a:rPr lang="en-US" dirty="0" smtClean="0"/>
              <a:t>Driving without insurance could lead to a variety of penalties, including having your license suspended and/or being</a:t>
            </a:r>
            <a:r>
              <a:rPr lang="en-US" baseline="0" dirty="0" smtClean="0"/>
              <a:t> fined</a:t>
            </a:r>
            <a:r>
              <a:rPr lang="en-US" dirty="0" smtClean="0"/>
              <a:t>. If you have financed or leased your car, your lender/lessor could repossess it if you are not adequately insured. If you cause</a:t>
            </a:r>
            <a:r>
              <a:rPr lang="en-US" baseline="0" dirty="0" smtClean="0"/>
              <a:t> an accident, you could be sued and be responsible for covering your own legal costs and paying the entire judgment (should you lose) out of your own pocket. </a:t>
            </a:r>
            <a:r>
              <a:rPr lang="en-US" dirty="0" smtClean="0"/>
              <a:t>If you’re having difficulty getting coverage for any reason, contact your state’s insurance department for guidance.</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DF6C82AB-A02E-0A47-B56F-3934AC069395}" type="slidenum">
              <a:rPr lang="en-US" smtClean="0"/>
              <a:t>11</a:t>
            </a:fld>
            <a:endParaRPr lang="en-US"/>
          </a:p>
        </p:txBody>
      </p:sp>
    </p:spTree>
    <p:extLst>
      <p:ext uri="{BB962C8B-B14F-4D97-AF65-F5344CB8AC3E}">
        <p14:creationId xmlns:p14="http://schemas.microsoft.com/office/powerpoint/2010/main" val="373071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5642" y="4214544"/>
            <a:ext cx="6533620" cy="4114800"/>
          </a:xfrm>
        </p:spPr>
        <p:txBody>
          <a:bodyPr/>
          <a:lstStyle/>
          <a:p>
            <a:r>
              <a:rPr lang="en-US" sz="1050" b="1" baseline="0" dirty="0" smtClean="0"/>
              <a:t>Understand how you can reduce your premiums</a:t>
            </a:r>
          </a:p>
          <a:p>
            <a:r>
              <a:rPr lang="en-US" sz="1050" dirty="0" smtClean="0"/>
              <a:t>The goal when shopping for auto insurance is to buy adequate coverage without overspending. When trying to save money, don’t cut coverage you need. Instead, try these strategies:</a:t>
            </a:r>
            <a:endParaRPr lang="en-US" sz="1050" b="1"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50" b="1" dirty="0" smtClean="0"/>
              <a:t>Shop around.</a:t>
            </a:r>
            <a:r>
              <a:rPr lang="en-US" sz="1050" dirty="0" smtClean="0"/>
              <a:t> </a:t>
            </a:r>
            <a:r>
              <a:rPr lang="en-US" sz="1050" kern="1200" dirty="0" smtClean="0">
                <a:solidFill>
                  <a:schemeClr val="tx1"/>
                </a:solidFill>
                <a:effectLst/>
              </a:rPr>
              <a:t>Studies have shown that long-time policyholders that have been</a:t>
            </a:r>
            <a:r>
              <a:rPr lang="en-US" sz="1050" kern="1200" baseline="0" dirty="0" smtClean="0">
                <a:solidFill>
                  <a:schemeClr val="tx1"/>
                </a:solidFill>
                <a:effectLst/>
              </a:rPr>
              <a:t> insured by </a:t>
            </a:r>
            <a:r>
              <a:rPr lang="en-US" sz="1050" kern="1200" dirty="0" smtClean="0">
                <a:solidFill>
                  <a:schemeClr val="tx1"/>
                </a:solidFill>
                <a:effectLst/>
              </a:rPr>
              <a:t>the same company for years can lower their premiums significantly by shopping around for a new insurer. After getting quotes, you can switch companies, or tell your current company that you are considering taking your business elsewhere and see if they will match the lower quote(s).</a:t>
            </a:r>
            <a:r>
              <a:rPr lang="en-US" sz="1050" dirty="0" smtClean="0">
                <a:effectLst/>
              </a:rPr>
              <a:t> </a:t>
            </a:r>
            <a:r>
              <a:rPr lang="en-US" sz="1050" dirty="0" smtClean="0"/>
              <a:t>Find out if your state insurance department provides comparative pricing information.  </a:t>
            </a:r>
          </a:p>
          <a:p>
            <a:pPr marL="171450" indent="-171450">
              <a:buFont typeface="Arial"/>
              <a:buChar char="•"/>
            </a:pPr>
            <a:r>
              <a:rPr lang="en-US" sz="1050" b="1" dirty="0" smtClean="0"/>
              <a:t>Increase your deductible(s).</a:t>
            </a:r>
            <a:r>
              <a:rPr lang="en-US" sz="1050" dirty="0" smtClean="0"/>
              <a:t> But first make sure the cost savings are worth</a:t>
            </a:r>
            <a:r>
              <a:rPr lang="en-US" sz="1050" baseline="0" dirty="0" smtClean="0"/>
              <a:t> the added risk. B</a:t>
            </a:r>
            <a:r>
              <a:rPr lang="en-US" sz="1050" dirty="0" smtClean="0"/>
              <a:t>e sure you have enough in savings to pay the deductible if you have a claim.</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50" b="1" dirty="0" smtClean="0"/>
              <a:t>Consider money-saving options.</a:t>
            </a:r>
            <a:r>
              <a:rPr lang="en-US" sz="1050" dirty="0" smtClean="0"/>
              <a:t> There</a:t>
            </a:r>
            <a:r>
              <a:rPr lang="en-US" sz="1050" baseline="0" dirty="0" smtClean="0"/>
              <a:t> are a handful of choices you can make that will affect how much you pay for insurance. These include the type of vehicle you drive (s</a:t>
            </a:r>
            <a:r>
              <a:rPr lang="en-US" sz="1050" dirty="0" smtClean="0"/>
              <a:t>ome cars are much more expensive to insure than others),</a:t>
            </a:r>
            <a:r>
              <a:rPr lang="en-US" sz="1050" baseline="0" dirty="0" smtClean="0"/>
              <a:t> whether or not to keep or cancel collision and/or comprehensive coverage, taking advantage of insurer discounts (for example, allowing your driving to be monitored, buying all your insurance through one company or purchasing/installing certain safety features—ask your insurer for ways to reduce your premium) and changing behavior/habits (improving your credit record or driving less).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050"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050" b="0" i="1" baseline="0" dirty="0" smtClean="0"/>
              <a:t>Note</a:t>
            </a:r>
            <a:r>
              <a:rPr lang="en-US" sz="1050" b="1" baseline="0" dirty="0" smtClean="0"/>
              <a:t>: </a:t>
            </a:r>
            <a:r>
              <a:rPr lang="en-US" sz="1050" dirty="0" smtClean="0"/>
              <a:t>Many major insurance companies are now offering drivers the option of having their driving monitored in exchange for the possibility of lower premiums. Usage-based insurance programs—sometimes referred to as “pay as you drive” or “pay as you go”—require that you plug a “telematics” device into your vehicle’s computer so that it can gather data about such things as how often you brake hard, how fast you drive, how many miles you go and the times of day you travel (the very early morning hours are generally considered riskiest). Some of the devices (typically those that are also used as part of a roadside assistance program) use GPS, so they are monitoring </a:t>
            </a:r>
            <a:r>
              <a:rPr lang="en-US" sz="1050" i="1" dirty="0" smtClean="0"/>
              <a:t>where</a:t>
            </a:r>
            <a:r>
              <a:rPr lang="en-US" sz="1050" dirty="0" smtClean="0"/>
              <a:t> you drive as well. Depending on your driving habits, you might qualify for a reduced premium. Not every company offers usage-based insurance programs, and those that do offer them don’t necessarily do it in every state. Also, each insurer’s program differs, so ask the company for details—how long the device stays on the car, what is being tracked, whether your premium could go </a:t>
            </a:r>
            <a:r>
              <a:rPr lang="en-US" sz="1050" i="1" dirty="0" smtClean="0"/>
              <a:t>up </a:t>
            </a:r>
            <a:r>
              <a:rPr lang="en-US" sz="1050" i="0" dirty="0" smtClean="0"/>
              <a:t>rather than</a:t>
            </a:r>
            <a:r>
              <a:rPr lang="en-US" sz="1050" i="0" baseline="0" dirty="0" smtClean="0"/>
              <a:t> down</a:t>
            </a:r>
            <a:r>
              <a:rPr lang="en-US" sz="1050" dirty="0" smtClean="0"/>
              <a:t>, and if the company sells the data to anyone else.</a:t>
            </a:r>
            <a:r>
              <a:rPr lang="en-US" sz="1050" baseline="0" dirty="0" smtClean="0"/>
              <a:t> </a:t>
            </a:r>
            <a:r>
              <a:rPr lang="en-US" sz="1050" dirty="0" smtClean="0"/>
              <a:t>In California, you can opt to have your premium tied to the verified number of miles you drive each year. Self-reporting of mileage is permitted; California law prohibits insurers from requiring the use of a device that tracks drivers</a:t>
            </a:r>
            <a:r>
              <a:rPr lang="en-US" dirty="0" smtClean="0"/>
              <a:t>.</a:t>
            </a:r>
            <a:endParaRPr lang="en-US" b="1"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smtClean="0"/>
          </a:p>
        </p:txBody>
      </p:sp>
      <p:sp>
        <p:nvSpPr>
          <p:cNvPr id="4" name="Slide Number Placeholder 3"/>
          <p:cNvSpPr>
            <a:spLocks noGrp="1"/>
          </p:cNvSpPr>
          <p:nvPr>
            <p:ph type="sldNum" sz="quarter" idx="10"/>
          </p:nvPr>
        </p:nvSpPr>
        <p:spPr/>
        <p:txBody>
          <a:bodyPr/>
          <a:lstStyle/>
          <a:p>
            <a:fld id="{DF6C82AB-A02E-0A47-B56F-3934AC069395}" type="slidenum">
              <a:rPr lang="en-US" smtClean="0"/>
              <a:t>12</a:t>
            </a:fld>
            <a:endParaRPr lang="en-US"/>
          </a:p>
        </p:txBody>
      </p:sp>
    </p:spTree>
    <p:extLst>
      <p:ext uri="{BB962C8B-B14F-4D97-AF65-F5344CB8AC3E}">
        <p14:creationId xmlns:p14="http://schemas.microsoft.com/office/powerpoint/2010/main" val="337020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538536"/>
            <a:ext cx="4572000" cy="3429000"/>
          </a:xfrm>
        </p:spPr>
      </p:sp>
      <p:sp>
        <p:nvSpPr>
          <p:cNvPr id="3" name="Notes Placeholder 2"/>
          <p:cNvSpPr>
            <a:spLocks noGrp="1"/>
          </p:cNvSpPr>
          <p:nvPr>
            <p:ph type="body" idx="1"/>
          </p:nvPr>
        </p:nvSpPr>
        <p:spPr>
          <a:xfrm>
            <a:off x="147235" y="4041168"/>
            <a:ext cx="6709177" cy="43434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effectLst/>
              </a:rPr>
              <a:t>Understand the steps involved</a:t>
            </a:r>
            <a:r>
              <a:rPr lang="en-US" sz="1000" b="1" kern="1200" baseline="0" dirty="0" smtClean="0">
                <a:solidFill>
                  <a:schemeClr val="tx1"/>
                </a:solidFill>
                <a:effectLst/>
              </a:rPr>
              <a:t> in filing a claim</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An insurance claim is your documented request for payment for a loss you believe to be covered by your insurance policy.</a:t>
            </a:r>
            <a:endParaRPr lang="en-US" sz="1000" b="1"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1" dirty="0" smtClean="0"/>
              <a:t>Contact your insurer: </a:t>
            </a:r>
            <a:r>
              <a:rPr lang="en-US" sz="1000" dirty="0" smtClean="0"/>
              <a:t>Notify your insurance company as soon as possible after an accident or other loss (personal or property),</a:t>
            </a:r>
            <a:r>
              <a:rPr lang="en-US" sz="1000" baseline="0" dirty="0" smtClean="0"/>
              <a:t> even if it wasn’t your fault and you expect someone else’s insurance to pay. </a:t>
            </a:r>
            <a:r>
              <a:rPr lang="en-US" sz="1000" dirty="0" smtClean="0"/>
              <a:t>Find your insurer’s contact information on your “proof of insurance” card, in your policy documents or online. </a:t>
            </a:r>
            <a:r>
              <a:rPr lang="en-US" sz="1000" kern="1200" dirty="0" smtClean="0">
                <a:solidFill>
                  <a:schemeClr val="tx1"/>
                </a:solidFill>
                <a:effectLst/>
              </a:rPr>
              <a:t>If the loss was someone else’s fault and they </a:t>
            </a:r>
            <a:r>
              <a:rPr lang="en-US" sz="1000" i="1" kern="1200" dirty="0" smtClean="0">
                <a:solidFill>
                  <a:schemeClr val="tx1"/>
                </a:solidFill>
                <a:effectLst/>
              </a:rPr>
              <a:t>do</a:t>
            </a:r>
            <a:r>
              <a:rPr lang="en-US" sz="1000" kern="1200" dirty="0" smtClean="0">
                <a:solidFill>
                  <a:schemeClr val="tx1"/>
                </a:solidFill>
                <a:effectLst/>
              </a:rPr>
              <a:t> carry insurance, file your claim with his/her insurance company. Your own insurance company might provide assistance if you don’t get adequate resolution from the other party or it denies its policyholder’s fault. Otherwise, file the claim with your own insurer. (Anytime you file a claim on your own collision or comprehensive coverage, you have to pay any applicable deductible. However, if your insurer doesn’t believe the accident was your fault, it could fight the other side and get that money back for you. This—the right for an insurer to pursue a third party that caused a loss to one of its policyholders—is called subrogation.)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1" dirty="0" smtClean="0"/>
              <a:t>Provide</a:t>
            </a:r>
            <a:r>
              <a:rPr lang="en-US" sz="1000" b="1" baseline="0" dirty="0" smtClean="0"/>
              <a:t> details/evidence: </a:t>
            </a:r>
            <a:r>
              <a:rPr lang="en-US" sz="1000" baseline="0" dirty="0" smtClean="0"/>
              <a:t>B</a:t>
            </a:r>
            <a:r>
              <a:rPr lang="en-US" sz="1000" dirty="0" smtClean="0"/>
              <a:t>e prepared to provide information about the loss, including the contact information for anyone else involved. If an accident involved another car, get that driver’s and/or vehicle owner’s insurance information. It’s important to try to remember as much as possible about the incident. If you have a camera with you, take photos if they will help your case.</a:t>
            </a:r>
            <a:endParaRPr lang="en-US" sz="1000"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1" baseline="0" dirty="0" smtClean="0"/>
              <a:t>Pay deductible: </a:t>
            </a:r>
            <a:r>
              <a:rPr lang="en-US" sz="1000" b="0" baseline="0" dirty="0" smtClean="0"/>
              <a:t>Be prepared to pay the deductible, if required. (If the accident was someone else’s faulty, his/her insurance should pay your deductible. If the responsible party’s insurer denies your claim, </a:t>
            </a:r>
            <a:r>
              <a:rPr lang="en-US" sz="1000" b="0" kern="1200" baseline="0" dirty="0" smtClean="0">
                <a:solidFill>
                  <a:schemeClr val="tx1"/>
                </a:solidFill>
                <a:effectLst/>
              </a:rPr>
              <a:t>y</a:t>
            </a:r>
            <a:r>
              <a:rPr lang="en-US" sz="1000" kern="1200" dirty="0" smtClean="0">
                <a:solidFill>
                  <a:schemeClr val="tx1"/>
                </a:solidFill>
                <a:effectLst/>
              </a:rPr>
              <a:t>ou may have to cover your deductible upfront,</a:t>
            </a:r>
            <a:r>
              <a:rPr lang="en-US" sz="1000" kern="1200" baseline="0" dirty="0" smtClean="0">
                <a:solidFill>
                  <a:schemeClr val="tx1"/>
                </a:solidFill>
                <a:effectLst/>
              </a:rPr>
              <a:t> even if</a:t>
            </a:r>
            <a:r>
              <a:rPr lang="en-US" sz="1000" kern="1200" dirty="0" smtClean="0">
                <a:solidFill>
                  <a:schemeClr val="tx1"/>
                </a:solidFill>
                <a:effectLst/>
              </a:rPr>
              <a:t> your insurance company attempts to recover it</a:t>
            </a:r>
            <a:r>
              <a:rPr lang="en-US" sz="1000" kern="1200" baseline="0" dirty="0" smtClean="0">
                <a:solidFill>
                  <a:schemeClr val="tx1"/>
                </a:solidFill>
                <a:effectLst/>
              </a:rPr>
              <a:t> for you. If your insurer is successful, it would reimburse you.)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1" baseline="0" dirty="0" smtClean="0"/>
              <a:t>Appeal: </a:t>
            </a:r>
            <a:r>
              <a:rPr lang="en-US" sz="1000" b="0" baseline="0" dirty="0" smtClean="0"/>
              <a:t>Even though you may feel as if your insurer is a trusted friend, it is a business like any other, which means that it will try to limit its costs whenever possible. </a:t>
            </a:r>
            <a:r>
              <a:rPr lang="en-US" sz="1000" kern="1200" dirty="0" smtClean="0">
                <a:solidFill>
                  <a:schemeClr val="tx1"/>
                </a:solidFill>
                <a:effectLst/>
              </a:rPr>
              <a:t>Paying you the highest amount possible to settle your claim is not the insurance company’s priority. </a:t>
            </a:r>
            <a:r>
              <a:rPr lang="en-US" sz="1000" b="0" baseline="0" dirty="0" smtClean="0"/>
              <a:t> </a:t>
            </a:r>
            <a:r>
              <a:rPr lang="en-US" sz="1000" dirty="0" smtClean="0"/>
              <a:t>If your insurer denies your claim or pays you an unsatisfactory amount to cover your damages and you do not agree with its decision, you can request a reconsideration of your claim (file an appeal). It is important to understand why your claim was denied so that you can formulate an effective case for why you think the decision was unjustified. If the insurance company still denies your claim or will not increase the settlement amount, you may want to hire an attorney who specializes in insurance claims</a:t>
            </a:r>
            <a:r>
              <a:rPr lang="en-US" sz="1000" baseline="0" dirty="0" smtClean="0"/>
              <a:t> and/or</a:t>
            </a:r>
            <a:r>
              <a:rPr lang="en-US" sz="1000" dirty="0" smtClean="0"/>
              <a:t> contact your state’s department of insurance for assistance. </a:t>
            </a:r>
          </a:p>
          <a:p>
            <a:pPr marL="171450" indent="-171450">
              <a:buFont typeface="Arial"/>
              <a:buChar char="•"/>
            </a:pPr>
            <a:r>
              <a:rPr lang="en-US" sz="1000" b="1" baseline="0" dirty="0" smtClean="0"/>
              <a:t>Note: </a:t>
            </a:r>
            <a:r>
              <a:rPr lang="en-US" sz="1000" kern="1200" dirty="0" smtClean="0">
                <a:solidFill>
                  <a:schemeClr val="tx1"/>
                </a:solidFill>
                <a:effectLst/>
              </a:rPr>
              <a:t>Some insurance companies require that any accident be reported, no matter how small. This could protect you if injuries or additional damages are discovered later. The fact is, some drivers choose not to report a very small incident if the damage or lost property is valued at less than their deductible or not much more. Learn about the pros and cons of reporting a minor accident in </a:t>
            </a:r>
            <a:r>
              <a:rPr lang="en-US" sz="1000" kern="1200" dirty="0" err="1" smtClean="0">
                <a:solidFill>
                  <a:schemeClr val="tx1"/>
                </a:solidFill>
                <a:effectLst/>
              </a:rPr>
              <a:t>Nolo’s</a:t>
            </a:r>
            <a:r>
              <a:rPr lang="en-US" sz="1000" kern="1200" dirty="0" smtClean="0">
                <a:solidFill>
                  <a:schemeClr val="tx1"/>
                </a:solidFill>
                <a:effectLst/>
              </a:rPr>
              <a:t> article “Do I Need to Report a Minor Car Accident?” (</a:t>
            </a:r>
            <a:r>
              <a:rPr lang="en-US" sz="1000" u="sng" kern="1200" dirty="0" smtClean="0">
                <a:solidFill>
                  <a:schemeClr val="tx1"/>
                </a:solidFill>
                <a:effectLst/>
                <a:hlinkClick r:id="rId3"/>
              </a:rPr>
              <a:t>www.all-about-car-accidents.com/resources/auto-accident/car-accident-injuries/do-i-need-to-report-a-minor-car-accident</a:t>
            </a:r>
            <a:r>
              <a:rPr lang="en-US" sz="1000" kern="1200" dirty="0" smtClean="0">
                <a:solidFill>
                  <a:schemeClr val="tx1"/>
                </a:solidFill>
                <a:effectLst/>
              </a:rPr>
              <a:t>).</a:t>
            </a:r>
          </a:p>
          <a:p>
            <a:pPr marL="171450" indent="-171450">
              <a:buFont typeface="Arial"/>
              <a:buChar char="•"/>
            </a:pPr>
            <a:endParaRPr lang="en-US" b="1" baseline="0" dirty="0" smtClean="0"/>
          </a:p>
          <a:p>
            <a:pPr marL="171450" indent="-171450">
              <a:buFont typeface="Arial"/>
              <a:buChar char="•"/>
            </a:pPr>
            <a:endParaRPr lang="en-US" baseline="0"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DF6C82AB-A02E-0A47-B56F-3934AC069395}" type="slidenum">
              <a:rPr lang="en-US" smtClean="0"/>
              <a:t>13</a:t>
            </a:fld>
            <a:endParaRPr lang="en-US"/>
          </a:p>
        </p:txBody>
      </p:sp>
    </p:spTree>
    <p:extLst>
      <p:ext uri="{BB962C8B-B14F-4D97-AF65-F5344CB8AC3E}">
        <p14:creationId xmlns:p14="http://schemas.microsoft.com/office/powerpoint/2010/main" val="3723806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556944"/>
            <a:ext cx="4572000" cy="3429000"/>
          </a:xfrm>
        </p:spPr>
      </p:sp>
      <p:sp>
        <p:nvSpPr>
          <p:cNvPr id="3" name="Notes Placeholder 2"/>
          <p:cNvSpPr>
            <a:spLocks noGrp="1"/>
          </p:cNvSpPr>
          <p:nvPr>
            <p:ph type="body" idx="1"/>
          </p:nvPr>
        </p:nvSpPr>
        <p:spPr>
          <a:xfrm>
            <a:off x="184046" y="4114800"/>
            <a:ext cx="6478406" cy="4343400"/>
          </a:xfrm>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050" b="1" dirty="0" smtClean="0"/>
              <a:t>Know your options for resolving disputes </a:t>
            </a:r>
            <a:r>
              <a:rPr lang="en-US" sz="1050" b="1" baseline="0" dirty="0" smtClean="0"/>
              <a:t>with your insurer</a:t>
            </a:r>
            <a:endParaRPr lang="en-US" sz="1050" b="1"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50" b="1" dirty="0" smtClean="0"/>
              <a:t>Coverage and claims disputes:</a:t>
            </a:r>
            <a:r>
              <a:rPr lang="en-US" sz="1050" b="1" baseline="0" dirty="0" smtClean="0"/>
              <a:t> </a:t>
            </a:r>
            <a:r>
              <a:rPr lang="en-US" sz="1050" kern="1200" dirty="0" smtClean="0">
                <a:solidFill>
                  <a:schemeClr val="tx1"/>
                </a:solidFill>
                <a:effectLst/>
              </a:rPr>
              <a:t>It’s not uncommon for policyholders to disagree with an insurer about the value of their losses, whether a claim should be covered or what constitutes a fair settlement amount. If your claim is denied and you believe it should be covered, or if you feel the payment you are offered is insufficient, it’s up to you to fight for what you think is fair. You have some options:</a:t>
            </a:r>
          </a:p>
          <a:p>
            <a:pPr lvl="0"/>
            <a:r>
              <a:rPr lang="en-US" sz="1050" kern="1200" dirty="0" smtClean="0">
                <a:solidFill>
                  <a:schemeClr val="tx1"/>
                </a:solidFill>
                <a:effectLst/>
              </a:rPr>
              <a:t>--You can negotiate on your own behalf if you have the time to do the required research, stay on top of communications and file complaints with the appropriate entities.</a:t>
            </a:r>
          </a:p>
          <a:p>
            <a:pPr lvl="0"/>
            <a:r>
              <a:rPr lang="en-US" sz="1050" kern="1200" dirty="0" smtClean="0">
                <a:solidFill>
                  <a:schemeClr val="tx1"/>
                </a:solidFill>
                <a:effectLst/>
              </a:rPr>
              <a:t>--You can pursue arbitration, mediation or appraisal, all of which entail a neutral third party making a judgment about the facts of the dispute and/or the value of the loss. </a:t>
            </a:r>
          </a:p>
          <a:p>
            <a:r>
              <a:rPr lang="en-US" sz="1050" kern="1200" dirty="0" smtClean="0">
                <a:solidFill>
                  <a:schemeClr val="tx1"/>
                </a:solidFill>
                <a:effectLst/>
              </a:rPr>
              <a:t>--You can hire an attorney or a public claims adjuster, professionals who will interpret the “fine print” of your policy, defend your rights and fight to get you the highest settlement possible. Even if you don’t have the money to pay an attorney upfront, you can still hire one that agrees to a contingency fee arrangement—payment of a portion of the settlement (typically 33% to 40%) when the case is closed. Learn more about hiring a lawyer to help resolve your claim at the United Policyholders website (</a:t>
            </a:r>
            <a:r>
              <a:rPr lang="en-US" sz="1050" u="sng" kern="1200" dirty="0" smtClean="0">
                <a:solidFill>
                  <a:schemeClr val="tx1"/>
                </a:solidFill>
                <a:effectLst/>
                <a:hlinkClick r:id="rId3"/>
              </a:rPr>
              <a:t>http://uphelp.org/library/resource/hiring-attorney-insurance-claim</a:t>
            </a:r>
            <a:r>
              <a:rPr lang="en-US" sz="1050" kern="1200" dirty="0" smtClean="0">
                <a:solidFill>
                  <a:schemeClr val="tx1"/>
                </a:solidFill>
                <a:effectLst/>
              </a:rPr>
              <a:t>). </a:t>
            </a:r>
          </a:p>
          <a:p>
            <a:pPr lvl="0"/>
            <a:r>
              <a:rPr lang="en-US" sz="1050" kern="1200" dirty="0" smtClean="0">
                <a:solidFill>
                  <a:schemeClr val="tx1"/>
                </a:solidFill>
                <a:effectLst/>
              </a:rPr>
              <a:t>--You can contact your state’s department of insurance (</a:t>
            </a:r>
            <a:r>
              <a:rPr lang="en-US" sz="1050" u="sng" kern="1200" dirty="0" smtClean="0">
                <a:solidFill>
                  <a:schemeClr val="tx1"/>
                </a:solidFill>
                <a:effectLst/>
                <a:hlinkClick r:id="rId4"/>
              </a:rPr>
              <a:t>www.naic.org/state_web_map.htm</a:t>
            </a:r>
            <a:r>
              <a:rPr lang="en-US" sz="1050" kern="1200" dirty="0" smtClean="0">
                <a:solidFill>
                  <a:schemeClr val="tx1"/>
                </a:solidFill>
                <a:effectLst/>
              </a:rPr>
              <a:t>) to file a complaint and/or find out more about your options.</a:t>
            </a:r>
          </a:p>
          <a:p>
            <a:r>
              <a:rPr lang="en-US" sz="1050" kern="1200" dirty="0" smtClean="0">
                <a:solidFill>
                  <a:schemeClr val="tx1"/>
                </a:solidFill>
                <a:effectLst/>
              </a:rPr>
              <a:t>Learn more about resolving claims disputes on the United Policyholders website (</a:t>
            </a:r>
            <a:r>
              <a:rPr lang="en-US" sz="1050" u="sng" kern="1200" dirty="0" smtClean="0">
                <a:solidFill>
                  <a:schemeClr val="tx1"/>
                </a:solidFill>
                <a:effectLst/>
                <a:hlinkClick r:id="rId5"/>
              </a:rPr>
              <a:t>http://uphelp.org/resources/claim-help/disputes</a:t>
            </a:r>
            <a:r>
              <a:rPr lang="en-US" sz="1050" kern="1200" dirty="0" smtClean="0">
                <a:solidFill>
                  <a:schemeClr val="tx1"/>
                </a:solidFill>
                <a:effectLst/>
              </a:rPr>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50" b="1" dirty="0" smtClean="0"/>
              <a:t>“Bad faith”:</a:t>
            </a:r>
            <a:r>
              <a:rPr lang="en-US" sz="1050" b="1" baseline="0" dirty="0" smtClean="0"/>
              <a:t> </a:t>
            </a:r>
            <a:r>
              <a:rPr lang="en-US" sz="1050" kern="1200" dirty="0" smtClean="0">
                <a:solidFill>
                  <a:schemeClr val="tx1"/>
                </a:solidFill>
                <a:effectLst/>
              </a:rPr>
              <a:t>If you believe an insurance company has treated you unfairly (acted in “bad faith”), you can contact your state’s department of insurance to file a complaint and/or find out more about your options. You might also consider consulting an attorney specializing in insurance to find out if you have a case—many states have laws that require insurers to treat consumers fairly.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50" b="1" kern="1200" dirty="0" smtClean="0">
                <a:solidFill>
                  <a:schemeClr val="tx1"/>
                </a:solidFill>
                <a:effectLst/>
              </a:rPr>
              <a:t>Rates and other complaints: </a:t>
            </a:r>
            <a:r>
              <a:rPr lang="en-US" sz="1050" kern="1200" dirty="0" smtClean="0">
                <a:solidFill>
                  <a:schemeClr val="tx1"/>
                </a:solidFill>
                <a:effectLst/>
              </a:rPr>
              <a:t>For issues regarding </a:t>
            </a:r>
            <a:r>
              <a:rPr lang="en-US" sz="1050" kern="1200" baseline="0" dirty="0" smtClean="0">
                <a:solidFill>
                  <a:schemeClr val="tx1"/>
                </a:solidFill>
                <a:effectLst/>
              </a:rPr>
              <a:t>rates, customer service, “redlining” (discriminatory practices) and other issues, you can file a complaint with your state’s department of insurance. Or, y</a:t>
            </a:r>
            <a:r>
              <a:rPr lang="en-US" sz="1050" kern="1200" dirty="0" smtClean="0">
                <a:solidFill>
                  <a:schemeClr val="tx1"/>
                </a:solidFill>
                <a:effectLst/>
              </a:rPr>
              <a:t>ou might have success resolving the issue yourself by communicating with the insurance company directly. Read United Policyholders’ “Speak UP: How to communicate with your insurance company” (</a:t>
            </a:r>
            <a:r>
              <a:rPr lang="en-US" sz="1050" u="sng" kern="1200" dirty="0" smtClean="0">
                <a:solidFill>
                  <a:schemeClr val="tx1"/>
                </a:solidFill>
                <a:effectLst/>
                <a:hlinkClick r:id="rId6"/>
              </a:rPr>
              <a:t>www.uphelp.org/library/resource/speak-how-communicate-your-insurance-company</a:t>
            </a:r>
            <a:r>
              <a:rPr lang="en-US" sz="1050" kern="1200" dirty="0" smtClean="0">
                <a:solidFill>
                  <a:schemeClr val="tx1"/>
                </a:solidFill>
                <a:effectLst/>
              </a:rPr>
              <a:t>) and Consumer Action’s “How to Complain” (</a:t>
            </a:r>
            <a:r>
              <a:rPr lang="en-US" sz="1050" u="sng" kern="1200" dirty="0" smtClean="0">
                <a:solidFill>
                  <a:schemeClr val="tx1"/>
                </a:solidFill>
                <a:effectLst/>
                <a:hlinkClick r:id="rId7"/>
              </a:rPr>
              <a:t>www.consumer-action.org/english/articles/how_to_complain</a:t>
            </a:r>
            <a:r>
              <a:rPr lang="en-US" sz="1050" kern="1200" dirty="0" smtClean="0">
                <a:solidFill>
                  <a:schemeClr val="tx1"/>
                </a:solidFill>
                <a:effectLst/>
              </a:rPr>
              <a:t>) for guidance and tips to help you get results.</a:t>
            </a:r>
          </a:p>
          <a:p>
            <a:endParaRPr lang="en-US" dirty="0" smtClean="0"/>
          </a:p>
          <a:p>
            <a:endParaRPr lang="en-US" dirty="0" smtClean="0"/>
          </a:p>
          <a:p>
            <a:r>
              <a:rPr lang="en-US" sz="1200" kern="1200" dirty="0" smtClean="0">
                <a:solidFill>
                  <a:schemeClr val="tx1"/>
                </a:solidFill>
                <a:effectLst/>
                <a:latin typeface="+mn-lt"/>
                <a:ea typeface="+mn-ea"/>
                <a:cs typeface="+mn-cs"/>
              </a:rPr>
              <a:t>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6C82AB-A02E-0A47-B56F-3934AC069395}" type="slidenum">
              <a:rPr lang="en-US" smtClean="0"/>
              <a:t>14</a:t>
            </a:fld>
            <a:endParaRPr lang="en-US"/>
          </a:p>
        </p:txBody>
      </p:sp>
    </p:spTree>
    <p:extLst>
      <p:ext uri="{BB962C8B-B14F-4D97-AF65-F5344CB8AC3E}">
        <p14:creationId xmlns:p14="http://schemas.microsoft.com/office/powerpoint/2010/main" val="2000611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b="1" dirty="0" smtClean="0"/>
              <a:t>Know </a:t>
            </a:r>
            <a:r>
              <a:rPr lang="en-US" b="1" baseline="0" dirty="0" smtClean="0"/>
              <a:t>where you can find insurance-related information and assistance</a:t>
            </a:r>
            <a:r>
              <a:rPr lang="en-US" b="1" dirty="0" smtClean="0"/>
              <a:t>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1" dirty="0" smtClean="0"/>
              <a:t>Insurance Institute for Highway Safety (IIHS):</a:t>
            </a:r>
            <a:r>
              <a:rPr lang="en-US" b="1" baseline="0" dirty="0" smtClean="0"/>
              <a:t> </a:t>
            </a:r>
            <a:r>
              <a:rPr lang="en-US" dirty="0" smtClean="0"/>
              <a:t>You can get information about the cost to insure specific vehicles from an insurer or from IIHS (</a:t>
            </a:r>
            <a:r>
              <a:rPr lang="en-US" dirty="0" err="1" smtClean="0"/>
              <a:t>www.iihs.org</a:t>
            </a:r>
            <a:r>
              <a:rPr lang="en-US" dirty="0" smtClean="0"/>
              <a:t>).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1" dirty="0" smtClean="0"/>
              <a:t>Insurance Information Institute (III):</a:t>
            </a:r>
            <a:r>
              <a:rPr lang="en-US" b="1" baseline="0" dirty="0" smtClean="0"/>
              <a:t> </a:t>
            </a:r>
            <a:r>
              <a:rPr lang="en-US" sz="1200" kern="1200" dirty="0" smtClean="0">
                <a:solidFill>
                  <a:schemeClr val="tx1"/>
                </a:solidFill>
                <a:effectLst/>
                <a:latin typeface="+mn-lt"/>
                <a:ea typeface="+mn-ea"/>
                <a:cs typeface="+mn-cs"/>
              </a:rPr>
              <a:t>The industry-supported III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offers free information to improve the public’s understanding of insurance—including a large section on auto insurance (</a:t>
            </a:r>
            <a:r>
              <a:rPr lang="en-US" sz="1200" u="sng" kern="1200" dirty="0" smtClean="0">
                <a:solidFill>
                  <a:schemeClr val="tx1"/>
                </a:solidFill>
                <a:effectLst/>
                <a:latin typeface="+mn-lt"/>
                <a:ea typeface="+mn-ea"/>
                <a:cs typeface="+mn-cs"/>
                <a:hlinkClick r:id="rId3"/>
              </a:rPr>
              <a:t>www.iii.org/insurance-topics/auto-insurance</a:t>
            </a:r>
            <a:r>
              <a:rPr lang="en-US" sz="1200" kern="1200" dirty="0" smtClean="0">
                <a:solidFill>
                  <a:schemeClr val="tx1"/>
                </a:solidFill>
                <a:effectLst/>
                <a:latin typeface="+mn-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1" dirty="0" smtClean="0"/>
              <a:t>State insurance department:</a:t>
            </a:r>
            <a:r>
              <a:rPr lang="en-US" b="1" baseline="0" dirty="0" smtClean="0"/>
              <a:t> </a:t>
            </a:r>
            <a:r>
              <a:rPr lang="en-US" sz="1200" kern="1200" dirty="0" smtClean="0">
                <a:solidFill>
                  <a:schemeClr val="tx1"/>
                </a:solidFill>
                <a:effectLst/>
                <a:latin typeface="+mn-lt"/>
                <a:ea typeface="+mn-ea"/>
                <a:cs typeface="+mn-cs"/>
              </a:rPr>
              <a:t>Your state’s insurance regulator often has helpful information in print and online. Visit the National Association of Insurance Commissioners (NAIC) website (</a:t>
            </a:r>
            <a:r>
              <a:rPr lang="en-US" sz="1200" u="sng" kern="1200" dirty="0" smtClean="0">
                <a:solidFill>
                  <a:schemeClr val="tx1"/>
                </a:solidFill>
                <a:effectLst/>
                <a:latin typeface="+mn-lt"/>
                <a:ea typeface="+mn-ea"/>
                <a:cs typeface="+mn-cs"/>
                <a:hlinkClick r:id="rId4"/>
              </a:rPr>
              <a:t>www.naic.org</a:t>
            </a:r>
            <a:r>
              <a:rPr lang="en-US" sz="1200" kern="1200" dirty="0" smtClean="0">
                <a:solidFill>
                  <a:schemeClr val="tx1"/>
                </a:solidFill>
                <a:effectLst/>
                <a:latin typeface="+mn-lt"/>
                <a:ea typeface="+mn-ea"/>
                <a:cs typeface="+mn-cs"/>
              </a:rPr>
              <a:t>) to find your state’s regulator.</a:t>
            </a:r>
            <a:r>
              <a:rPr lang="en-US" sz="1200" kern="1200" baseline="0" dirty="0" smtClean="0">
                <a:solidFill>
                  <a:schemeClr val="tx1"/>
                </a:solidFill>
                <a:effectLst/>
                <a:latin typeface="+mn-lt"/>
                <a:ea typeface="+mn-ea"/>
                <a:cs typeface="+mn-cs"/>
              </a:rPr>
              <a:t> You can also contact the insurance department to file a complaint against an insurer.</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1" dirty="0" smtClean="0"/>
              <a:t>United Policyholders (UP):</a:t>
            </a:r>
            <a:r>
              <a:rPr lang="en-US" b="1" baseline="0" dirty="0" smtClean="0"/>
              <a:t> </a:t>
            </a:r>
            <a:r>
              <a:rPr lang="en-US" dirty="0" smtClean="0"/>
              <a:t>UP (</a:t>
            </a:r>
            <a:r>
              <a:rPr lang="en-US" dirty="0" err="1" smtClean="0"/>
              <a:t>www.uphelp.org</a:t>
            </a:r>
            <a:r>
              <a:rPr lang="en-US" dirty="0" smtClean="0"/>
              <a:t>) is a non-profit consumer insurance education and advocacy organization providing online tips and guidance for insurance customers.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1" dirty="0" smtClean="0"/>
              <a:t>Department of Motor Vehicles</a:t>
            </a:r>
            <a:r>
              <a:rPr lang="en-US" b="1" baseline="0" dirty="0" smtClean="0"/>
              <a:t> (DMV)</a:t>
            </a:r>
            <a:r>
              <a:rPr lang="en-US" b="1" dirty="0" smtClean="0"/>
              <a:t>:</a:t>
            </a:r>
            <a:r>
              <a:rPr lang="en-US" b="1" baseline="0" dirty="0" smtClean="0"/>
              <a:t> </a:t>
            </a:r>
            <a:r>
              <a:rPr lang="en-US" sz="1200" kern="1200" dirty="0" smtClean="0">
                <a:solidFill>
                  <a:schemeClr val="tx1"/>
                </a:solidFill>
                <a:effectLst/>
                <a:latin typeface="+mn-lt"/>
                <a:ea typeface="+mn-ea"/>
                <a:cs typeface="+mn-cs"/>
              </a:rPr>
              <a:t>Visit your state’s DMV website for information specific to your state, such as the minimum liability insurance required, where to find safe driver courses and more. Do an online search for your state’s name plus “DMV.” You can also check the state government section of your telephone directory.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1" dirty="0" smtClean="0">
                <a:latin typeface="Calibri" charset="0"/>
                <a:ea typeface="ＭＳ Ｐゴシック" charset="0"/>
                <a:cs typeface="ＭＳ Ｐゴシック" charset="0"/>
              </a:rPr>
              <a:t>Consumer Action: </a:t>
            </a:r>
            <a:r>
              <a:rPr lang="en-US" dirty="0" smtClean="0">
                <a:latin typeface="Calibri" charset="0"/>
                <a:ea typeface="ＭＳ Ｐゴシック" charset="0"/>
                <a:cs typeface="ＭＳ Ｐゴシック" charset="0"/>
              </a:rPr>
              <a:t>Educational materials are free to individuals and community educators </a:t>
            </a:r>
            <a:r>
              <a:rPr lang="en-US" baseline="0" dirty="0" smtClean="0">
                <a:latin typeface="Calibri" charset="0"/>
                <a:ea typeface="ＭＳ Ｐゴシック" charset="0"/>
                <a:cs typeface="ＭＳ Ｐゴシック" charset="0"/>
              </a:rPr>
              <a:t>(www.consumer-action.org).</a:t>
            </a:r>
            <a:r>
              <a:rPr lang="en-US" dirty="0" smtClean="0"/>
              <a:t> Learn more about auto and other types of insurance at Consumer Action’s online insurance education center (</a:t>
            </a:r>
            <a:r>
              <a:rPr lang="en-US" dirty="0" err="1" smtClean="0"/>
              <a:t>www.insurance-education.org</a:t>
            </a:r>
            <a:r>
              <a:rPr lang="en-US" dirty="0" smtClean="0"/>
              <a:t>).</a:t>
            </a:r>
            <a:endParaRPr lang="en-US" dirty="0" smtClean="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dirty="0" smtClean="0">
              <a:latin typeface="Calibri" charset="0"/>
              <a:ea typeface="ＭＳ Ｐゴシック" charset="0"/>
              <a:cs typeface="ＭＳ Ｐゴシック" charset="0"/>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latin typeface="Calibri"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DF6C82AB-A02E-0A47-B56F-3934AC069395}" type="slidenum">
              <a:rPr lang="en-US" smtClean="0"/>
              <a:t>15</a:t>
            </a:fld>
            <a:endParaRPr lang="en-US"/>
          </a:p>
        </p:txBody>
      </p:sp>
    </p:spTree>
    <p:extLst>
      <p:ext uri="{BB962C8B-B14F-4D97-AF65-F5344CB8AC3E}">
        <p14:creationId xmlns:p14="http://schemas.microsoft.com/office/powerpoint/2010/main" val="2795975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ea typeface="ＭＳ Ｐゴシック" charset="0"/>
                <a:cs typeface="ＭＳ Ｐゴシック" charset="0"/>
              </a:rPr>
              <a:t>See lesson plan for the course evaluation form and instructions.</a:t>
            </a:r>
            <a:endParaRPr lang="en-US" dirty="0">
              <a:latin typeface="Calibri"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DF6C82AB-A02E-0A47-B56F-3934AC069395}" type="slidenum">
              <a:rPr lang="en-US" smtClean="0"/>
              <a:t>16</a:t>
            </a:fld>
            <a:endParaRPr lang="en-US"/>
          </a:p>
        </p:txBody>
      </p:sp>
    </p:spTree>
    <p:extLst>
      <p:ext uri="{BB962C8B-B14F-4D97-AF65-F5344CB8AC3E}">
        <p14:creationId xmlns:p14="http://schemas.microsoft.com/office/powerpoint/2010/main" val="2173612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latin typeface="Calibri" charset="0"/>
                <a:ea typeface="ＭＳ Ｐゴシック" charset="0"/>
                <a:cs typeface="ＭＳ Ｐゴシック" charset="0"/>
              </a:rPr>
              <a:t>You’ll also learn: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What</a:t>
            </a:r>
            <a:r>
              <a:rPr lang="en-US" sz="1200" baseline="0" dirty="0" smtClean="0"/>
              <a:t> reports insurers use to evaluate applicants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How to shop</a:t>
            </a:r>
            <a:r>
              <a:rPr lang="en-US" sz="1200" baseline="0" dirty="0" smtClean="0"/>
              <a:t> for auto insurance</a:t>
            </a:r>
            <a:endParaRPr lang="en-US" sz="120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What determines how much you pay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How to purchase a policy</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What your options are if you can’t get coverage</a:t>
            </a:r>
          </a:p>
          <a:p>
            <a:pPr marL="171450" indent="-171450">
              <a:buFont typeface="Arial"/>
              <a:buChar char="•"/>
              <a:defRPr/>
            </a:pPr>
            <a:r>
              <a:rPr lang="en-US" baseline="0" dirty="0" smtClean="0"/>
              <a:t>How you can reduce your premiums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How to file a claim</a:t>
            </a:r>
          </a:p>
          <a:p>
            <a:pPr marL="171450" indent="-171450">
              <a:buFont typeface="Arial"/>
              <a:buChar char="•"/>
              <a:defRPr/>
            </a:pPr>
            <a:r>
              <a:rPr lang="en-US" baseline="0" dirty="0" smtClean="0"/>
              <a:t>How to resolve disputes with your insurer</a:t>
            </a:r>
          </a:p>
          <a:p>
            <a:pPr marL="171450" indent="-171450">
              <a:buFont typeface="Arial"/>
              <a:buChar char="•"/>
              <a:defRPr/>
            </a:pPr>
            <a:r>
              <a:rPr lang="en-US" baseline="0" dirty="0" smtClean="0"/>
              <a:t>Where to learn more about auto insurance</a:t>
            </a:r>
            <a:endParaRPr lang="en-US" dirty="0" smtClean="0"/>
          </a:p>
          <a:p>
            <a:pPr>
              <a:buFont typeface="Arial"/>
              <a:buNone/>
              <a:defRPr/>
            </a:pPr>
            <a:endParaRPr lang="en-US" i="1" dirty="0" smtClean="0">
              <a:latin typeface="Calibri"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DF6C82AB-A02E-0A47-B56F-3934AC069395}" type="slidenum">
              <a:rPr lang="en-US" smtClean="0"/>
              <a:t>2</a:t>
            </a:fld>
            <a:endParaRPr lang="en-US"/>
          </a:p>
        </p:txBody>
      </p:sp>
    </p:spTree>
    <p:extLst>
      <p:ext uri="{BB962C8B-B14F-4D97-AF65-F5344CB8AC3E}">
        <p14:creationId xmlns:p14="http://schemas.microsoft.com/office/powerpoint/2010/main" val="627202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Understand</a:t>
            </a:r>
            <a:r>
              <a:rPr lang="en-US" sz="1200" b="1" kern="1200" baseline="0" dirty="0" smtClean="0">
                <a:solidFill>
                  <a:schemeClr val="tx1"/>
                </a:solidFill>
                <a:effectLst/>
                <a:latin typeface="+mn-lt"/>
                <a:ea typeface="+mn-ea"/>
                <a:cs typeface="+mn-cs"/>
              </a:rPr>
              <a:t> w</a:t>
            </a:r>
            <a:r>
              <a:rPr lang="en-US" sz="1200" b="1" kern="1200" dirty="0" smtClean="0">
                <a:solidFill>
                  <a:schemeClr val="tx1"/>
                </a:solidFill>
                <a:effectLst/>
                <a:latin typeface="+mn-lt"/>
                <a:ea typeface="+mn-ea"/>
                <a:cs typeface="+mn-cs"/>
              </a:rPr>
              <a:t>hy</a:t>
            </a:r>
            <a:r>
              <a:rPr lang="en-US" sz="1200" b="1" kern="1200" baseline="0" dirty="0" smtClean="0">
                <a:solidFill>
                  <a:schemeClr val="tx1"/>
                </a:solidFill>
                <a:effectLst/>
                <a:latin typeface="+mn-lt"/>
                <a:ea typeface="+mn-ea"/>
                <a:cs typeface="+mn-cs"/>
              </a:rPr>
              <a:t> you need insurance</a:t>
            </a:r>
          </a:p>
          <a:p>
            <a:r>
              <a:rPr lang="en-US" sz="1200" kern="1200" dirty="0" smtClean="0">
                <a:solidFill>
                  <a:schemeClr val="tx1"/>
                </a:solidFill>
                <a:effectLst/>
                <a:latin typeface="+mn-lt"/>
                <a:ea typeface="+mn-ea"/>
                <a:cs typeface="+mn-cs"/>
              </a:rPr>
              <a:t>There are three main reasons why you need auto insurance: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1" dirty="0" smtClean="0"/>
              <a:t>Financial protection for you and others:</a:t>
            </a:r>
            <a:r>
              <a:rPr lang="en-US" b="1" baseline="0" dirty="0" smtClean="0"/>
              <a:t> </a:t>
            </a:r>
            <a:r>
              <a:rPr lang="en-US" sz="1200" kern="1200" dirty="0" smtClean="0">
                <a:solidFill>
                  <a:schemeClr val="tx1"/>
                </a:solidFill>
                <a:effectLst/>
                <a:latin typeface="+mn-lt"/>
                <a:ea typeface="+mn-ea"/>
                <a:cs typeface="+mn-cs"/>
              </a:rPr>
              <a:t>The costs of a single accident could bankrupt you if you had to try to pay them out of your own pocket. Even relatively minor losses could be financially damaging, and some losses could leave you without transportation if you could not afford to replace or repair your car. Having auto insurance helps you protect your assets and use your money to achieve other important financial goals.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1" dirty="0" smtClean="0"/>
              <a:t>Required by lender/lessor:</a:t>
            </a:r>
            <a:r>
              <a:rPr lang="en-US" b="1" baseline="0" dirty="0" smtClean="0"/>
              <a:t> </a:t>
            </a:r>
            <a:r>
              <a:rPr lang="en-US" sz="1200" kern="1200" dirty="0" smtClean="0">
                <a:solidFill>
                  <a:schemeClr val="tx1"/>
                </a:solidFill>
                <a:effectLst/>
                <a:latin typeface="+mn-lt"/>
                <a:ea typeface="+mn-ea"/>
                <a:cs typeface="+mn-cs"/>
              </a:rPr>
              <a:t>If you are making loan or lease payments on your vehicle, the lender/lessor will require you to carry insurance so that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collateral for the loan would not be degraded or lost if the car were to become damaged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stolen. Not maintaining coverage on a financed or leased vehicle could result in repossession.</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1" dirty="0" smtClean="0"/>
              <a:t>Required under state law:</a:t>
            </a:r>
            <a:r>
              <a:rPr lang="en-US" b="1" baseline="0" dirty="0" smtClean="0"/>
              <a:t> </a:t>
            </a:r>
            <a:r>
              <a:rPr lang="en-US" sz="1200" kern="1200" dirty="0" smtClean="0">
                <a:solidFill>
                  <a:schemeClr val="tx1"/>
                </a:solidFill>
                <a:effectLst/>
                <a:latin typeface="+mn-lt"/>
                <a:ea typeface="+mn-ea"/>
                <a:cs typeface="+mn-cs"/>
              </a:rPr>
              <a:t>Not maintaining at least the minimum required insurance coverage is against the law and could result in various penalties,</a:t>
            </a:r>
            <a:r>
              <a:rPr lang="en-US" sz="1200" kern="1200" baseline="0" dirty="0" smtClean="0">
                <a:solidFill>
                  <a:schemeClr val="tx1"/>
                </a:solidFill>
                <a:effectLst/>
                <a:latin typeface="+mn-lt"/>
                <a:ea typeface="+mn-ea"/>
                <a:cs typeface="+mn-cs"/>
              </a:rPr>
              <a:t> including (depending on your state) having your </a:t>
            </a:r>
            <a:r>
              <a:rPr lang="en-US" baseline="0" dirty="0" smtClean="0"/>
              <a:t>license suspended, having your vehicle registration suspended and being cited (receiving a ticket). (You might be able to have a ticket dismissed if you can prove you really did have insurance at the time of the citation even though you didn’t have your “proof of insurance” card with you then.)</a:t>
            </a:r>
            <a:endParaRPr lang="en-US" sz="1200" kern="1200" dirty="0" smtClean="0">
              <a:solidFill>
                <a:schemeClr val="tx1"/>
              </a:solidFill>
              <a:effectLst/>
              <a:latin typeface="+mn-lt"/>
              <a:ea typeface="+mn-ea"/>
              <a:cs typeface="+mn-cs"/>
            </a:endParaRP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DF6C82AB-A02E-0A47-B56F-3934AC069395}" type="slidenum">
              <a:rPr lang="en-US" smtClean="0"/>
              <a:t>3</a:t>
            </a:fld>
            <a:endParaRPr lang="en-US"/>
          </a:p>
        </p:txBody>
      </p:sp>
    </p:spTree>
    <p:extLst>
      <p:ext uri="{BB962C8B-B14F-4D97-AF65-F5344CB8AC3E}">
        <p14:creationId xmlns:p14="http://schemas.microsoft.com/office/powerpoint/2010/main" val="136182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91802"/>
            <a:ext cx="4572000" cy="3429000"/>
          </a:xfrm>
        </p:spPr>
      </p:sp>
      <p:sp>
        <p:nvSpPr>
          <p:cNvPr id="3" name="Notes Placeholder 2"/>
          <p:cNvSpPr>
            <a:spLocks noGrp="1"/>
          </p:cNvSpPr>
          <p:nvPr>
            <p:ph type="body" idx="1"/>
          </p:nvPr>
        </p:nvSpPr>
        <p:spPr>
          <a:xfrm>
            <a:off x="1" y="3820802"/>
            <a:ext cx="6856412" cy="4601112"/>
          </a:xfrm>
        </p:spPr>
        <p:txBody>
          <a:bodyPr/>
          <a:lstStyle/>
          <a:p>
            <a:pPr marL="0" indent="0">
              <a:buFont typeface="Arial"/>
              <a:buNone/>
            </a:pPr>
            <a:r>
              <a:rPr lang="en-US" sz="1000" b="1" dirty="0" smtClean="0"/>
              <a:t>Know the different types</a:t>
            </a:r>
            <a:r>
              <a:rPr lang="en-US" sz="1000" b="1" baseline="0" dirty="0" smtClean="0"/>
              <a:t> </a:t>
            </a:r>
            <a:r>
              <a:rPr lang="en-US" sz="1000" b="1" dirty="0" smtClean="0"/>
              <a:t>of coverage available</a:t>
            </a:r>
          </a:p>
          <a:p>
            <a:pPr marL="171450" indent="-171450">
              <a:buFont typeface="Arial"/>
              <a:buChar char="•"/>
            </a:pPr>
            <a:r>
              <a:rPr lang="en-US" sz="1000" b="1" dirty="0" smtClean="0"/>
              <a:t>Liability: </a:t>
            </a:r>
            <a:r>
              <a:rPr lang="en-US" sz="1000" dirty="0" smtClean="0"/>
              <a:t>This coverage pays for injuries</a:t>
            </a:r>
            <a:r>
              <a:rPr lang="en-US" sz="1000" baseline="0" dirty="0" smtClean="0"/>
              <a:t> to others</a:t>
            </a:r>
            <a:r>
              <a:rPr lang="en-US" sz="1000" dirty="0" smtClean="0"/>
              <a:t> and damage to their property if you cause an accident. All states except New Hampshire require some liability </a:t>
            </a:r>
            <a:r>
              <a:rPr lang="en-US" sz="1000" dirty="0" smtClean="0"/>
              <a:t>coverage, though Florida only requires property damage liability, not bodily injury liability. </a:t>
            </a:r>
            <a:r>
              <a:rPr lang="en-US" sz="1000" dirty="0" smtClean="0"/>
              <a:t>(NH</a:t>
            </a:r>
            <a:r>
              <a:rPr lang="en-US" sz="1000" baseline="0" dirty="0" smtClean="0"/>
              <a:t> </a:t>
            </a:r>
            <a:r>
              <a:rPr lang="en-US" sz="1000" kern="1200" dirty="0" smtClean="0">
                <a:solidFill>
                  <a:schemeClr val="tx1"/>
                </a:solidFill>
                <a:effectLst/>
              </a:rPr>
              <a:t>requires uninsured drivers to demonstrate the financial ability to cover losses they cause.)</a:t>
            </a:r>
            <a:r>
              <a:rPr lang="en-US" sz="1000" dirty="0" smtClean="0">
                <a:effectLst/>
              </a:rPr>
              <a:t> </a:t>
            </a:r>
            <a:r>
              <a:rPr lang="en-US" sz="1000" dirty="0" smtClean="0"/>
              <a:t>When buying liability insurance, coverage limits are indicated by three numbers—50/100/25, for example</a:t>
            </a:r>
            <a:r>
              <a:rPr lang="en-US" sz="1000" kern="1200" dirty="0" smtClean="0">
                <a:solidFill>
                  <a:schemeClr val="tx1"/>
                </a:solidFill>
                <a:effectLst/>
              </a:rPr>
              <a:t>.</a:t>
            </a:r>
            <a:r>
              <a:rPr lang="en-US" sz="1000" kern="1200" baseline="0" dirty="0" smtClean="0">
                <a:solidFill>
                  <a:schemeClr val="tx1"/>
                </a:solidFill>
                <a:effectLst/>
              </a:rPr>
              <a:t> </a:t>
            </a:r>
            <a:r>
              <a:rPr lang="en-US" sz="1000" dirty="0" smtClean="0"/>
              <a:t>The first number indicates the maximum amount, in thousands of dollars, that</a:t>
            </a:r>
            <a:r>
              <a:rPr lang="en-US" sz="1000" baseline="0" dirty="0" smtClean="0"/>
              <a:t> </a:t>
            </a:r>
            <a:r>
              <a:rPr lang="en-US" sz="1000" dirty="0" smtClean="0"/>
              <a:t>the insurance company will pay on a bodily injury liability claim</a:t>
            </a:r>
            <a:r>
              <a:rPr lang="en-US" sz="1000" baseline="0" dirty="0" smtClean="0"/>
              <a:t> </a:t>
            </a:r>
            <a:r>
              <a:rPr lang="en-US" sz="1000" dirty="0" smtClean="0"/>
              <a:t>for one person injured in an accident. The second number is the maximum the insurer will pay for all injuries in an accident. And the third number is the maximum the company</a:t>
            </a:r>
            <a:r>
              <a:rPr lang="en-US" sz="1000" baseline="0" dirty="0" smtClean="0"/>
              <a:t> will pay for others’ </a:t>
            </a:r>
            <a:r>
              <a:rPr lang="en-US" sz="1000" dirty="0" smtClean="0"/>
              <a:t>property damage claims in an accident.</a:t>
            </a:r>
            <a:r>
              <a:rPr lang="en-US" sz="1000" baseline="0" dirty="0" smtClean="0"/>
              <a:t> </a:t>
            </a:r>
          </a:p>
          <a:p>
            <a:pPr marL="171450" indent="-171450">
              <a:buFont typeface="Arial"/>
              <a:buChar char="•"/>
            </a:pPr>
            <a:r>
              <a:rPr lang="en-US" sz="1000" b="1" dirty="0" smtClean="0"/>
              <a:t>Collision</a:t>
            </a:r>
            <a:r>
              <a:rPr lang="en-US" sz="1000" b="1" baseline="0" dirty="0" smtClean="0"/>
              <a:t> and comprehensive: </a:t>
            </a:r>
            <a:r>
              <a:rPr lang="en-US" sz="1000" b="0" baseline="0" dirty="0" smtClean="0"/>
              <a:t>These</a:t>
            </a:r>
            <a:r>
              <a:rPr lang="en-US" sz="1000" b="1" baseline="0" dirty="0" smtClean="0"/>
              <a:t> </a:t>
            </a:r>
            <a:r>
              <a:rPr lang="en-US" sz="1000" baseline="0" dirty="0" err="1" smtClean="0"/>
              <a:t>coverages</a:t>
            </a:r>
            <a:r>
              <a:rPr lang="en-US" sz="1000" baseline="0" dirty="0" smtClean="0"/>
              <a:t> pay for your own property losses. </a:t>
            </a:r>
            <a:r>
              <a:rPr lang="en-US" sz="1000" b="1" dirty="0" smtClean="0"/>
              <a:t>Collision</a:t>
            </a:r>
            <a:r>
              <a:rPr lang="en-US" sz="1000" b="0" dirty="0" smtClean="0"/>
              <a:t> covers</a:t>
            </a:r>
            <a:r>
              <a:rPr lang="en-US" sz="1000" b="0" baseline="0" dirty="0" smtClean="0"/>
              <a:t> </a:t>
            </a:r>
            <a:r>
              <a:rPr lang="en-US" sz="1000" dirty="0" smtClean="0"/>
              <a:t>damage to your car resulting from an accident. </a:t>
            </a:r>
            <a:r>
              <a:rPr lang="en-US" sz="1000" b="1" dirty="0" smtClean="0"/>
              <a:t>Comprehensive</a:t>
            </a:r>
            <a:r>
              <a:rPr lang="en-US" sz="1000" b="1" baseline="0" dirty="0" smtClean="0"/>
              <a:t> </a:t>
            </a:r>
            <a:r>
              <a:rPr lang="en-US" sz="1000" dirty="0" smtClean="0"/>
              <a:t>reimburses you if your car is stolen or if it is damaged by something other than an accident—a flood or vandalism, for example. Both these coverage types are sold with a “deductible”—the amount you would have to pay before the insurance kicks in. Standard deductible amounts are $250, $500 and $1,000, though the deductible you choose could be higher or lower. The higher your deductible, the lower your premium (the cost of the insurance). </a:t>
            </a:r>
            <a:endParaRPr lang="en-US" sz="1000" b="1"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1" dirty="0" smtClean="0"/>
              <a:t>PIP,</a:t>
            </a:r>
            <a:r>
              <a:rPr lang="en-US" sz="1000" b="1" baseline="0" dirty="0" smtClean="0"/>
              <a:t> or </a:t>
            </a:r>
            <a:r>
              <a:rPr lang="en-US" sz="1000" b="1" dirty="0" smtClean="0"/>
              <a:t>“no-fault”:</a:t>
            </a:r>
            <a:r>
              <a:rPr lang="en-US" sz="1000" dirty="0" smtClean="0"/>
              <a:t> This coverage,</a:t>
            </a:r>
            <a:r>
              <a:rPr lang="en-US" sz="1000" baseline="0" dirty="0" smtClean="0"/>
              <a:t> formally known as personal injury protection (PIP),</a:t>
            </a:r>
            <a:r>
              <a:rPr lang="en-US" sz="1000" dirty="0" smtClean="0"/>
              <a:t> pays a per-person benefit for your and your passengers’ medical bills resulting from an accident. In some cases, it may also pay for lost wages, funeral expenses and other losses.</a:t>
            </a:r>
            <a:r>
              <a:rPr lang="en-US" sz="1000" baseline="0" dirty="0" smtClean="0"/>
              <a:t> </a:t>
            </a:r>
            <a:r>
              <a:rPr lang="en-US" sz="1000" dirty="0" smtClean="0"/>
              <a:t>PIP is commonly referred to as “no-fault” insurance because it pays the insured’s claims</a:t>
            </a:r>
            <a:r>
              <a:rPr lang="en-US" sz="1000" baseline="0" dirty="0" smtClean="0"/>
              <a:t> </a:t>
            </a:r>
            <a:r>
              <a:rPr lang="en-US" sz="1000" dirty="0" smtClean="0"/>
              <a:t>regardless of whose fault the accident was. This means that you would turn to your </a:t>
            </a:r>
            <a:r>
              <a:rPr lang="en-US" sz="1000" i="1" dirty="0" smtClean="0"/>
              <a:t>own</a:t>
            </a:r>
            <a:r>
              <a:rPr lang="en-US" sz="1000" dirty="0" smtClean="0"/>
              <a:t> insurance company for compensation even if someone else caused the accident. </a:t>
            </a:r>
            <a:r>
              <a:rPr lang="en-US" sz="1000" b="0" i="0" u="none" strike="noStrike" kern="1200" baseline="0" dirty="0" smtClean="0">
                <a:solidFill>
                  <a:schemeClr val="tx1"/>
                </a:solidFill>
              </a:rPr>
              <a:t>Your ability to sue the other driver for additional damages above and beyond your PIP claim varies from state to state. Personal injury protection typically doesn’t apply to vehicle damage—that claim would be covered by the party that caused the accident or by your own collision coverage. There are a dozen or so no-fault states, where PIP is required coverage. In the other states, PIP coverage, if available, is optional. </a:t>
            </a:r>
            <a:r>
              <a:rPr lang="en-US" sz="1000" dirty="0" smtClean="0"/>
              <a:t>The exact PIP benefits provided and limits required or allowed vary from state to state.</a:t>
            </a:r>
            <a:r>
              <a:rPr lang="en-US" sz="1000" b="0" i="0" u="none" strike="noStrike" kern="1200" baseline="0" dirty="0" smtClean="0">
                <a:solidFill>
                  <a:schemeClr val="tx1"/>
                </a:solidFill>
              </a:rPr>
              <a:t> Contact your state DMV or Department of Insurance to find out if PIP is required, what the coverage limits are, etc.</a:t>
            </a:r>
            <a:r>
              <a:rPr lang="en-US" sz="1000" dirty="0" smtClean="0"/>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1" dirty="0" smtClean="0"/>
              <a:t>Other:</a:t>
            </a:r>
          </a:p>
          <a:p>
            <a:r>
              <a:rPr lang="en-US" sz="1000" b="1" dirty="0" smtClean="0"/>
              <a:t>	--Medical payments:</a:t>
            </a:r>
            <a:r>
              <a:rPr lang="en-US" sz="1000" dirty="0" smtClean="0"/>
              <a:t> Like PIP, this coverage pays your and your passengers’ medical expenses, up to a predetermined limit, regardless of who was at fault in the accident. However, it does not cover other losses, such as lost wages or funeral expenses, the way PIP does.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smtClean="0"/>
              <a:t>	--Uninsured and underinsured motorist:</a:t>
            </a:r>
            <a:r>
              <a:rPr lang="en-US" sz="1000" dirty="0" smtClean="0"/>
              <a:t> This coverage kicks in if an uninsured, underinsured or hit-and-run driver hits you.</a:t>
            </a:r>
          </a:p>
          <a:p>
            <a:r>
              <a:rPr lang="en-US" sz="1000" b="1" dirty="0" smtClean="0"/>
              <a:t>	--Commercial (business) auto insurance:</a:t>
            </a:r>
            <a:r>
              <a:rPr lang="en-US" sz="1000" dirty="0" smtClean="0"/>
              <a:t> Commercial auto policies cover losses incurred in the course of conducting your business. They often</a:t>
            </a:r>
            <a:r>
              <a:rPr lang="en-US" sz="1000" baseline="0" dirty="0" smtClean="0"/>
              <a:t> </a:t>
            </a:r>
            <a:r>
              <a:rPr lang="en-US" sz="1000" dirty="0" smtClean="0"/>
              <a:t>have higher liability limits and can include coverage for when your employees use their cars for company business.</a:t>
            </a:r>
            <a:r>
              <a:rPr lang="en-US" sz="1000" baseline="0" dirty="0" smtClean="0"/>
              <a:t> </a:t>
            </a:r>
            <a:r>
              <a:rPr lang="en-US" sz="1000" dirty="0" smtClean="0"/>
              <a:t>Not all small business owners need commercial auto insurance. Depending on the type of use (driving to appointments occasionally vs. daily pizza delivery), who uses the car (just you, or employees and/or contractors too) and other factors, you might only need a personal auto policy. But requirements and terms vary from insurer to insurer, between states and even among products within the same insurance company.</a:t>
            </a:r>
            <a:endParaRPr lang="en-US" sz="1000" dirty="0"/>
          </a:p>
        </p:txBody>
      </p:sp>
      <p:sp>
        <p:nvSpPr>
          <p:cNvPr id="4" name="Slide Number Placeholder 3"/>
          <p:cNvSpPr>
            <a:spLocks noGrp="1"/>
          </p:cNvSpPr>
          <p:nvPr>
            <p:ph type="sldNum" sz="quarter" idx="10"/>
          </p:nvPr>
        </p:nvSpPr>
        <p:spPr/>
        <p:txBody>
          <a:bodyPr/>
          <a:lstStyle/>
          <a:p>
            <a:fld id="{DF6C82AB-A02E-0A47-B56F-3934AC069395}" type="slidenum">
              <a:rPr lang="en-US" smtClean="0"/>
              <a:t>4</a:t>
            </a:fld>
            <a:endParaRPr lang="en-US"/>
          </a:p>
        </p:txBody>
      </p:sp>
    </p:spTree>
    <p:extLst>
      <p:ext uri="{BB962C8B-B14F-4D97-AF65-F5344CB8AC3E}">
        <p14:creationId xmlns:p14="http://schemas.microsoft.com/office/powerpoint/2010/main" val="4100155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1" dirty="0" smtClean="0"/>
              <a:t>Understand</a:t>
            </a:r>
            <a:r>
              <a:rPr lang="en-US" b="1" baseline="0" dirty="0" smtClean="0"/>
              <a:t> how to d</a:t>
            </a:r>
            <a:r>
              <a:rPr lang="en-US" b="1" dirty="0" smtClean="0"/>
              <a:t>etermine your coverage needs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1" dirty="0" smtClean="0"/>
              <a:t>Legal and lender requirements:</a:t>
            </a:r>
            <a:r>
              <a:rPr lang="en-US" b="1" baseline="0" dirty="0" smtClean="0"/>
              <a:t> </a:t>
            </a:r>
            <a:r>
              <a:rPr lang="en-US" dirty="0" smtClean="0"/>
              <a:t>Start with what is required by state law (liability,</a:t>
            </a:r>
            <a:r>
              <a:rPr lang="en-US" baseline="0" dirty="0" smtClean="0"/>
              <a:t> and in some cases PIP)</a:t>
            </a:r>
            <a:r>
              <a:rPr lang="en-US" dirty="0" smtClean="0"/>
              <a:t> and</a:t>
            </a:r>
            <a:r>
              <a:rPr lang="en-US" baseline="0" dirty="0" smtClean="0"/>
              <a:t> by whoever is financing your purchase or lease and increase it from there based on your own needs.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1" dirty="0" smtClean="0"/>
              <a:t>Likelihood of loss (risk exposure):</a:t>
            </a:r>
            <a:r>
              <a:rPr lang="en-US" b="1" baseline="0" dirty="0" smtClean="0"/>
              <a:t> </a:t>
            </a:r>
            <a:r>
              <a:rPr lang="en-US" baseline="0" dirty="0" smtClean="0"/>
              <a:t>The likelihood of your suffering a loss might influence how much insurance you feel you need. For example, if you drive treacherous roads home from your swing shift job, if you have a history of accidents or if you live someplace where auto theft or vandalism is prevalent, you might want to purchase more types or higher limits of insurance.</a:t>
            </a:r>
          </a:p>
          <a:p>
            <a:pPr marL="171450" indent="-171450">
              <a:buFont typeface="Arial"/>
              <a:buChar char="•"/>
            </a:pPr>
            <a:r>
              <a:rPr lang="en-US" b="1" baseline="0" dirty="0" smtClean="0"/>
              <a:t>Your vehicle: </a:t>
            </a:r>
            <a:r>
              <a:rPr lang="en-US" b="0" baseline="0" dirty="0" smtClean="0"/>
              <a:t>W</a:t>
            </a:r>
            <a:r>
              <a:rPr lang="en-US" baseline="0" dirty="0" smtClean="0"/>
              <a:t>hile some drivers can forgo certain types of coverage—comprehensive and/or collision, for example—because their vehicle is very old and they would be unlikely to fix it, others should purchase these </a:t>
            </a:r>
            <a:r>
              <a:rPr lang="en-US" baseline="0" dirty="0" err="1" smtClean="0"/>
              <a:t>coverages</a:t>
            </a:r>
            <a:r>
              <a:rPr lang="en-US" baseline="0" dirty="0" smtClean="0"/>
              <a:t> to protect their investment. This is particularly true if you couldn’t afford to cover a repair or replacement entirely out of pocket.</a:t>
            </a:r>
          </a:p>
          <a:p>
            <a:pPr marL="171450" indent="-171450">
              <a:buFont typeface="Arial"/>
              <a:buChar char="•"/>
            </a:pPr>
            <a:r>
              <a:rPr lang="en-US" b="1" dirty="0" smtClean="0"/>
              <a:t>Assets: </a:t>
            </a:r>
            <a:r>
              <a:rPr lang="en-US" dirty="0" smtClean="0"/>
              <a:t>Especially if you own significant assets, such as a home or savings and investments, you should consider buying more (sometimes significantly more) than the state-required minimum coverage. Otherwise, if you are sued and lose the case, you might be forced to use your assets to cover damages not paid by your policy.</a:t>
            </a:r>
            <a:r>
              <a:rPr lang="en-US" baseline="0" dirty="0" smtClean="0"/>
              <a:t> Discuss how much insurance to purchase with your agent.</a:t>
            </a:r>
            <a:endParaRPr lang="en-US" dirty="0"/>
          </a:p>
        </p:txBody>
      </p:sp>
      <p:sp>
        <p:nvSpPr>
          <p:cNvPr id="4" name="Slide Number Placeholder 3"/>
          <p:cNvSpPr>
            <a:spLocks noGrp="1"/>
          </p:cNvSpPr>
          <p:nvPr>
            <p:ph type="sldNum" sz="quarter" idx="10"/>
          </p:nvPr>
        </p:nvSpPr>
        <p:spPr/>
        <p:txBody>
          <a:bodyPr/>
          <a:lstStyle/>
          <a:p>
            <a:fld id="{DF6C82AB-A02E-0A47-B56F-3934AC069395}" type="slidenum">
              <a:rPr lang="en-US" smtClean="0"/>
              <a:t>5</a:t>
            </a:fld>
            <a:endParaRPr lang="en-US"/>
          </a:p>
        </p:txBody>
      </p:sp>
    </p:spTree>
    <p:extLst>
      <p:ext uri="{BB962C8B-B14F-4D97-AF65-F5344CB8AC3E}">
        <p14:creationId xmlns:p14="http://schemas.microsoft.com/office/powerpoint/2010/main" val="2625159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1" dirty="0" smtClean="0"/>
              <a:t>Understand how your credit affects your insurability</a:t>
            </a:r>
            <a:r>
              <a:rPr lang="en-US" b="1" baseline="0" dirty="0" smtClean="0"/>
              <a:t> and rates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1" dirty="0" smtClean="0"/>
              <a:t>“Credit-based” insurance scores:</a:t>
            </a:r>
            <a:r>
              <a:rPr lang="en-US" b="1" baseline="0" dirty="0" smtClean="0"/>
              <a:t> </a:t>
            </a:r>
            <a:r>
              <a:rPr lang="en-US" dirty="0" smtClean="0"/>
              <a:t>Many insurance companies use “credit-based insurance scores” to determine premiums (except in CA, HI and MA) because some studies have shown there is a correlation between credit score and likelihood</a:t>
            </a:r>
            <a:r>
              <a:rPr lang="en-US" baseline="0" dirty="0" smtClean="0"/>
              <a:t> to file a claim</a:t>
            </a:r>
            <a:r>
              <a:rPr lang="en-US" dirty="0" smtClean="0"/>
              <a:t>. Credit-based insurance scores are based on the information in your credit report.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1" dirty="0" smtClean="0"/>
              <a:t>Higher score = lower premium:</a:t>
            </a:r>
            <a:r>
              <a:rPr lang="en-US" b="1" baseline="0" dirty="0" smtClean="0"/>
              <a:t> </a:t>
            </a:r>
            <a:r>
              <a:rPr lang="en-US" dirty="0" smtClean="0"/>
              <a:t>Factors that would increase your insurance score include a long credit history and open accounts in good standing (no late or missed payments). Collection accounts, high debt, a short credit history and late payments all would lower your insurance score.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1" dirty="0" smtClean="0"/>
              <a:t>Check your credit report:</a:t>
            </a:r>
            <a:r>
              <a:rPr lang="en-US" b="1" baseline="0" dirty="0" smtClean="0"/>
              <a:t> </a:t>
            </a:r>
            <a:r>
              <a:rPr lang="en-US" dirty="0" smtClean="0"/>
              <a:t>The Fair Credit Reporting Act (FCRA) gives you the right to obtain one credit report for free from each of the three major credit bureaus (Equifax, Experian and TransUnion) every 12 months, upon your request. Request your reports at AnnualCreditReport.com. Follow the instructions that come with the reports to correct any errors or request that outdated derogatory (negative) information be removed. This could increase your credit score and, therefore, your insurance score, and ultimately reduce your premiums. </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DF6C82AB-A02E-0A47-B56F-3934AC069395}" type="slidenum">
              <a:rPr lang="en-US" smtClean="0"/>
              <a:t>6</a:t>
            </a:fld>
            <a:endParaRPr lang="en-US"/>
          </a:p>
        </p:txBody>
      </p:sp>
    </p:spTree>
    <p:extLst>
      <p:ext uri="{BB962C8B-B14F-4D97-AF65-F5344CB8AC3E}">
        <p14:creationId xmlns:p14="http://schemas.microsoft.com/office/powerpoint/2010/main" val="3494224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9259" y="4288176"/>
            <a:ext cx="6386383" cy="4114800"/>
          </a:xfrm>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100" b="1" dirty="0" smtClean="0"/>
              <a:t>Know what </a:t>
            </a:r>
            <a:r>
              <a:rPr lang="en-US" sz="1100" b="1" baseline="0" dirty="0" smtClean="0"/>
              <a:t>reports insurers use to evaluate applicants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1" dirty="0" smtClean="0"/>
              <a:t>Insurance reports:</a:t>
            </a:r>
            <a:r>
              <a:rPr lang="en-US" sz="1100" b="1" baseline="0" dirty="0" smtClean="0"/>
              <a:t> </a:t>
            </a:r>
            <a:r>
              <a:rPr lang="en-US" sz="1100" b="0" baseline="0" dirty="0" smtClean="0"/>
              <a:t>One way insurers evaluate applicants is by looking at the data collected about them and compiled in “specialty consumer reports.” </a:t>
            </a:r>
            <a:r>
              <a:rPr lang="en-US" sz="1100" dirty="0" smtClean="0"/>
              <a:t>There are two main auto</a:t>
            </a:r>
            <a:r>
              <a:rPr lang="en-US" sz="1100" baseline="0" dirty="0" smtClean="0"/>
              <a:t> insurance claims history reports: the </a:t>
            </a:r>
            <a:r>
              <a:rPr lang="en-US" sz="1100" dirty="0" smtClean="0"/>
              <a:t>LexisNexis C.L.U.E. auto report and the A-PLUS report. </a:t>
            </a:r>
            <a:r>
              <a:rPr lang="en-US" sz="1100" kern="1200" dirty="0" smtClean="0">
                <a:solidFill>
                  <a:schemeClr val="tx1"/>
                </a:solidFill>
                <a:effectLst/>
              </a:rPr>
              <a:t>A third report—Insurance Information Exchange—includes not only insurance claims activity, but motor vehicle records and things like criminal, employment and education history as well.</a:t>
            </a:r>
            <a:r>
              <a:rPr lang="en-US" sz="1100" kern="1200" baseline="0" dirty="0" smtClean="0">
                <a:solidFill>
                  <a:schemeClr val="tx1"/>
                </a:solidFill>
                <a:effectLst/>
              </a:rPr>
              <a:t> </a:t>
            </a:r>
            <a:r>
              <a:rPr lang="en-US" sz="1100" dirty="0" smtClean="0"/>
              <a:t>These reports</a:t>
            </a:r>
            <a:r>
              <a:rPr lang="en-US" sz="1100" baseline="0" dirty="0" smtClean="0"/>
              <a:t> help insurers decide whether or not to issue coverage to you and, if so, at what rates.</a:t>
            </a:r>
            <a:endParaRPr lang="en-US" sz="1100" dirty="0" smtClean="0"/>
          </a:p>
          <a:p>
            <a:pPr marL="171450" indent="-171450">
              <a:buFont typeface="Arial"/>
              <a:buChar char="•"/>
            </a:pPr>
            <a:r>
              <a:rPr lang="en-US" sz="1100" b="1" kern="1200" dirty="0" smtClean="0">
                <a:solidFill>
                  <a:schemeClr val="tx1"/>
                </a:solidFill>
                <a:effectLst/>
              </a:rPr>
              <a:t>Reported data: </a:t>
            </a:r>
            <a:r>
              <a:rPr lang="en-US" sz="1100" b="0" kern="1200" dirty="0" smtClean="0">
                <a:solidFill>
                  <a:schemeClr val="tx1"/>
                </a:solidFill>
                <a:effectLst/>
              </a:rPr>
              <a:t>Claims</a:t>
            </a:r>
            <a:r>
              <a:rPr lang="en-US" sz="1100" b="0" kern="1200" baseline="0" dirty="0" smtClean="0">
                <a:solidFill>
                  <a:schemeClr val="tx1"/>
                </a:solidFill>
                <a:effectLst/>
              </a:rPr>
              <a:t> history</a:t>
            </a:r>
            <a:r>
              <a:rPr lang="en-US" sz="1100" kern="1200" dirty="0" smtClean="0">
                <a:solidFill>
                  <a:schemeClr val="tx1"/>
                </a:solidFill>
                <a:effectLst/>
              </a:rPr>
              <a:t> reports generally contain:</a:t>
            </a:r>
          </a:p>
          <a:p>
            <a:pPr lvl="0"/>
            <a:r>
              <a:rPr lang="en-US" sz="1100" kern="1200" dirty="0" smtClean="0">
                <a:solidFill>
                  <a:schemeClr val="tx1"/>
                </a:solidFill>
                <a:effectLst/>
              </a:rPr>
              <a:t>	--Claims information, including dates and types of losses and amounts paid by the insurance company during the past five years (A-PLUS) or seven years (C.L.U.E.)</a:t>
            </a:r>
          </a:p>
          <a:p>
            <a:pPr lvl="0"/>
            <a:r>
              <a:rPr lang="en-US" sz="1100" kern="1200" dirty="0" smtClean="0">
                <a:solidFill>
                  <a:schemeClr val="tx1"/>
                </a:solidFill>
                <a:effectLst/>
              </a:rPr>
              <a:t>	--Claims that are filed but denied payment</a:t>
            </a:r>
          </a:p>
          <a:p>
            <a:pPr lvl="0"/>
            <a:r>
              <a:rPr lang="en-US" sz="1100" kern="1200" dirty="0" smtClean="0">
                <a:solidFill>
                  <a:schemeClr val="tx1"/>
                </a:solidFill>
                <a:effectLst/>
              </a:rPr>
              <a:t>	--Vehicle information</a:t>
            </a:r>
          </a:p>
          <a:p>
            <a:pPr lvl="0"/>
            <a:r>
              <a:rPr lang="en-US" sz="1100" kern="1200" dirty="0" smtClean="0">
                <a:solidFill>
                  <a:schemeClr val="tx1"/>
                </a:solidFill>
                <a:effectLst/>
              </a:rPr>
              <a:t>	--Inquiries</a:t>
            </a:r>
            <a:r>
              <a:rPr lang="en-US" sz="1100" kern="1200" baseline="0" dirty="0" smtClean="0">
                <a:solidFill>
                  <a:schemeClr val="tx1"/>
                </a:solidFill>
                <a:effectLst/>
              </a:rPr>
              <a:t> (requests for your report by anyone other than you)</a:t>
            </a:r>
            <a:r>
              <a:rPr lang="en-US" sz="1100" kern="1200" dirty="0" smtClean="0">
                <a:solidFill>
                  <a:schemeClr val="tx1"/>
                </a:solidFill>
                <a:effectLst/>
              </a:rPr>
              <a:t> during the last two years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100" b="1" kern="1200" dirty="0" smtClean="0">
                <a:solidFill>
                  <a:schemeClr val="tx1"/>
                </a:solidFill>
                <a:effectLst/>
              </a:rPr>
              <a:t>Obtain your reports:</a:t>
            </a:r>
            <a:r>
              <a:rPr lang="en-US" sz="1100" b="1" kern="1200" baseline="0" dirty="0" smtClean="0">
                <a:solidFill>
                  <a:schemeClr val="tx1"/>
                </a:solidFill>
                <a:effectLst/>
              </a:rPr>
              <a:t> </a:t>
            </a:r>
            <a:r>
              <a:rPr lang="en-US" sz="1100" dirty="0" smtClean="0"/>
              <a:t>The FCRA gives you the right to obtain a</a:t>
            </a:r>
            <a:r>
              <a:rPr lang="en-US" sz="1100" baseline="0" dirty="0" smtClean="0"/>
              <a:t> free copy of your consumer reports </a:t>
            </a:r>
            <a:r>
              <a:rPr lang="en-US" sz="1100" dirty="0" smtClean="0"/>
              <a:t>once a year or whenever an “adverse action” has been taken against you.</a:t>
            </a:r>
            <a:r>
              <a:rPr lang="en-US" sz="1100" baseline="0" dirty="0" smtClean="0"/>
              <a:t> </a:t>
            </a:r>
            <a:r>
              <a:rPr lang="en-US" sz="1100" kern="1200" dirty="0" smtClean="0">
                <a:solidFill>
                  <a:schemeClr val="tx1"/>
                </a:solidFill>
                <a:effectLst/>
              </a:rPr>
              <a:t>You might want to order your reports before you apply for insurance to be aware of what the insurance company will see and to make sure there are no mistakes. Errors could include someone else’s claims included on your report, either through error (due to a similar name, birth date or Social Security number) or identity theft; claims amounts that don’t match the actual payout or that were not paid; and very old claims (more</a:t>
            </a:r>
            <a:r>
              <a:rPr lang="en-US" sz="1100" kern="1200" baseline="0" dirty="0" smtClean="0">
                <a:solidFill>
                  <a:schemeClr val="tx1"/>
                </a:solidFill>
                <a:effectLst/>
              </a:rPr>
              <a:t> than </a:t>
            </a:r>
            <a:r>
              <a:rPr lang="en-US" sz="1100" kern="1200" dirty="0" smtClean="0">
                <a:solidFill>
                  <a:schemeClr val="tx1"/>
                </a:solidFill>
                <a:effectLst/>
              </a:rPr>
              <a:t>five or seven years, depending</a:t>
            </a:r>
            <a:r>
              <a:rPr lang="en-US" sz="1100" kern="1200" baseline="0" dirty="0" smtClean="0">
                <a:solidFill>
                  <a:schemeClr val="tx1"/>
                </a:solidFill>
                <a:effectLst/>
              </a:rPr>
              <a:t> on report)</a:t>
            </a:r>
            <a:r>
              <a:rPr lang="en-US" sz="1100" kern="1200" dirty="0" smtClean="0">
                <a:solidFill>
                  <a:schemeClr val="tx1"/>
                </a:solidFill>
                <a:effectLst/>
              </a:rPr>
              <a:t>. </a:t>
            </a:r>
            <a:r>
              <a:rPr lang="en-US" sz="1100" dirty="0" smtClean="0"/>
              <a:t>Correcting errors in these reports could help you obtain insurance or pay a lower premium.</a:t>
            </a:r>
            <a:endParaRPr lang="en-US" sz="11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rPr>
              <a:t>	--To order your C.L.U.E. report, visit </a:t>
            </a:r>
            <a:r>
              <a:rPr lang="en-US" sz="1100" u="sng" kern="1200" dirty="0" smtClean="0">
                <a:solidFill>
                  <a:schemeClr val="tx1"/>
                </a:solidFill>
                <a:effectLst/>
                <a:hlinkClick r:id="rId3"/>
              </a:rPr>
              <a:t>https://personalreports.lexisnexis.com/fact_act_claims_bundle/landing.jsp</a:t>
            </a:r>
            <a:r>
              <a:rPr lang="en-US" sz="1100" kern="1200" dirty="0" smtClean="0">
                <a:solidFill>
                  <a:schemeClr val="tx1"/>
                </a:solidFill>
                <a:effectLst/>
              </a:rPr>
              <a:t> or call 866-312-8076.</a:t>
            </a:r>
            <a:r>
              <a:rPr lang="en-US" sz="1100" kern="1200" baseline="0" dirty="0" smtClean="0">
                <a:solidFill>
                  <a:schemeClr val="tx1"/>
                </a:solidFill>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rPr>
              <a:t>	--To order your A-PLUS report, visit </a:t>
            </a:r>
            <a:r>
              <a:rPr lang="en-US" sz="1100" u="sng" kern="1200" dirty="0" smtClean="0">
                <a:solidFill>
                  <a:schemeClr val="tx1"/>
                </a:solidFill>
                <a:effectLst/>
                <a:hlinkClick r:id="rId4"/>
              </a:rPr>
              <a:t>www.verisk.com/underwriting/a-plus-underwriting-verisk-insurance-solutions.html</a:t>
            </a:r>
            <a:r>
              <a:rPr lang="en-US" sz="1100" kern="1200" dirty="0" smtClean="0">
                <a:solidFill>
                  <a:schemeClr val="tx1"/>
                </a:solidFill>
                <a:effectLst/>
              </a:rPr>
              <a:t> or call 800-627-3487.</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t>	--To order your Insurance Information Exchange report,</a:t>
            </a:r>
            <a:r>
              <a:rPr lang="en-US" sz="1100" baseline="0" dirty="0" smtClean="0"/>
              <a:t> visit </a:t>
            </a:r>
            <a:r>
              <a:rPr lang="en-US" sz="1100" baseline="0" dirty="0" err="1" smtClean="0"/>
              <a:t>www.iix.com</a:t>
            </a:r>
            <a:r>
              <a:rPr lang="en-US" sz="1100" baseline="0" dirty="0" smtClean="0"/>
              <a:t>/</a:t>
            </a:r>
            <a:r>
              <a:rPr lang="en-US" sz="1100" baseline="0" dirty="0" err="1" smtClean="0"/>
              <a:t>reports_consumers.htm</a:t>
            </a:r>
            <a:r>
              <a:rPr lang="en-US" sz="1100" baseline="0" dirty="0" smtClean="0"/>
              <a:t> </a:t>
            </a:r>
            <a:r>
              <a:rPr lang="en-US" sz="1100" dirty="0" smtClean="0"/>
              <a:t>or call </a:t>
            </a:r>
            <a:r>
              <a:rPr lang="en-US" sz="1100" b="0" i="0" u="none" strike="noStrike" kern="1200" baseline="0" dirty="0" smtClean="0">
                <a:solidFill>
                  <a:schemeClr val="tx1"/>
                </a:solidFill>
              </a:rPr>
              <a:t>800-683-8553.</a:t>
            </a:r>
            <a:endParaRPr lang="en-US" sz="1100" dirty="0" smtClean="0"/>
          </a:p>
        </p:txBody>
      </p:sp>
      <p:sp>
        <p:nvSpPr>
          <p:cNvPr id="4" name="Slide Number Placeholder 3"/>
          <p:cNvSpPr>
            <a:spLocks noGrp="1"/>
          </p:cNvSpPr>
          <p:nvPr>
            <p:ph type="sldNum" sz="quarter" idx="10"/>
          </p:nvPr>
        </p:nvSpPr>
        <p:spPr/>
        <p:txBody>
          <a:bodyPr/>
          <a:lstStyle/>
          <a:p>
            <a:fld id="{DF6C82AB-A02E-0A47-B56F-3934AC069395}" type="slidenum">
              <a:rPr lang="en-US" smtClean="0"/>
              <a:t>7</a:t>
            </a:fld>
            <a:endParaRPr lang="en-US"/>
          </a:p>
        </p:txBody>
      </p:sp>
    </p:spTree>
    <p:extLst>
      <p:ext uri="{BB962C8B-B14F-4D97-AF65-F5344CB8AC3E}">
        <p14:creationId xmlns:p14="http://schemas.microsoft.com/office/powerpoint/2010/main" val="253632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4473" y="4343400"/>
            <a:ext cx="6386383" cy="4114800"/>
          </a:xfrm>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1100" b="1" dirty="0" smtClean="0"/>
              <a:t>Know how to shop for insurance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100" b="1" dirty="0" smtClean="0"/>
              <a:t>Get</a:t>
            </a:r>
            <a:r>
              <a:rPr lang="en-US" sz="1100" b="1" baseline="0" dirty="0" smtClean="0"/>
              <a:t> a</a:t>
            </a:r>
            <a:r>
              <a:rPr lang="en-US" sz="1100" b="1" dirty="0" smtClean="0"/>
              <a:t>t least three quotes: </a:t>
            </a:r>
            <a:r>
              <a:rPr lang="en-US" sz="1100" kern="1200" dirty="0" smtClean="0">
                <a:solidFill>
                  <a:schemeClr val="tx1"/>
                </a:solidFill>
                <a:effectLst/>
              </a:rPr>
              <a:t>Get quotes from at least three different insurers because rates can vary widely—even for the same coverage on the same car and driver. Make sure to keep the coverage types, limits and deductibles the same in each quote request so that you can make an "apples-to-apples" comparison.</a:t>
            </a:r>
          </a:p>
          <a:p>
            <a:pPr marL="171450" lvl="0" indent="-171450">
              <a:buFont typeface="Arial"/>
              <a:buChar char="•"/>
            </a:pPr>
            <a:r>
              <a:rPr lang="en-US" sz="1100" b="1" dirty="0" smtClean="0"/>
              <a:t>Sources for quotes: </a:t>
            </a:r>
          </a:p>
          <a:p>
            <a:pPr marL="0" lvl="0" indent="0">
              <a:buFont typeface="Arial"/>
              <a:buNone/>
            </a:pPr>
            <a:r>
              <a:rPr lang="en-US" sz="1100" b="1" kern="1200" dirty="0" smtClean="0">
                <a:solidFill>
                  <a:schemeClr val="tx1"/>
                </a:solidFill>
                <a:effectLst/>
              </a:rPr>
              <a:t>	</a:t>
            </a:r>
            <a:r>
              <a:rPr lang="en-US" sz="1100" b="0" kern="1200" dirty="0" smtClean="0">
                <a:solidFill>
                  <a:schemeClr val="tx1"/>
                </a:solidFill>
                <a:effectLst/>
              </a:rPr>
              <a:t>--</a:t>
            </a:r>
            <a:r>
              <a:rPr lang="en-US" sz="1100" kern="1200" dirty="0" smtClean="0">
                <a:solidFill>
                  <a:schemeClr val="tx1"/>
                </a:solidFill>
                <a:effectLst/>
              </a:rPr>
              <a:t>Agents employed by an insurance company to sell only that company’s policies (State Farm, Allstate or many others)</a:t>
            </a:r>
          </a:p>
          <a:p>
            <a:pPr marL="0" lvl="0" indent="0">
              <a:buFont typeface="Arial"/>
              <a:buNone/>
            </a:pPr>
            <a:r>
              <a:rPr lang="en-US" sz="1100" kern="1200" baseline="0" dirty="0" smtClean="0">
                <a:solidFill>
                  <a:schemeClr val="tx1"/>
                </a:solidFill>
                <a:effectLst/>
              </a:rPr>
              <a:t>	--</a:t>
            </a:r>
            <a:r>
              <a:rPr lang="en-US" sz="1100" kern="1200" dirty="0" smtClean="0">
                <a:solidFill>
                  <a:schemeClr val="tx1"/>
                </a:solidFill>
                <a:effectLst/>
              </a:rPr>
              <a:t>Brokers, who sell policies for more than one insurance company </a:t>
            </a:r>
            <a:r>
              <a:rPr lang="en-US" sz="1100" kern="1200" baseline="0" dirty="0" smtClean="0">
                <a:solidFill>
                  <a:schemeClr val="tx1"/>
                </a:solidFill>
                <a:effectLst/>
              </a:rPr>
              <a:t>	</a:t>
            </a:r>
          </a:p>
          <a:p>
            <a:pPr marL="0" lvl="0" indent="0">
              <a:buFont typeface="Arial"/>
              <a:buNone/>
            </a:pPr>
            <a:r>
              <a:rPr lang="en-US" sz="1100" kern="1200" baseline="0" dirty="0" smtClean="0">
                <a:solidFill>
                  <a:schemeClr val="tx1"/>
                </a:solidFill>
                <a:effectLst/>
              </a:rPr>
              <a:t>	--</a:t>
            </a:r>
            <a:r>
              <a:rPr lang="en-US" sz="1100" kern="1200" dirty="0" smtClean="0">
                <a:solidFill>
                  <a:schemeClr val="tx1"/>
                </a:solidFill>
                <a:effectLst/>
              </a:rPr>
              <a:t>Insurance companies that sell directly to consumers (typically by phone or online—</a:t>
            </a:r>
            <a:r>
              <a:rPr lang="en-US" sz="1100" kern="1200" dirty="0" err="1" smtClean="0">
                <a:solidFill>
                  <a:schemeClr val="tx1"/>
                </a:solidFill>
                <a:effectLst/>
              </a:rPr>
              <a:t>Geico</a:t>
            </a:r>
            <a:r>
              <a:rPr lang="en-US" sz="1100" kern="1200" dirty="0" smtClean="0">
                <a:solidFill>
                  <a:schemeClr val="tx1"/>
                </a:solidFill>
                <a:effectLst/>
              </a:rPr>
              <a:t> and Progressive are two examples)</a:t>
            </a:r>
            <a:r>
              <a:rPr lang="en-US" sz="1100" kern="1200" baseline="0" dirty="0" smtClean="0">
                <a:solidFill>
                  <a:schemeClr val="tx1"/>
                </a:solidFill>
                <a:effectLst/>
              </a:rPr>
              <a:t> </a:t>
            </a:r>
          </a:p>
          <a:p>
            <a:pPr marL="0" lvl="0" indent="0">
              <a:buFont typeface="Arial"/>
              <a:buNone/>
            </a:pPr>
            <a:r>
              <a:rPr lang="en-US" sz="1100" kern="1200" baseline="0" dirty="0" smtClean="0">
                <a:solidFill>
                  <a:schemeClr val="tx1"/>
                </a:solidFill>
                <a:effectLst/>
              </a:rPr>
              <a:t>	--</a:t>
            </a:r>
            <a:r>
              <a:rPr lang="en-US" sz="1100" kern="1200" dirty="0" smtClean="0">
                <a:solidFill>
                  <a:schemeClr val="tx1"/>
                </a:solidFill>
                <a:effectLst/>
              </a:rPr>
              <a:t>Websites that sell policies online for more than one insurer (online brokers) or that connect customers who request a quote online with participating insurance agents (lead generators) (</a:t>
            </a:r>
            <a:r>
              <a:rPr lang="en-US" sz="1100" kern="1200" dirty="0" err="1" smtClean="0">
                <a:solidFill>
                  <a:schemeClr val="tx1"/>
                </a:solidFill>
                <a:effectLst/>
              </a:rPr>
              <a:t>Netquote.com</a:t>
            </a:r>
            <a:r>
              <a:rPr lang="en-US" sz="1100" kern="1200" dirty="0" smtClean="0">
                <a:solidFill>
                  <a:schemeClr val="tx1"/>
                </a:solidFill>
                <a:effectLst/>
              </a:rPr>
              <a:t>, </a:t>
            </a:r>
            <a:r>
              <a:rPr lang="en-US" sz="1100" kern="1200" dirty="0" err="1" smtClean="0">
                <a:solidFill>
                  <a:schemeClr val="tx1"/>
                </a:solidFill>
                <a:effectLst/>
              </a:rPr>
              <a:t>Insurance.com</a:t>
            </a:r>
            <a:r>
              <a:rPr lang="en-US" sz="1100" kern="1200" dirty="0" smtClean="0">
                <a:solidFill>
                  <a:schemeClr val="tx1"/>
                </a:solidFill>
                <a:effectLst/>
              </a:rPr>
              <a:t>, </a:t>
            </a:r>
            <a:r>
              <a:rPr lang="en-US" sz="1100" kern="1200" dirty="0" err="1" smtClean="0">
                <a:solidFill>
                  <a:schemeClr val="tx1"/>
                </a:solidFill>
                <a:effectLst/>
              </a:rPr>
              <a:t>AutoInsurance.com</a:t>
            </a:r>
            <a:r>
              <a:rPr lang="en-US" sz="1100" kern="1200" dirty="0" smtClean="0">
                <a:solidFill>
                  <a:schemeClr val="tx1"/>
                </a:solidFill>
                <a:effectLst/>
              </a:rPr>
              <a:t> and </a:t>
            </a:r>
            <a:r>
              <a:rPr lang="en-US" sz="1100" kern="1200" dirty="0" err="1" smtClean="0">
                <a:solidFill>
                  <a:schemeClr val="tx1"/>
                </a:solidFill>
                <a:effectLst/>
              </a:rPr>
              <a:t>InsWeb</a:t>
            </a:r>
            <a:r>
              <a:rPr lang="en-US" sz="1100" kern="1200" dirty="0" smtClean="0">
                <a:solidFill>
                  <a:schemeClr val="tx1"/>
                </a:solidFill>
                <a:effectLst/>
              </a:rPr>
              <a:t> are examples, but you can enter “auto insurance quotes” into a search engine and you’ll find many others. </a:t>
            </a:r>
            <a:r>
              <a:rPr lang="en-US" sz="1100" b="0" i="1" dirty="0" smtClean="0"/>
              <a:t>Caution: Websites may not include all insurers in their comparisons.</a:t>
            </a:r>
            <a:r>
              <a:rPr lang="en-US" sz="1100" kern="1200" dirty="0" smtClean="0">
                <a:solidFill>
                  <a:schemeClr val="tx1"/>
                </a:solidFill>
                <a:effectLst/>
              </a:rPr>
              <a:t>) </a:t>
            </a:r>
          </a:p>
          <a:p>
            <a:pPr marL="171450" indent="-171450">
              <a:buFont typeface="Arial"/>
              <a:buChar char="•"/>
            </a:pPr>
            <a:r>
              <a:rPr lang="en-US" sz="1100" b="1" kern="1200" dirty="0" smtClean="0">
                <a:solidFill>
                  <a:schemeClr val="tx1"/>
                </a:solidFill>
                <a:effectLst/>
              </a:rPr>
              <a:t>Vetting insurers:</a:t>
            </a:r>
            <a:r>
              <a:rPr lang="en-US" sz="1100" b="1" kern="1200" baseline="0" dirty="0" smtClean="0">
                <a:solidFill>
                  <a:schemeClr val="tx1"/>
                </a:solidFill>
                <a:effectLst/>
              </a:rPr>
              <a:t> </a:t>
            </a:r>
            <a:r>
              <a:rPr lang="en-US" sz="1100" dirty="0" smtClean="0"/>
              <a:t>Don’t choose an auto insurance policy based on price alone. It’s just as important that the insurer you choose is financially stable and has an excellent record of customer service, including the satisfactory</a:t>
            </a:r>
            <a:r>
              <a:rPr lang="en-US" sz="1100" baseline="0" dirty="0" smtClean="0"/>
              <a:t> </a:t>
            </a:r>
            <a:r>
              <a:rPr lang="en-US" sz="1100" dirty="0" smtClean="0"/>
              <a:t>processing of claims. You can check the financial health of any insurance company you are considering with one of the independent rating agencies. A.M. Best (</a:t>
            </a:r>
            <a:r>
              <a:rPr lang="en-US" sz="1100" dirty="0" err="1" smtClean="0"/>
              <a:t>www.ambest.com</a:t>
            </a:r>
            <a:r>
              <a:rPr lang="en-US" sz="1100" dirty="0" smtClean="0"/>
              <a:t>/) and Standard &amp; Poor’s (</a:t>
            </a:r>
            <a:r>
              <a:rPr lang="en-US" sz="1100" dirty="0" err="1" smtClean="0"/>
              <a:t>www.standardandpoors.com</a:t>
            </a:r>
            <a:r>
              <a:rPr lang="en-US" sz="1100" dirty="0" smtClean="0"/>
              <a:t>) are two such agencies.</a:t>
            </a:r>
            <a:r>
              <a:rPr lang="en-US" sz="1100" baseline="0" dirty="0" smtClean="0"/>
              <a:t> </a:t>
            </a:r>
            <a:r>
              <a:rPr lang="en-US" sz="1100" dirty="0" smtClean="0"/>
              <a:t>Contact your state insurance department to check consumer complaint statistics. You can also check J.D. Power and Associates’ (</a:t>
            </a:r>
            <a:r>
              <a:rPr lang="en-US" sz="1100" dirty="0" err="1" smtClean="0"/>
              <a:t>www.jdpower.com</a:t>
            </a:r>
            <a:r>
              <a:rPr lang="en-US" sz="1100" dirty="0" smtClean="0"/>
              <a:t>/) consumer satisfaction surveys. Note:</a:t>
            </a:r>
            <a:r>
              <a:rPr lang="en-US" sz="1100" baseline="0" dirty="0" smtClean="0"/>
              <a:t> </a:t>
            </a:r>
            <a:r>
              <a:rPr lang="en-US" sz="1100" dirty="0" smtClean="0"/>
              <a:t>Also vet your seller/agent</a:t>
            </a:r>
            <a:r>
              <a:rPr lang="en-US" sz="1100" baseline="0" dirty="0" smtClean="0"/>
              <a:t> if you are not purchasing directly from the insurer. </a:t>
            </a:r>
            <a:r>
              <a:rPr lang="en-US" sz="1100" kern="1200" dirty="0" smtClean="0">
                <a:solidFill>
                  <a:schemeClr val="tx1"/>
                </a:solidFill>
                <a:effectLst/>
              </a:rPr>
              <a:t>There are many types of insurance fraud, some of which result in consumers paying for insurance only to find that the policy doesn’t exist (the agent or broker kept the premium payment that was supposed to be forwarded to the insurer). Start</a:t>
            </a:r>
            <a:r>
              <a:rPr lang="en-US" sz="1100" kern="1200" baseline="0" dirty="0" smtClean="0">
                <a:solidFill>
                  <a:schemeClr val="tx1"/>
                </a:solidFill>
                <a:effectLst/>
              </a:rPr>
              <a:t> by m</a:t>
            </a:r>
            <a:r>
              <a:rPr lang="en-US" sz="1100" kern="1200" dirty="0" smtClean="0">
                <a:solidFill>
                  <a:schemeClr val="tx1"/>
                </a:solidFill>
                <a:effectLst/>
              </a:rPr>
              <a:t>aking sure</a:t>
            </a:r>
            <a:r>
              <a:rPr lang="en-US" sz="1100" kern="1200" baseline="0" dirty="0" smtClean="0">
                <a:solidFill>
                  <a:schemeClr val="tx1"/>
                </a:solidFill>
                <a:effectLst/>
              </a:rPr>
              <a:t> the seller is licensed with your state’s department of insurance. </a:t>
            </a:r>
            <a:r>
              <a:rPr lang="en-US" sz="1100" dirty="0" smtClean="0">
                <a:effectLst/>
              </a:rPr>
              <a:t> </a:t>
            </a:r>
            <a:endParaRPr lang="en-US" sz="1100" dirty="0" smtClean="0"/>
          </a:p>
          <a:p>
            <a:pPr marL="0" lvl="0" indent="0">
              <a:buFont typeface="Arial"/>
              <a:buNone/>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marL="171450" indent="-171450">
              <a:buFont typeface="Arial"/>
              <a:buChar char="•"/>
            </a:pPr>
            <a:endParaRPr lang="en-US" b="1" dirty="0" smtClean="0"/>
          </a:p>
          <a:p>
            <a:endParaRPr lang="en-US" dirty="0"/>
          </a:p>
        </p:txBody>
      </p:sp>
      <p:sp>
        <p:nvSpPr>
          <p:cNvPr id="4" name="Slide Number Placeholder 3"/>
          <p:cNvSpPr>
            <a:spLocks noGrp="1"/>
          </p:cNvSpPr>
          <p:nvPr>
            <p:ph type="sldNum" sz="quarter" idx="10"/>
          </p:nvPr>
        </p:nvSpPr>
        <p:spPr/>
        <p:txBody>
          <a:bodyPr/>
          <a:lstStyle/>
          <a:p>
            <a:fld id="{DF6C82AB-A02E-0A47-B56F-3934AC069395}" type="slidenum">
              <a:rPr lang="en-US" smtClean="0"/>
              <a:t>8</a:t>
            </a:fld>
            <a:endParaRPr lang="en-US"/>
          </a:p>
        </p:txBody>
      </p:sp>
    </p:spTree>
    <p:extLst>
      <p:ext uri="{BB962C8B-B14F-4D97-AF65-F5344CB8AC3E}">
        <p14:creationId xmlns:p14="http://schemas.microsoft.com/office/powerpoint/2010/main" val="3930445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2449" y="4251360"/>
            <a:ext cx="6441597" cy="4114800"/>
          </a:xfrm>
        </p:spPr>
        <p:txBody>
          <a:bodyPr/>
          <a:lstStyle/>
          <a:p>
            <a:r>
              <a:rPr lang="en-US" sz="1050" b="1" dirty="0" smtClean="0"/>
              <a:t>Understand</a:t>
            </a:r>
            <a:r>
              <a:rPr lang="en-US" sz="1050" b="1" baseline="0" dirty="0" smtClean="0"/>
              <a:t> what determines the amount you pay for insurance</a:t>
            </a:r>
          </a:p>
          <a:p>
            <a:r>
              <a:rPr lang="en-US" sz="1050" dirty="0" smtClean="0"/>
              <a:t>There are many factors that contribute to your insurance</a:t>
            </a:r>
            <a:r>
              <a:rPr lang="en-US" sz="1050" baseline="0" dirty="0" smtClean="0"/>
              <a:t> cost (premium). These are the main ones:</a:t>
            </a:r>
            <a:endParaRPr lang="en-US" sz="1050" b="1"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50" b="1" dirty="0" smtClean="0"/>
              <a:t>Driving record: </a:t>
            </a:r>
            <a:r>
              <a:rPr lang="en-US" sz="1050" dirty="0" smtClean="0"/>
              <a:t>Your driving</a:t>
            </a:r>
            <a:r>
              <a:rPr lang="en-US" sz="1050" baseline="0" dirty="0" smtClean="0"/>
              <a:t> record has a major bearing on the rate you pay. Tickets, accidents and claims within recent years can all jack up your premium. These “red marks” will eventually disappear, but it could take years before you start seeing lower premiums.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50" b="1" dirty="0" smtClean="0"/>
              <a:t>Usage: </a:t>
            </a:r>
            <a:r>
              <a:rPr lang="en-US" sz="1050" b="0" dirty="0" smtClean="0"/>
              <a:t>The</a:t>
            </a:r>
            <a:r>
              <a:rPr lang="en-US" sz="1050" b="0" baseline="0" dirty="0" smtClean="0"/>
              <a:t> number of miles you drive per year is very important—the more you drive, the more you are exposed to the risk of an accident.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50" b="1" dirty="0" smtClean="0"/>
              <a:t>Coverage: </a:t>
            </a:r>
            <a:r>
              <a:rPr lang="en-US" sz="1050" dirty="0" smtClean="0"/>
              <a:t>The more</a:t>
            </a:r>
            <a:r>
              <a:rPr lang="en-US" sz="1050" baseline="0" dirty="0" smtClean="0"/>
              <a:t> insurance you buy, the higher the premium. So, for example, purchasing collision and/or comprehensive coverage will cost you more than declining it. However, higher limits on your coverage types does not always raise the total premium as much as you might expect. In other words, there might be a relatively small additional premium to increase your liability coverage from, say, 25/50/10 to 50/100/25. </a:t>
            </a:r>
            <a:endParaRPr lang="en-US" sz="1050" dirty="0" smtClean="0"/>
          </a:p>
          <a:p>
            <a:pPr marL="171450" indent="-171450">
              <a:buFont typeface="Arial"/>
              <a:buChar char="•"/>
            </a:pPr>
            <a:r>
              <a:rPr lang="en-US" sz="1050" b="1" dirty="0" smtClean="0"/>
              <a:t>Deductibles: </a:t>
            </a:r>
            <a:r>
              <a:rPr lang="en-US" sz="1050" b="0" dirty="0" smtClean="0"/>
              <a:t>The</a:t>
            </a:r>
            <a:r>
              <a:rPr lang="en-US" sz="1050" b="0" baseline="0" dirty="0" smtClean="0"/>
              <a:t> higher your deductible(s), the lower your premium. </a:t>
            </a:r>
            <a:r>
              <a:rPr lang="en-US" sz="1050" baseline="0" dirty="0" smtClean="0"/>
              <a:t>However, the cost savings may be small and not worth the additional risk. Ask the insurer how much you would save with different deductibles on each coverage type and then weigh the potential savings against the amount of time it would take you to accumulate the difference in deductible from those savings. You don’t have to have the same deductible on both collision and comprehensive (or on PIP)—you can adjust each of them based on cost and risk. Be sure to sock away any premium savings until you have enough saved to cover the increased deductible or repair/replace the car out of pocket.</a:t>
            </a:r>
          </a:p>
          <a:p>
            <a:pPr marL="171450" indent="-171450">
              <a:buFont typeface="Arial"/>
              <a:buChar char="•"/>
            </a:pPr>
            <a:r>
              <a:rPr lang="en-US" sz="1050" b="1" dirty="0" smtClean="0"/>
              <a:t>Other: </a:t>
            </a:r>
            <a:r>
              <a:rPr lang="en-US" sz="1050" b="0" dirty="0" smtClean="0"/>
              <a:t>There are a number of other factors</a:t>
            </a:r>
            <a:r>
              <a:rPr lang="en-US" sz="1050" b="0" baseline="0" dirty="0" smtClean="0"/>
              <a:t> that are considered when determining your premium. Some of these are: Vehicle type (some cars are more expensive to repair or replace or are considered less safe than others); age and gender (drivers under 25 typically pay more, as do male drivers); where you live (urban drivers typically pay more); marital status (singles typically pay more); and credit score (consumers with lower scores tend to pay more). </a:t>
            </a:r>
            <a:r>
              <a:rPr lang="en-US" sz="1050" kern="1200" dirty="0" smtClean="0">
                <a:solidFill>
                  <a:schemeClr val="tx1"/>
                </a:solidFill>
                <a:effectLst/>
              </a:rPr>
              <a:t>Redlining is the practice of determining insurability and rates based on factors that many contend are unrelated to the risk of insuring the applicant,</a:t>
            </a:r>
            <a:r>
              <a:rPr lang="en-US" sz="1050" kern="1200" baseline="0" dirty="0" smtClean="0">
                <a:solidFill>
                  <a:schemeClr val="tx1"/>
                </a:solidFill>
                <a:effectLst/>
              </a:rPr>
              <a:t> </a:t>
            </a:r>
            <a:r>
              <a:rPr lang="en-US" sz="1050" kern="1200" dirty="0" smtClean="0">
                <a:solidFill>
                  <a:schemeClr val="tx1"/>
                </a:solidFill>
                <a:effectLst/>
              </a:rPr>
              <a:t>such as ZIP code, education level and income.</a:t>
            </a:r>
            <a:r>
              <a:rPr lang="en-US" sz="1050" kern="1200" baseline="0" dirty="0" smtClean="0">
                <a:solidFill>
                  <a:schemeClr val="tx1"/>
                </a:solidFill>
                <a:effectLst/>
              </a:rPr>
              <a:t> Redlining </a:t>
            </a:r>
            <a:r>
              <a:rPr lang="en-US" sz="1050" kern="1200" dirty="0" smtClean="0">
                <a:solidFill>
                  <a:schemeClr val="tx1"/>
                </a:solidFill>
                <a:effectLst/>
              </a:rPr>
              <a:t>tends to disproportionately impact low-income consumers and people of color. (The term “redlining” comes from the red outline insurers used to draw on their maps to demarcate “risky” areas.)</a:t>
            </a:r>
            <a:r>
              <a:rPr lang="en-US" sz="1050" kern="1200" baseline="0" dirty="0" smtClean="0">
                <a:solidFill>
                  <a:schemeClr val="tx1"/>
                </a:solidFill>
                <a:effectLst/>
              </a:rPr>
              <a:t> </a:t>
            </a:r>
            <a:r>
              <a:rPr lang="en-US" sz="1050" kern="1200" dirty="0" smtClean="0">
                <a:solidFill>
                  <a:schemeClr val="tx1"/>
                </a:solidFill>
                <a:effectLst/>
              </a:rPr>
              <a:t>The best way to reduce the impact of redlining is to comparison shop for insurance. Contact your state’s insurance department to find out if there are any affordable insurance programs. If you do suspect discrimination, file a complaint with your state insurance commissioner.</a:t>
            </a:r>
            <a:r>
              <a:rPr lang="en-US" sz="1050" kern="1200" baseline="0" dirty="0" smtClean="0">
                <a:solidFill>
                  <a:schemeClr val="tx1"/>
                </a:solidFill>
                <a:effectLst/>
              </a:rPr>
              <a:t> </a:t>
            </a:r>
            <a:endParaRPr lang="en-US" sz="1050" b="0" baseline="0"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DF6C82AB-A02E-0A47-B56F-3934AC069395}" type="slidenum">
              <a:rPr lang="en-US" smtClean="0"/>
              <a:t>9</a:t>
            </a:fld>
            <a:endParaRPr lang="en-US"/>
          </a:p>
        </p:txBody>
      </p:sp>
    </p:spTree>
    <p:extLst>
      <p:ext uri="{BB962C8B-B14F-4D97-AF65-F5344CB8AC3E}">
        <p14:creationId xmlns:p14="http://schemas.microsoft.com/office/powerpoint/2010/main" val="1750300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D9A025-EC73-0942-AC78-1129467B5246}" type="datetimeFigureOut">
              <a:rPr lang="en-US" smtClean="0"/>
              <a:t>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1F50E-3E8F-274F-B86C-927C18385E6B}" type="slidenum">
              <a:rPr lang="en-US" smtClean="0"/>
              <a:t>‹#›</a:t>
            </a:fld>
            <a:endParaRPr lang="en-US"/>
          </a:p>
        </p:txBody>
      </p:sp>
    </p:spTree>
    <p:extLst>
      <p:ext uri="{BB962C8B-B14F-4D97-AF65-F5344CB8AC3E}">
        <p14:creationId xmlns:p14="http://schemas.microsoft.com/office/powerpoint/2010/main" val="3283652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D9A025-EC73-0942-AC78-1129467B5246}" type="datetimeFigureOut">
              <a:rPr lang="en-US" smtClean="0"/>
              <a:t>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1F50E-3E8F-274F-B86C-927C18385E6B}" type="slidenum">
              <a:rPr lang="en-US" smtClean="0"/>
              <a:t>‹#›</a:t>
            </a:fld>
            <a:endParaRPr lang="en-US"/>
          </a:p>
        </p:txBody>
      </p:sp>
    </p:spTree>
    <p:extLst>
      <p:ext uri="{BB962C8B-B14F-4D97-AF65-F5344CB8AC3E}">
        <p14:creationId xmlns:p14="http://schemas.microsoft.com/office/powerpoint/2010/main" val="84451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D9A025-EC73-0942-AC78-1129467B5246}" type="datetimeFigureOut">
              <a:rPr lang="en-US" smtClean="0"/>
              <a:t>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1F50E-3E8F-274F-B86C-927C18385E6B}" type="slidenum">
              <a:rPr lang="en-US" smtClean="0"/>
              <a:t>‹#›</a:t>
            </a:fld>
            <a:endParaRPr lang="en-US"/>
          </a:p>
        </p:txBody>
      </p:sp>
    </p:spTree>
    <p:extLst>
      <p:ext uri="{BB962C8B-B14F-4D97-AF65-F5344CB8AC3E}">
        <p14:creationId xmlns:p14="http://schemas.microsoft.com/office/powerpoint/2010/main" val="642288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D9A025-EC73-0942-AC78-1129467B5246}" type="datetimeFigureOut">
              <a:rPr lang="en-US" smtClean="0"/>
              <a:t>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1F50E-3E8F-274F-B86C-927C18385E6B}" type="slidenum">
              <a:rPr lang="en-US" smtClean="0"/>
              <a:t>‹#›</a:t>
            </a:fld>
            <a:endParaRPr lang="en-US"/>
          </a:p>
        </p:txBody>
      </p:sp>
    </p:spTree>
    <p:extLst>
      <p:ext uri="{BB962C8B-B14F-4D97-AF65-F5344CB8AC3E}">
        <p14:creationId xmlns:p14="http://schemas.microsoft.com/office/powerpoint/2010/main" val="2968544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D9A025-EC73-0942-AC78-1129467B5246}" type="datetimeFigureOut">
              <a:rPr lang="en-US" smtClean="0"/>
              <a:t>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71F50E-3E8F-274F-B86C-927C18385E6B}" type="slidenum">
              <a:rPr lang="en-US" smtClean="0"/>
              <a:t>‹#›</a:t>
            </a:fld>
            <a:endParaRPr lang="en-US"/>
          </a:p>
        </p:txBody>
      </p:sp>
    </p:spTree>
    <p:extLst>
      <p:ext uri="{BB962C8B-B14F-4D97-AF65-F5344CB8AC3E}">
        <p14:creationId xmlns:p14="http://schemas.microsoft.com/office/powerpoint/2010/main" val="421219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D9A025-EC73-0942-AC78-1129467B5246}" type="datetimeFigureOut">
              <a:rPr lang="en-US" smtClean="0"/>
              <a:t>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71F50E-3E8F-274F-B86C-927C18385E6B}" type="slidenum">
              <a:rPr lang="en-US" smtClean="0"/>
              <a:t>‹#›</a:t>
            </a:fld>
            <a:endParaRPr lang="en-US"/>
          </a:p>
        </p:txBody>
      </p:sp>
    </p:spTree>
    <p:extLst>
      <p:ext uri="{BB962C8B-B14F-4D97-AF65-F5344CB8AC3E}">
        <p14:creationId xmlns:p14="http://schemas.microsoft.com/office/powerpoint/2010/main" val="152093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D9A025-EC73-0942-AC78-1129467B5246}" type="datetimeFigureOut">
              <a:rPr lang="en-US" smtClean="0"/>
              <a:t>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71F50E-3E8F-274F-B86C-927C18385E6B}" type="slidenum">
              <a:rPr lang="en-US" smtClean="0"/>
              <a:t>‹#›</a:t>
            </a:fld>
            <a:endParaRPr lang="en-US"/>
          </a:p>
        </p:txBody>
      </p:sp>
    </p:spTree>
    <p:extLst>
      <p:ext uri="{BB962C8B-B14F-4D97-AF65-F5344CB8AC3E}">
        <p14:creationId xmlns:p14="http://schemas.microsoft.com/office/powerpoint/2010/main" val="308553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D9A025-EC73-0942-AC78-1129467B5246}" type="datetimeFigureOut">
              <a:rPr lang="en-US" smtClean="0"/>
              <a:t>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71F50E-3E8F-274F-B86C-927C18385E6B}" type="slidenum">
              <a:rPr lang="en-US" smtClean="0"/>
              <a:t>‹#›</a:t>
            </a:fld>
            <a:endParaRPr lang="en-US"/>
          </a:p>
        </p:txBody>
      </p:sp>
    </p:spTree>
    <p:extLst>
      <p:ext uri="{BB962C8B-B14F-4D97-AF65-F5344CB8AC3E}">
        <p14:creationId xmlns:p14="http://schemas.microsoft.com/office/powerpoint/2010/main" val="1735090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D9A025-EC73-0942-AC78-1129467B5246}" type="datetimeFigureOut">
              <a:rPr lang="en-US" smtClean="0"/>
              <a:t>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71F50E-3E8F-274F-B86C-927C18385E6B}" type="slidenum">
              <a:rPr lang="en-US" smtClean="0"/>
              <a:t>‹#›</a:t>
            </a:fld>
            <a:endParaRPr lang="en-US"/>
          </a:p>
        </p:txBody>
      </p:sp>
    </p:spTree>
    <p:extLst>
      <p:ext uri="{BB962C8B-B14F-4D97-AF65-F5344CB8AC3E}">
        <p14:creationId xmlns:p14="http://schemas.microsoft.com/office/powerpoint/2010/main" val="1397438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D9A025-EC73-0942-AC78-1129467B5246}" type="datetimeFigureOut">
              <a:rPr lang="en-US" smtClean="0"/>
              <a:t>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71F50E-3E8F-274F-B86C-927C18385E6B}" type="slidenum">
              <a:rPr lang="en-US" smtClean="0"/>
              <a:t>‹#›</a:t>
            </a:fld>
            <a:endParaRPr lang="en-US"/>
          </a:p>
        </p:txBody>
      </p:sp>
    </p:spTree>
    <p:extLst>
      <p:ext uri="{BB962C8B-B14F-4D97-AF65-F5344CB8AC3E}">
        <p14:creationId xmlns:p14="http://schemas.microsoft.com/office/powerpoint/2010/main" val="207649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D9A025-EC73-0942-AC78-1129467B5246}" type="datetimeFigureOut">
              <a:rPr lang="en-US" smtClean="0"/>
              <a:t>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71F50E-3E8F-274F-B86C-927C18385E6B}" type="slidenum">
              <a:rPr lang="en-US" smtClean="0"/>
              <a:t>‹#›</a:t>
            </a:fld>
            <a:endParaRPr lang="en-US"/>
          </a:p>
        </p:txBody>
      </p:sp>
    </p:spTree>
    <p:extLst>
      <p:ext uri="{BB962C8B-B14F-4D97-AF65-F5344CB8AC3E}">
        <p14:creationId xmlns:p14="http://schemas.microsoft.com/office/powerpoint/2010/main" val="36459544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9A025-EC73-0942-AC78-1129467B5246}" type="datetimeFigureOut">
              <a:rPr lang="en-US" smtClean="0"/>
              <a:t>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1F50E-3E8F-274F-B86C-927C18385E6B}" type="slidenum">
              <a:rPr lang="en-US" smtClean="0"/>
              <a:t>‹#›</a:t>
            </a:fld>
            <a:endParaRPr lang="en-US"/>
          </a:p>
        </p:txBody>
      </p:sp>
    </p:spTree>
    <p:extLst>
      <p:ext uri="{BB962C8B-B14F-4D97-AF65-F5344CB8AC3E}">
        <p14:creationId xmlns:p14="http://schemas.microsoft.com/office/powerpoint/2010/main" val="1168331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79928"/>
            <a:ext cx="9144000" cy="707886"/>
          </a:xfrm>
          <a:prstGeom prst="rect">
            <a:avLst/>
          </a:prstGeom>
        </p:spPr>
        <p:txBody>
          <a:bodyPr wrap="square">
            <a:spAutoFit/>
          </a:bodyPr>
          <a:lstStyle/>
          <a:p>
            <a:pPr algn="ctr"/>
            <a:r>
              <a:rPr lang="en-US" sz="2000" b="1" dirty="0">
                <a:solidFill>
                  <a:srgbClr val="165334"/>
                </a:solidFill>
                <a:latin typeface="Corbel" charset="0"/>
                <a:cs typeface="Corbel" charset="0"/>
              </a:rPr>
              <a:t>A Project of Consumer Action | www.consumer-action.org</a:t>
            </a:r>
          </a:p>
          <a:p>
            <a:pPr algn="ctr"/>
            <a:r>
              <a:rPr lang="en-US" sz="2000" b="1" dirty="0" smtClean="0">
                <a:solidFill>
                  <a:srgbClr val="165334"/>
                </a:solidFill>
                <a:latin typeface="Corbel" charset="0"/>
                <a:cs typeface="Corbel" charset="0"/>
              </a:rPr>
              <a:t>Funded by </a:t>
            </a:r>
            <a:r>
              <a:rPr lang="en-US" sz="2000" b="1" dirty="0">
                <a:solidFill>
                  <a:srgbClr val="165334"/>
                </a:solidFill>
                <a:latin typeface="Corbel" charset="0"/>
                <a:cs typeface="Corbel" charset="0"/>
              </a:rPr>
              <a:t>the </a:t>
            </a:r>
            <a:r>
              <a:rPr lang="en-US" sz="2000" b="1" dirty="0" smtClean="0">
                <a:solidFill>
                  <a:srgbClr val="165334"/>
                </a:solidFill>
                <a:latin typeface="Corbel" charset="0"/>
                <a:cs typeface="Corbel" charset="0"/>
              </a:rPr>
              <a:t>Consumer Action Insurance Education Project</a:t>
            </a:r>
            <a:endParaRPr lang="en-US" sz="2000" b="1" dirty="0">
              <a:solidFill>
                <a:srgbClr val="165334"/>
              </a:solidFill>
              <a:latin typeface="Corbel" charset="0"/>
              <a:cs typeface="Corbel" charset="0"/>
            </a:endParaRPr>
          </a:p>
        </p:txBody>
      </p:sp>
      <p:pic>
        <p:nvPicPr>
          <p:cNvPr id="6" name="Picture 5"/>
          <p:cNvPicPr>
            <a:picLocks noChangeAspect="1"/>
          </p:cNvPicPr>
          <p:nvPr/>
        </p:nvPicPr>
        <p:blipFill>
          <a:blip r:embed="rId3"/>
          <a:stretch>
            <a:fillRect/>
          </a:stretch>
        </p:blipFill>
        <p:spPr>
          <a:xfrm>
            <a:off x="2515727" y="15875"/>
            <a:ext cx="3967965" cy="5605303"/>
          </a:xfrm>
          <a:prstGeom prst="rect">
            <a:avLst/>
          </a:prstGeom>
        </p:spPr>
      </p:pic>
      <p:sp>
        <p:nvSpPr>
          <p:cNvPr id="3" name="TextBox 2"/>
          <p:cNvSpPr txBox="1"/>
          <p:nvPr/>
        </p:nvSpPr>
        <p:spPr>
          <a:xfrm>
            <a:off x="-1" y="-15875"/>
            <a:ext cx="9159875" cy="215444"/>
          </a:xfrm>
          <a:prstGeom prst="rect">
            <a:avLst/>
          </a:prstGeom>
          <a:solidFill>
            <a:srgbClr val="165334"/>
          </a:solidFill>
        </p:spPr>
        <p:txBody>
          <a:bodyPr wrap="square" rtlCol="0">
            <a:spAutoFit/>
          </a:bodyPr>
          <a:lstStyle/>
          <a:p>
            <a:endParaRPr lang="en-US" sz="800" dirty="0"/>
          </a:p>
        </p:txBody>
      </p:sp>
      <p:sp>
        <p:nvSpPr>
          <p:cNvPr id="7" name="TextBox 6"/>
          <p:cNvSpPr txBox="1"/>
          <p:nvPr/>
        </p:nvSpPr>
        <p:spPr>
          <a:xfrm>
            <a:off x="0" y="6658431"/>
            <a:ext cx="9159875" cy="215444"/>
          </a:xfrm>
          <a:prstGeom prst="rect">
            <a:avLst/>
          </a:prstGeom>
          <a:solidFill>
            <a:srgbClr val="165334"/>
          </a:solidFill>
        </p:spPr>
        <p:txBody>
          <a:bodyPr wrap="square" rtlCol="0">
            <a:spAutoFit/>
          </a:bodyPr>
          <a:lstStyle/>
          <a:p>
            <a:endParaRPr lang="en-US" sz="800" dirty="0"/>
          </a:p>
        </p:txBody>
      </p:sp>
    </p:spTree>
    <p:extLst>
      <p:ext uri="{BB962C8B-B14F-4D97-AF65-F5344CB8AC3E}">
        <p14:creationId xmlns:p14="http://schemas.microsoft.com/office/powerpoint/2010/main" val="30688821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417638"/>
          </a:xfrm>
          <a:solidFill>
            <a:srgbClr val="165334"/>
          </a:solidFill>
        </p:spPr>
        <p:txBody>
          <a:bodyPr/>
          <a:lstStyle/>
          <a:p>
            <a:r>
              <a:rPr lang="en-US" b="1" dirty="0" smtClean="0">
                <a:solidFill>
                  <a:schemeClr val="bg1"/>
                </a:solidFill>
              </a:rPr>
              <a:t>Purchasing a policy</a:t>
            </a:r>
            <a:endParaRPr lang="en-US" b="1" dirty="0">
              <a:solidFill>
                <a:schemeClr val="bg1"/>
              </a:solidFill>
            </a:endParaRPr>
          </a:p>
        </p:txBody>
      </p:sp>
      <p:pic>
        <p:nvPicPr>
          <p:cNvPr id="3" name="Content Placeholder 2" descr="Fotolia_53662728_S.jpg"/>
          <p:cNvPicPr>
            <a:picLocks noGrp="1" noChangeAspect="1"/>
          </p:cNvPicPr>
          <p:nvPr>
            <p:ph idx="1"/>
          </p:nvPr>
        </p:nvPicPr>
        <p:blipFill>
          <a:blip r:embed="rId3">
            <a:extLst>
              <a:ext uri="{28A0092B-C50C-407E-A947-70E740481C1C}">
                <a14:useLocalDpi xmlns:a14="http://schemas.microsoft.com/office/drawing/2010/main" val="0"/>
              </a:ext>
            </a:extLst>
          </a:blip>
          <a:srcRect t="8923" b="8923"/>
          <a:stretch>
            <a:fillRect/>
          </a:stretch>
        </p:blipFill>
        <p:spPr>
          <a:xfrm>
            <a:off x="12699" y="1417639"/>
            <a:ext cx="9127321" cy="5440362"/>
          </a:xfrm>
        </p:spPr>
      </p:pic>
    </p:spTree>
    <p:extLst>
      <p:ext uri="{BB962C8B-B14F-4D97-AF65-F5344CB8AC3E}">
        <p14:creationId xmlns:p14="http://schemas.microsoft.com/office/powerpoint/2010/main" val="2609291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32000"/>
            <a:ext cx="8229600" cy="4094163"/>
          </a:xfrm>
        </p:spPr>
        <p:txBody>
          <a:bodyPr>
            <a:normAutofit/>
          </a:bodyPr>
          <a:lstStyle/>
          <a:p>
            <a:pPr>
              <a:spcBef>
                <a:spcPts val="1968"/>
              </a:spcBef>
              <a:buClr>
                <a:schemeClr val="accent6">
                  <a:lumMod val="75000"/>
                </a:schemeClr>
              </a:buClr>
            </a:pPr>
            <a:r>
              <a:rPr lang="en-US" sz="3600" dirty="0" smtClean="0"/>
              <a:t>Low-cost insurance programs</a:t>
            </a:r>
          </a:p>
          <a:p>
            <a:pPr>
              <a:spcBef>
                <a:spcPts val="1968"/>
              </a:spcBef>
              <a:buClr>
                <a:schemeClr val="accent6">
                  <a:lumMod val="75000"/>
                </a:schemeClr>
              </a:buClr>
            </a:pPr>
            <a:r>
              <a:rPr lang="en-US" sz="3600" dirty="0" smtClean="0"/>
              <a:t>High-risk insurers</a:t>
            </a:r>
            <a:endParaRPr lang="en-US" sz="3600" dirty="0"/>
          </a:p>
          <a:p>
            <a:pPr>
              <a:spcBef>
                <a:spcPts val="1968"/>
              </a:spcBef>
              <a:buClr>
                <a:schemeClr val="accent6">
                  <a:lumMod val="75000"/>
                </a:schemeClr>
              </a:buClr>
            </a:pPr>
            <a:r>
              <a:rPr lang="en-US" sz="3600" dirty="0" smtClean="0"/>
              <a:t>Assigned-risk pools</a:t>
            </a:r>
          </a:p>
          <a:p>
            <a:pPr>
              <a:spcBef>
                <a:spcPts val="1968"/>
              </a:spcBef>
              <a:buClr>
                <a:schemeClr val="accent6">
                  <a:lumMod val="75000"/>
                </a:schemeClr>
              </a:buClr>
            </a:pPr>
            <a:r>
              <a:rPr lang="en-US" sz="3600" dirty="0" smtClean="0"/>
              <a:t>Don’t drive without insurance!</a:t>
            </a:r>
            <a:endParaRPr lang="en-US" sz="3600" dirty="0"/>
          </a:p>
        </p:txBody>
      </p:sp>
      <p:sp>
        <p:nvSpPr>
          <p:cNvPr id="4" name="Title 3"/>
          <p:cNvSpPr>
            <a:spLocks noGrp="1"/>
          </p:cNvSpPr>
          <p:nvPr>
            <p:ph type="title"/>
          </p:nvPr>
        </p:nvSpPr>
        <p:spPr/>
        <p:txBody>
          <a:bodyPr/>
          <a:lstStyle/>
          <a:p>
            <a:endParaRPr lang="en-US"/>
          </a:p>
        </p:txBody>
      </p:sp>
      <p:sp>
        <p:nvSpPr>
          <p:cNvPr id="5" name="Title 1"/>
          <p:cNvSpPr txBox="1">
            <a:spLocks/>
          </p:cNvSpPr>
          <p:nvPr/>
        </p:nvSpPr>
        <p:spPr>
          <a:xfrm>
            <a:off x="0" y="0"/>
            <a:ext cx="9144000" cy="1417638"/>
          </a:xfrm>
          <a:prstGeom prst="rect">
            <a:avLst/>
          </a:prstGeom>
          <a:solidFill>
            <a:srgbClr val="165334"/>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If you can’t get coverage</a:t>
            </a:r>
            <a:endParaRPr lang="en-US" b="1" dirty="0">
              <a:solidFill>
                <a:schemeClr val="bg1"/>
              </a:solidFill>
            </a:endParaRPr>
          </a:p>
        </p:txBody>
      </p:sp>
    </p:spTree>
    <p:extLst>
      <p:ext uri="{BB962C8B-B14F-4D97-AF65-F5344CB8AC3E}">
        <p14:creationId xmlns:p14="http://schemas.microsoft.com/office/powerpoint/2010/main" val="4140854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476499"/>
            <a:ext cx="5178425" cy="3649663"/>
          </a:xfrm>
        </p:spPr>
        <p:txBody>
          <a:bodyPr/>
          <a:lstStyle/>
          <a:p>
            <a:pPr>
              <a:spcBef>
                <a:spcPts val="1368"/>
              </a:spcBef>
              <a:buClr>
                <a:schemeClr val="accent6">
                  <a:lumMod val="75000"/>
                </a:schemeClr>
              </a:buClr>
            </a:pPr>
            <a:r>
              <a:rPr lang="en-US" sz="3600" dirty="0" smtClean="0"/>
              <a:t>Shop around</a:t>
            </a:r>
          </a:p>
          <a:p>
            <a:pPr>
              <a:spcBef>
                <a:spcPts val="1368"/>
              </a:spcBef>
              <a:buClr>
                <a:schemeClr val="accent6">
                  <a:lumMod val="75000"/>
                </a:schemeClr>
              </a:buClr>
            </a:pPr>
            <a:r>
              <a:rPr lang="en-US" sz="3600" dirty="0" smtClean="0"/>
              <a:t>Increase your deductible</a:t>
            </a:r>
          </a:p>
          <a:p>
            <a:pPr>
              <a:spcBef>
                <a:spcPts val="1368"/>
              </a:spcBef>
              <a:buClr>
                <a:schemeClr val="accent6">
                  <a:lumMod val="75000"/>
                </a:schemeClr>
              </a:buClr>
            </a:pPr>
            <a:r>
              <a:rPr lang="en-US" sz="3600" dirty="0" smtClean="0"/>
              <a:t>Consider money-saving options</a:t>
            </a:r>
          </a:p>
          <a:p>
            <a:pPr marL="0" indent="0">
              <a:buNone/>
            </a:pPr>
            <a:endParaRPr lang="en-US" dirty="0"/>
          </a:p>
        </p:txBody>
      </p:sp>
      <p:sp>
        <p:nvSpPr>
          <p:cNvPr id="4" name="Title 3"/>
          <p:cNvSpPr>
            <a:spLocks noGrp="1"/>
          </p:cNvSpPr>
          <p:nvPr>
            <p:ph type="title"/>
          </p:nvPr>
        </p:nvSpPr>
        <p:spPr/>
        <p:txBody>
          <a:bodyPr/>
          <a:lstStyle/>
          <a:p>
            <a:endParaRPr lang="en-US"/>
          </a:p>
        </p:txBody>
      </p:sp>
      <p:sp>
        <p:nvSpPr>
          <p:cNvPr id="5" name="Title 1"/>
          <p:cNvSpPr txBox="1">
            <a:spLocks/>
          </p:cNvSpPr>
          <p:nvPr/>
        </p:nvSpPr>
        <p:spPr>
          <a:xfrm>
            <a:off x="0" y="0"/>
            <a:ext cx="9144000" cy="1417638"/>
          </a:xfrm>
          <a:prstGeom prst="rect">
            <a:avLst/>
          </a:prstGeom>
          <a:solidFill>
            <a:srgbClr val="165334"/>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Managing auto insurance costs</a:t>
            </a:r>
            <a:endParaRPr lang="en-US" b="1" dirty="0">
              <a:solidFill>
                <a:schemeClr val="bg1"/>
              </a:solidFill>
            </a:endParaRPr>
          </a:p>
        </p:txBody>
      </p:sp>
      <p:pic>
        <p:nvPicPr>
          <p:cNvPr id="6" name="Picture 5" descr="Fotolia_50599503_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750" y="1479419"/>
            <a:ext cx="3651250" cy="5362706"/>
          </a:xfrm>
          <a:prstGeom prst="rect">
            <a:avLst/>
          </a:prstGeom>
        </p:spPr>
      </p:pic>
    </p:spTree>
    <p:extLst>
      <p:ext uri="{BB962C8B-B14F-4D97-AF65-F5344CB8AC3E}">
        <p14:creationId xmlns:p14="http://schemas.microsoft.com/office/powerpoint/2010/main" val="372669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itle 1"/>
          <p:cNvSpPr txBox="1">
            <a:spLocks/>
          </p:cNvSpPr>
          <p:nvPr/>
        </p:nvSpPr>
        <p:spPr>
          <a:xfrm>
            <a:off x="0" y="0"/>
            <a:ext cx="9144000" cy="1417638"/>
          </a:xfrm>
          <a:prstGeom prst="rect">
            <a:avLst/>
          </a:prstGeom>
          <a:solidFill>
            <a:srgbClr val="165334"/>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Filing a claim</a:t>
            </a:r>
            <a:endParaRPr lang="en-US" b="1" dirty="0">
              <a:solidFill>
                <a:schemeClr val="bg1"/>
              </a:solidFill>
            </a:endParaRPr>
          </a:p>
        </p:txBody>
      </p:sp>
      <p:pic>
        <p:nvPicPr>
          <p:cNvPr id="3" name="Content Placeholder 2" descr="Fotolia_55935447_S.jpg"/>
          <p:cNvPicPr>
            <a:picLocks noGrp="1" noChangeAspect="1"/>
          </p:cNvPicPr>
          <p:nvPr>
            <p:ph idx="1"/>
          </p:nvPr>
        </p:nvPicPr>
        <p:blipFill>
          <a:blip r:embed="rId3">
            <a:extLst>
              <a:ext uri="{28A0092B-C50C-407E-A947-70E740481C1C}">
                <a14:useLocalDpi xmlns:a14="http://schemas.microsoft.com/office/drawing/2010/main" val="0"/>
              </a:ext>
            </a:extLst>
          </a:blip>
          <a:srcRect t="8801" b="8801"/>
          <a:stretch>
            <a:fillRect/>
          </a:stretch>
        </p:blipFill>
        <p:spPr>
          <a:xfrm>
            <a:off x="-1754" y="1433513"/>
            <a:ext cx="9145754" cy="5443384"/>
          </a:xfrm>
        </p:spPr>
      </p:pic>
    </p:spTree>
    <p:extLst>
      <p:ext uri="{BB962C8B-B14F-4D97-AF65-F5344CB8AC3E}">
        <p14:creationId xmlns:p14="http://schemas.microsoft.com/office/powerpoint/2010/main" val="3608196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solidFill>
            <a:srgbClr val="165334"/>
          </a:solidFill>
        </p:spPr>
        <p:txBody>
          <a:bodyPr/>
          <a:lstStyle/>
          <a:p>
            <a:r>
              <a:rPr lang="en-US" b="1" dirty="0" smtClean="0">
                <a:solidFill>
                  <a:schemeClr val="bg1"/>
                </a:solidFill>
              </a:rPr>
              <a:t>Resolving problems</a:t>
            </a:r>
            <a:endParaRPr lang="en-US" b="1" dirty="0">
              <a:solidFill>
                <a:schemeClr val="bg1"/>
              </a:solidFill>
            </a:endParaRPr>
          </a:p>
        </p:txBody>
      </p:sp>
      <p:pic>
        <p:nvPicPr>
          <p:cNvPr id="3" name="Picture 2" descr="Fotolia_54973387_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638"/>
            <a:ext cx="9144000" cy="5440361"/>
          </a:xfrm>
          <a:prstGeom prst="rect">
            <a:avLst/>
          </a:prstGeom>
        </p:spPr>
      </p:pic>
    </p:spTree>
    <p:extLst>
      <p:ext uri="{BB962C8B-B14F-4D97-AF65-F5344CB8AC3E}">
        <p14:creationId xmlns:p14="http://schemas.microsoft.com/office/powerpoint/2010/main" val="3465074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75" y="1984375"/>
            <a:ext cx="8020050" cy="3919538"/>
          </a:xfrm>
        </p:spPr>
        <p:txBody>
          <a:bodyPr/>
          <a:lstStyle/>
          <a:p>
            <a:pPr>
              <a:buClr>
                <a:schemeClr val="accent6">
                  <a:lumMod val="75000"/>
                </a:schemeClr>
              </a:buClr>
            </a:pPr>
            <a:r>
              <a:rPr lang="en-US" dirty="0"/>
              <a:t>Insurance Institute for Highway Safety (IIHS)</a:t>
            </a:r>
          </a:p>
          <a:p>
            <a:pPr>
              <a:buClr>
                <a:schemeClr val="accent6">
                  <a:lumMod val="75000"/>
                </a:schemeClr>
              </a:buClr>
            </a:pPr>
            <a:r>
              <a:rPr lang="en-US" dirty="0"/>
              <a:t>Insurance Information Institute (III)</a:t>
            </a:r>
          </a:p>
          <a:p>
            <a:pPr>
              <a:buClr>
                <a:schemeClr val="accent6">
                  <a:lumMod val="75000"/>
                </a:schemeClr>
              </a:buClr>
            </a:pPr>
            <a:r>
              <a:rPr lang="en-US" dirty="0"/>
              <a:t>State insurance department</a:t>
            </a:r>
          </a:p>
          <a:p>
            <a:pPr>
              <a:buClr>
                <a:schemeClr val="accent6">
                  <a:lumMod val="75000"/>
                </a:schemeClr>
              </a:buClr>
            </a:pPr>
            <a:r>
              <a:rPr lang="en-US" dirty="0"/>
              <a:t>United Policyholders </a:t>
            </a:r>
          </a:p>
          <a:p>
            <a:pPr>
              <a:buClr>
                <a:schemeClr val="accent6">
                  <a:lumMod val="75000"/>
                </a:schemeClr>
              </a:buClr>
            </a:pPr>
            <a:r>
              <a:rPr lang="en-US" dirty="0" smtClean="0"/>
              <a:t>Department of Motor Vehicles (DMV)</a:t>
            </a:r>
            <a:endParaRPr lang="en-US" dirty="0"/>
          </a:p>
          <a:p>
            <a:pPr>
              <a:buClr>
                <a:schemeClr val="accent6">
                  <a:lumMod val="75000"/>
                </a:schemeClr>
              </a:buClr>
            </a:pPr>
            <a:r>
              <a:rPr lang="en-US" dirty="0" smtClean="0"/>
              <a:t>Consumer Action</a:t>
            </a:r>
          </a:p>
        </p:txBody>
      </p:sp>
      <p:sp>
        <p:nvSpPr>
          <p:cNvPr id="4" name="Title 3"/>
          <p:cNvSpPr>
            <a:spLocks noGrp="1"/>
          </p:cNvSpPr>
          <p:nvPr>
            <p:ph type="title"/>
          </p:nvPr>
        </p:nvSpPr>
        <p:spPr/>
        <p:txBody>
          <a:bodyPr/>
          <a:lstStyle/>
          <a:p>
            <a:endParaRPr lang="en-US"/>
          </a:p>
        </p:txBody>
      </p:sp>
      <p:sp>
        <p:nvSpPr>
          <p:cNvPr id="5" name="Title 1"/>
          <p:cNvSpPr txBox="1">
            <a:spLocks/>
          </p:cNvSpPr>
          <p:nvPr/>
        </p:nvSpPr>
        <p:spPr>
          <a:xfrm>
            <a:off x="0" y="0"/>
            <a:ext cx="9144000" cy="1417638"/>
          </a:xfrm>
          <a:prstGeom prst="rect">
            <a:avLst/>
          </a:prstGeom>
          <a:solidFill>
            <a:srgbClr val="165334"/>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Resources</a:t>
            </a:r>
            <a:endParaRPr lang="en-US" b="1" dirty="0">
              <a:solidFill>
                <a:schemeClr val="bg1"/>
              </a:solidFill>
            </a:endParaRPr>
          </a:p>
        </p:txBody>
      </p:sp>
    </p:spTree>
    <p:extLst>
      <p:ext uri="{BB962C8B-B14F-4D97-AF65-F5344CB8AC3E}">
        <p14:creationId xmlns:p14="http://schemas.microsoft.com/office/powerpoint/2010/main" val="3928142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32000"/>
            <a:ext cx="8229600" cy="4094163"/>
          </a:xfrm>
        </p:spPr>
        <p:txBody>
          <a:bodyPr>
            <a:normAutofit/>
          </a:bodyPr>
          <a:lstStyle/>
          <a:p>
            <a:pPr marL="0" indent="0" algn="ctr">
              <a:buNone/>
            </a:pPr>
            <a:r>
              <a:rPr lang="en-US" sz="3600" b="1" dirty="0" smtClean="0">
                <a:solidFill>
                  <a:schemeClr val="accent6">
                    <a:lumMod val="75000"/>
                  </a:schemeClr>
                </a:solidFill>
              </a:rPr>
              <a:t>You’ve completed the training.</a:t>
            </a:r>
            <a:endParaRPr lang="en-US" sz="3600" b="1" dirty="0">
              <a:solidFill>
                <a:schemeClr val="accent6">
                  <a:lumMod val="75000"/>
                </a:schemeClr>
              </a:solidFill>
            </a:endParaRPr>
          </a:p>
        </p:txBody>
      </p:sp>
      <p:sp>
        <p:nvSpPr>
          <p:cNvPr id="4" name="TextBox 3"/>
          <p:cNvSpPr txBox="1">
            <a:spLocks noChangeArrowheads="1"/>
          </p:cNvSpPr>
          <p:nvPr/>
        </p:nvSpPr>
        <p:spPr bwMode="auto">
          <a:xfrm>
            <a:off x="0" y="3665538"/>
            <a:ext cx="91440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dirty="0" smtClean="0">
                <a:solidFill>
                  <a:schemeClr val="tx1">
                    <a:lumMod val="65000"/>
                    <a:lumOff val="35000"/>
                  </a:schemeClr>
                </a:solidFill>
                <a:cs typeface="Arial" charset="0"/>
              </a:rPr>
              <a:t>Consumer Action</a:t>
            </a:r>
          </a:p>
          <a:p>
            <a:pPr algn="ctr" eaLnBrk="1" hangingPunct="1">
              <a:spcBef>
                <a:spcPts val="200"/>
              </a:spcBef>
              <a:defRPr/>
            </a:pPr>
            <a:r>
              <a:rPr lang="en-US" dirty="0" err="1" smtClean="0">
                <a:solidFill>
                  <a:schemeClr val="tx1">
                    <a:lumMod val="65000"/>
                    <a:lumOff val="35000"/>
                  </a:schemeClr>
                </a:solidFill>
                <a:cs typeface="Arial" charset="0"/>
              </a:rPr>
              <a:t>www.consumer-action.org</a:t>
            </a:r>
            <a:endParaRPr lang="en-US" dirty="0" smtClean="0">
              <a:solidFill>
                <a:schemeClr val="tx1">
                  <a:lumMod val="65000"/>
                  <a:lumOff val="35000"/>
                </a:schemeClr>
              </a:solidFill>
              <a:cs typeface="Arial" charset="0"/>
            </a:endParaRPr>
          </a:p>
          <a:p>
            <a:pPr algn="ctr" eaLnBrk="1" hangingPunct="1">
              <a:spcBef>
                <a:spcPts val="200"/>
              </a:spcBef>
              <a:defRPr/>
            </a:pPr>
            <a:r>
              <a:rPr lang="en-US" dirty="0" smtClean="0">
                <a:solidFill>
                  <a:schemeClr val="tx1">
                    <a:lumMod val="65000"/>
                    <a:lumOff val="35000"/>
                  </a:schemeClr>
                </a:solidFill>
                <a:cs typeface="Arial" charset="0"/>
              </a:rPr>
              <a:t>415-777-9635</a:t>
            </a:r>
          </a:p>
          <a:p>
            <a:pPr algn="ctr" eaLnBrk="1" hangingPunct="1">
              <a:spcBef>
                <a:spcPts val="200"/>
              </a:spcBef>
              <a:defRPr/>
            </a:pPr>
            <a:r>
              <a:rPr lang="en-US" dirty="0" err="1" smtClean="0">
                <a:solidFill>
                  <a:schemeClr val="tx1">
                    <a:lumMod val="65000"/>
                    <a:lumOff val="35000"/>
                  </a:schemeClr>
                </a:solidFill>
                <a:cs typeface="Arial" charset="0"/>
              </a:rPr>
              <a:t>hotline@consumer-action.org</a:t>
            </a:r>
            <a:endParaRPr lang="en-US" dirty="0" smtClean="0">
              <a:solidFill>
                <a:schemeClr val="tx1">
                  <a:lumMod val="65000"/>
                  <a:lumOff val="35000"/>
                </a:schemeClr>
              </a:solidFill>
              <a:cs typeface="Arial" charset="0"/>
            </a:endParaRPr>
          </a:p>
        </p:txBody>
      </p:sp>
      <p:sp>
        <p:nvSpPr>
          <p:cNvPr id="7" name="Title 1"/>
          <p:cNvSpPr>
            <a:spLocks noGrp="1"/>
          </p:cNvSpPr>
          <p:nvPr>
            <p:ph type="title"/>
          </p:nvPr>
        </p:nvSpPr>
        <p:spPr>
          <a:xfrm>
            <a:off x="0" y="0"/>
            <a:ext cx="9144000" cy="1417638"/>
          </a:xfrm>
          <a:solidFill>
            <a:srgbClr val="165334"/>
          </a:solidFill>
        </p:spPr>
        <p:txBody>
          <a:bodyPr/>
          <a:lstStyle/>
          <a:p>
            <a:r>
              <a:rPr lang="en-US" b="1" dirty="0" smtClean="0">
                <a:solidFill>
                  <a:schemeClr val="bg1"/>
                </a:solidFill>
              </a:rPr>
              <a:t>Congratulations!</a:t>
            </a:r>
            <a:endParaRPr lang="en-US" b="1" dirty="0">
              <a:solidFill>
                <a:schemeClr val="bg1"/>
              </a:solidFill>
            </a:endParaRPr>
          </a:p>
        </p:txBody>
      </p:sp>
      <p:pic>
        <p:nvPicPr>
          <p:cNvPr id="2" name="Picture 1" descr="CA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625" y="5512530"/>
            <a:ext cx="4524375" cy="1040607"/>
          </a:xfrm>
          <a:prstGeom prst="rect">
            <a:avLst/>
          </a:prstGeom>
        </p:spPr>
      </p:pic>
    </p:spTree>
    <p:extLst>
      <p:ext uri="{BB962C8B-B14F-4D97-AF65-F5344CB8AC3E}">
        <p14:creationId xmlns:p14="http://schemas.microsoft.com/office/powerpoint/2010/main" val="356938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1438"/>
          </a:xfrm>
          <a:solidFill>
            <a:srgbClr val="165334"/>
          </a:solidFill>
        </p:spPr>
        <p:txBody>
          <a:bodyPr/>
          <a:lstStyle/>
          <a:p>
            <a:r>
              <a:rPr lang="en-US" b="1" dirty="0" smtClean="0">
                <a:solidFill>
                  <a:schemeClr val="bg1"/>
                </a:solidFill>
              </a:rPr>
              <a:t>What you will learn</a:t>
            </a:r>
            <a:endParaRPr lang="en-US" b="1" dirty="0">
              <a:solidFill>
                <a:schemeClr val="bg1"/>
              </a:solidFill>
            </a:endParaRPr>
          </a:p>
        </p:txBody>
      </p:sp>
      <p:sp>
        <p:nvSpPr>
          <p:cNvPr id="5" name="Content Placeholder 2"/>
          <p:cNvSpPr>
            <a:spLocks noGrp="1"/>
          </p:cNvSpPr>
          <p:nvPr>
            <p:ph idx="1"/>
          </p:nvPr>
        </p:nvSpPr>
        <p:spPr>
          <a:xfrm>
            <a:off x="457199" y="2032000"/>
            <a:ext cx="8353425" cy="4094163"/>
          </a:xfrm>
        </p:spPr>
        <p:txBody>
          <a:bodyPr>
            <a:normAutofit/>
          </a:bodyPr>
          <a:lstStyle/>
          <a:p>
            <a:pPr>
              <a:spcBef>
                <a:spcPts val="1968"/>
              </a:spcBef>
              <a:buClr>
                <a:schemeClr val="accent6">
                  <a:lumMod val="75000"/>
                </a:schemeClr>
              </a:buClr>
            </a:pPr>
            <a:r>
              <a:rPr lang="en-US" sz="3600" dirty="0" smtClean="0"/>
              <a:t>Why you need auto insurance</a:t>
            </a:r>
          </a:p>
          <a:p>
            <a:pPr>
              <a:spcBef>
                <a:spcPts val="1968"/>
              </a:spcBef>
              <a:buClr>
                <a:schemeClr val="accent6">
                  <a:lumMod val="75000"/>
                </a:schemeClr>
              </a:buClr>
            </a:pPr>
            <a:r>
              <a:rPr lang="en-US" sz="3600" dirty="0" smtClean="0"/>
              <a:t>The types of coverage available</a:t>
            </a:r>
          </a:p>
          <a:p>
            <a:pPr>
              <a:spcBef>
                <a:spcPts val="1968"/>
              </a:spcBef>
              <a:buClr>
                <a:schemeClr val="accent6">
                  <a:lumMod val="75000"/>
                </a:schemeClr>
              </a:buClr>
            </a:pPr>
            <a:r>
              <a:rPr lang="en-US" sz="3600" dirty="0" smtClean="0"/>
              <a:t>How to determine your coverage needs</a:t>
            </a:r>
          </a:p>
          <a:p>
            <a:pPr>
              <a:spcBef>
                <a:spcPts val="1968"/>
              </a:spcBef>
              <a:buClr>
                <a:schemeClr val="accent6">
                  <a:lumMod val="75000"/>
                </a:schemeClr>
              </a:buClr>
            </a:pPr>
            <a:r>
              <a:rPr lang="en-US" sz="3600" dirty="0" smtClean="0"/>
              <a:t>Why good credit matters</a:t>
            </a:r>
            <a:endParaRPr lang="en-US" sz="3600" dirty="0"/>
          </a:p>
        </p:txBody>
      </p:sp>
    </p:spTree>
    <p:extLst>
      <p:ext uri="{BB962C8B-B14F-4D97-AF65-F5344CB8AC3E}">
        <p14:creationId xmlns:p14="http://schemas.microsoft.com/office/powerpoint/2010/main" val="2880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you need auto insurance</a:t>
            </a:r>
            <a:endParaRPr lang="en-US" dirty="0"/>
          </a:p>
        </p:txBody>
      </p:sp>
      <p:sp>
        <p:nvSpPr>
          <p:cNvPr id="4" name="Title 1"/>
          <p:cNvSpPr txBox="1">
            <a:spLocks/>
          </p:cNvSpPr>
          <p:nvPr/>
        </p:nvSpPr>
        <p:spPr>
          <a:xfrm>
            <a:off x="0" y="0"/>
            <a:ext cx="9144000" cy="1341438"/>
          </a:xfrm>
          <a:prstGeom prst="rect">
            <a:avLst/>
          </a:prstGeom>
          <a:solidFill>
            <a:srgbClr val="165334"/>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Why you need auto insurance</a:t>
            </a:r>
            <a:endParaRPr lang="en-US" b="1" dirty="0">
              <a:solidFill>
                <a:schemeClr val="bg1"/>
              </a:solidFill>
            </a:endParaRPr>
          </a:p>
        </p:txBody>
      </p:sp>
      <p:pic>
        <p:nvPicPr>
          <p:cNvPr id="6" name="Content Placeholder 5" descr="Fotolia_54979028_S.jpg"/>
          <p:cNvPicPr>
            <a:picLocks noGrp="1" noChangeAspect="1"/>
          </p:cNvPicPr>
          <p:nvPr>
            <p:ph idx="1"/>
          </p:nvPr>
        </p:nvPicPr>
        <p:blipFill>
          <a:blip r:embed="rId3">
            <a:extLst>
              <a:ext uri="{28A0092B-C50C-407E-A947-70E740481C1C}">
                <a14:useLocalDpi xmlns:a14="http://schemas.microsoft.com/office/drawing/2010/main" val="0"/>
              </a:ext>
            </a:extLst>
          </a:blip>
          <a:srcRect t="10397" b="10397"/>
          <a:stretch>
            <a:fillRect/>
          </a:stretch>
        </p:blipFill>
        <p:spPr>
          <a:xfrm>
            <a:off x="457200" y="1822450"/>
            <a:ext cx="8229600" cy="4525963"/>
          </a:xfrm>
        </p:spPr>
      </p:pic>
    </p:spTree>
    <p:extLst>
      <p:ext uri="{BB962C8B-B14F-4D97-AF65-F5344CB8AC3E}">
        <p14:creationId xmlns:p14="http://schemas.microsoft.com/office/powerpoint/2010/main" val="127560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Fotolia_66413216_S.jpg"/>
          <p:cNvPicPr>
            <a:picLocks noGrp="1" noChangeAspect="1"/>
          </p:cNvPicPr>
          <p:nvPr>
            <p:ph idx="1"/>
          </p:nvPr>
        </p:nvPicPr>
        <p:blipFill>
          <a:blip r:embed="rId3">
            <a:extLst>
              <a:ext uri="{28A0092B-C50C-407E-A947-70E740481C1C}">
                <a14:useLocalDpi xmlns:a14="http://schemas.microsoft.com/office/drawing/2010/main" val="0"/>
              </a:ext>
            </a:extLst>
          </a:blip>
          <a:srcRect t="3568" b="3568"/>
          <a:stretch>
            <a:fillRect/>
          </a:stretch>
        </p:blipFill>
        <p:spPr>
          <a:xfrm>
            <a:off x="1" y="1417638"/>
            <a:ext cx="9168886" cy="5440361"/>
          </a:xfrm>
        </p:spPr>
      </p:pic>
      <p:sp>
        <p:nvSpPr>
          <p:cNvPr id="5" name="Title 1"/>
          <p:cNvSpPr>
            <a:spLocks noGrp="1"/>
          </p:cNvSpPr>
          <p:nvPr>
            <p:ph type="title"/>
          </p:nvPr>
        </p:nvSpPr>
        <p:spPr>
          <a:xfrm>
            <a:off x="-1" y="0"/>
            <a:ext cx="9168887" cy="1417638"/>
          </a:xfrm>
          <a:solidFill>
            <a:srgbClr val="165334"/>
          </a:solidFill>
        </p:spPr>
        <p:txBody>
          <a:bodyPr/>
          <a:lstStyle/>
          <a:p>
            <a:r>
              <a:rPr lang="en-US" b="1" dirty="0" smtClean="0">
                <a:solidFill>
                  <a:schemeClr val="bg1"/>
                </a:solidFill>
              </a:rPr>
              <a:t>Types of coverage</a:t>
            </a:r>
            <a:endParaRPr lang="en-US" b="1" dirty="0">
              <a:solidFill>
                <a:schemeClr val="bg1"/>
              </a:solidFill>
            </a:endParaRPr>
          </a:p>
        </p:txBody>
      </p:sp>
    </p:spTree>
    <p:extLst>
      <p:ext uri="{BB962C8B-B14F-4D97-AF65-F5344CB8AC3E}">
        <p14:creationId xmlns:p14="http://schemas.microsoft.com/office/powerpoint/2010/main" val="367638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57375"/>
            <a:ext cx="8229600" cy="4268788"/>
          </a:xfrm>
        </p:spPr>
        <p:txBody>
          <a:bodyPr>
            <a:normAutofit/>
          </a:bodyPr>
          <a:lstStyle/>
          <a:p>
            <a:pPr>
              <a:buClr>
                <a:schemeClr val="accent6">
                  <a:lumMod val="75000"/>
                </a:schemeClr>
              </a:buClr>
            </a:pPr>
            <a:r>
              <a:rPr lang="en-US" sz="3600" dirty="0" smtClean="0"/>
              <a:t>Legal and lender requirements</a:t>
            </a:r>
          </a:p>
          <a:p>
            <a:pPr>
              <a:spcBef>
                <a:spcPts val="1464"/>
              </a:spcBef>
              <a:buClr>
                <a:schemeClr val="accent6">
                  <a:lumMod val="75000"/>
                </a:schemeClr>
              </a:buClr>
            </a:pPr>
            <a:r>
              <a:rPr lang="en-US" sz="3600" dirty="0" smtClean="0"/>
              <a:t>Likelihood of loss</a:t>
            </a:r>
          </a:p>
          <a:p>
            <a:pPr>
              <a:spcBef>
                <a:spcPts val="1464"/>
              </a:spcBef>
              <a:buClr>
                <a:schemeClr val="accent6">
                  <a:lumMod val="75000"/>
                </a:schemeClr>
              </a:buClr>
            </a:pPr>
            <a:r>
              <a:rPr lang="en-US" sz="3600" dirty="0" smtClean="0"/>
              <a:t>Your vehicle</a:t>
            </a:r>
          </a:p>
          <a:p>
            <a:pPr>
              <a:spcBef>
                <a:spcPts val="1464"/>
              </a:spcBef>
              <a:buClr>
                <a:schemeClr val="accent6">
                  <a:lumMod val="75000"/>
                </a:schemeClr>
              </a:buClr>
            </a:pPr>
            <a:r>
              <a:rPr lang="en-US" sz="3600" dirty="0" smtClean="0"/>
              <a:t>Assets</a:t>
            </a:r>
            <a:endParaRPr lang="en-US" sz="3600" dirty="0"/>
          </a:p>
        </p:txBody>
      </p:sp>
      <p:sp>
        <p:nvSpPr>
          <p:cNvPr id="5" name="Title 4"/>
          <p:cNvSpPr>
            <a:spLocks noGrp="1"/>
          </p:cNvSpPr>
          <p:nvPr>
            <p:ph type="title"/>
          </p:nvPr>
        </p:nvSpPr>
        <p:spPr/>
        <p:txBody>
          <a:bodyPr/>
          <a:lstStyle/>
          <a:p>
            <a:endParaRPr lang="en-US"/>
          </a:p>
        </p:txBody>
      </p:sp>
      <p:sp>
        <p:nvSpPr>
          <p:cNvPr id="6" name="Title 1"/>
          <p:cNvSpPr txBox="1">
            <a:spLocks/>
          </p:cNvSpPr>
          <p:nvPr/>
        </p:nvSpPr>
        <p:spPr>
          <a:xfrm>
            <a:off x="0" y="0"/>
            <a:ext cx="9144000" cy="1417638"/>
          </a:xfrm>
          <a:prstGeom prst="rect">
            <a:avLst/>
          </a:prstGeom>
          <a:solidFill>
            <a:srgbClr val="165334"/>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Determining your needs</a:t>
            </a:r>
            <a:endParaRPr lang="en-US" b="1" dirty="0">
              <a:solidFill>
                <a:schemeClr val="bg1"/>
              </a:solidFill>
            </a:endParaRPr>
          </a:p>
        </p:txBody>
      </p:sp>
      <p:pic>
        <p:nvPicPr>
          <p:cNvPr id="4" name="Picture 3" descr="Fotolia_61610889_S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644" y="2508250"/>
            <a:ext cx="5454355" cy="4238625"/>
          </a:xfrm>
          <a:prstGeom prst="rect">
            <a:avLst/>
          </a:prstGeom>
        </p:spPr>
      </p:pic>
    </p:spTree>
    <p:extLst>
      <p:ext uri="{BB962C8B-B14F-4D97-AF65-F5344CB8AC3E}">
        <p14:creationId xmlns:p14="http://schemas.microsoft.com/office/powerpoint/2010/main" val="2499930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itle 1"/>
          <p:cNvSpPr txBox="1">
            <a:spLocks/>
          </p:cNvSpPr>
          <p:nvPr/>
        </p:nvSpPr>
        <p:spPr>
          <a:xfrm>
            <a:off x="0" y="0"/>
            <a:ext cx="9144000" cy="1417638"/>
          </a:xfrm>
          <a:prstGeom prst="rect">
            <a:avLst/>
          </a:prstGeom>
          <a:solidFill>
            <a:srgbClr val="165334"/>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Why good credit matters</a:t>
            </a:r>
            <a:endParaRPr lang="en-US" b="1" dirty="0">
              <a:solidFill>
                <a:schemeClr val="bg1"/>
              </a:solidFill>
            </a:endParaRPr>
          </a:p>
        </p:txBody>
      </p:sp>
      <p:pic>
        <p:nvPicPr>
          <p:cNvPr id="3" name="Content Placeholder 2" descr="Fotolia_54299802_S.jpg"/>
          <p:cNvPicPr>
            <a:picLocks noGrp="1" noChangeAspect="1"/>
          </p:cNvPicPr>
          <p:nvPr>
            <p:ph idx="1"/>
          </p:nvPr>
        </p:nvPicPr>
        <p:blipFill>
          <a:blip r:embed="rId3">
            <a:extLst>
              <a:ext uri="{28A0092B-C50C-407E-A947-70E740481C1C}">
                <a14:useLocalDpi xmlns:a14="http://schemas.microsoft.com/office/drawing/2010/main" val="0"/>
              </a:ext>
            </a:extLst>
          </a:blip>
          <a:srcRect t="13336" b="13336"/>
          <a:stretch>
            <a:fillRect/>
          </a:stretch>
        </p:blipFill>
        <p:spPr>
          <a:xfrm>
            <a:off x="-1" y="1417638"/>
            <a:ext cx="9141753" cy="5440362"/>
          </a:xfrm>
        </p:spPr>
      </p:pic>
    </p:spTree>
    <p:extLst>
      <p:ext uri="{BB962C8B-B14F-4D97-AF65-F5344CB8AC3E}">
        <p14:creationId xmlns:p14="http://schemas.microsoft.com/office/powerpoint/2010/main" val="2914608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itle 1"/>
          <p:cNvSpPr txBox="1">
            <a:spLocks/>
          </p:cNvSpPr>
          <p:nvPr/>
        </p:nvSpPr>
        <p:spPr>
          <a:xfrm>
            <a:off x="0" y="0"/>
            <a:ext cx="9144000" cy="1417638"/>
          </a:xfrm>
          <a:prstGeom prst="rect">
            <a:avLst/>
          </a:prstGeom>
          <a:solidFill>
            <a:srgbClr val="165334"/>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Specialty consumer reports</a:t>
            </a:r>
            <a:endParaRPr lang="en-US" b="1" dirty="0">
              <a:solidFill>
                <a:schemeClr val="bg1"/>
              </a:solidFill>
            </a:endParaRPr>
          </a:p>
        </p:txBody>
      </p:sp>
      <p:pic>
        <p:nvPicPr>
          <p:cNvPr id="3" name="Picture 2" descr="Fotolia_69797109_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7638"/>
            <a:ext cx="9144000" cy="5440361"/>
          </a:xfrm>
          <a:prstGeom prst="rect">
            <a:avLst/>
          </a:prstGeom>
        </p:spPr>
      </p:pic>
    </p:spTree>
    <p:extLst>
      <p:ext uri="{BB962C8B-B14F-4D97-AF65-F5344CB8AC3E}">
        <p14:creationId xmlns:p14="http://schemas.microsoft.com/office/powerpoint/2010/main" val="1395867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itle 1"/>
          <p:cNvSpPr txBox="1">
            <a:spLocks/>
          </p:cNvSpPr>
          <p:nvPr/>
        </p:nvSpPr>
        <p:spPr>
          <a:xfrm>
            <a:off x="0" y="0"/>
            <a:ext cx="9144000" cy="1417638"/>
          </a:xfrm>
          <a:prstGeom prst="rect">
            <a:avLst/>
          </a:prstGeom>
          <a:solidFill>
            <a:srgbClr val="165334"/>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Shopping for insurance</a:t>
            </a:r>
            <a:endParaRPr lang="en-US" b="1" dirty="0">
              <a:solidFill>
                <a:schemeClr val="bg1"/>
              </a:solidFill>
            </a:endParaRPr>
          </a:p>
        </p:txBody>
      </p:sp>
      <p:pic>
        <p:nvPicPr>
          <p:cNvPr id="2" name="Picture 1" descr="Fotolia_62897925_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73696"/>
            <a:ext cx="9144000" cy="4425108"/>
          </a:xfrm>
          <a:prstGeom prst="rect">
            <a:avLst/>
          </a:prstGeom>
        </p:spPr>
      </p:pic>
    </p:spTree>
    <p:extLst>
      <p:ext uri="{BB962C8B-B14F-4D97-AF65-F5344CB8AC3E}">
        <p14:creationId xmlns:p14="http://schemas.microsoft.com/office/powerpoint/2010/main" val="2383506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125" y="2016125"/>
            <a:ext cx="7604124" cy="4332288"/>
          </a:xfrm>
        </p:spPr>
        <p:txBody>
          <a:bodyPr>
            <a:normAutofit/>
          </a:bodyPr>
          <a:lstStyle/>
          <a:p>
            <a:pPr>
              <a:buClr>
                <a:schemeClr val="accent6">
                  <a:lumMod val="75000"/>
                </a:schemeClr>
              </a:buClr>
            </a:pPr>
            <a:r>
              <a:rPr lang="en-US" sz="3600" dirty="0"/>
              <a:t>Driving record </a:t>
            </a:r>
          </a:p>
          <a:p>
            <a:pPr>
              <a:buClr>
                <a:schemeClr val="accent6">
                  <a:lumMod val="75000"/>
                </a:schemeClr>
              </a:buClr>
            </a:pPr>
            <a:r>
              <a:rPr lang="en-US" sz="3600" dirty="0"/>
              <a:t>Usage</a:t>
            </a:r>
          </a:p>
          <a:p>
            <a:pPr>
              <a:buClr>
                <a:schemeClr val="accent6">
                  <a:lumMod val="75000"/>
                </a:schemeClr>
              </a:buClr>
            </a:pPr>
            <a:r>
              <a:rPr lang="en-US" sz="3600" dirty="0" smtClean="0"/>
              <a:t>Coverage</a:t>
            </a:r>
          </a:p>
          <a:p>
            <a:pPr>
              <a:spcBef>
                <a:spcPts val="1368"/>
              </a:spcBef>
              <a:buClr>
                <a:schemeClr val="accent6">
                  <a:lumMod val="75000"/>
                </a:schemeClr>
              </a:buClr>
            </a:pPr>
            <a:r>
              <a:rPr lang="en-US" sz="3600" dirty="0" smtClean="0"/>
              <a:t>Deductibles</a:t>
            </a:r>
          </a:p>
          <a:p>
            <a:pPr>
              <a:spcBef>
                <a:spcPts val="1368"/>
              </a:spcBef>
              <a:buClr>
                <a:schemeClr val="accent6">
                  <a:lumMod val="75000"/>
                </a:schemeClr>
              </a:buClr>
            </a:pPr>
            <a:r>
              <a:rPr lang="en-US" sz="3600" dirty="0" smtClean="0"/>
              <a:t>Other</a:t>
            </a:r>
          </a:p>
        </p:txBody>
      </p:sp>
      <p:sp>
        <p:nvSpPr>
          <p:cNvPr id="4" name="Title 3"/>
          <p:cNvSpPr>
            <a:spLocks noGrp="1"/>
          </p:cNvSpPr>
          <p:nvPr>
            <p:ph type="title"/>
          </p:nvPr>
        </p:nvSpPr>
        <p:spPr/>
        <p:txBody>
          <a:bodyPr/>
          <a:lstStyle/>
          <a:p>
            <a:endParaRPr lang="en-US"/>
          </a:p>
        </p:txBody>
      </p:sp>
      <p:sp>
        <p:nvSpPr>
          <p:cNvPr id="5" name="Title 1"/>
          <p:cNvSpPr txBox="1">
            <a:spLocks/>
          </p:cNvSpPr>
          <p:nvPr/>
        </p:nvSpPr>
        <p:spPr>
          <a:xfrm>
            <a:off x="0" y="0"/>
            <a:ext cx="9144000" cy="1417638"/>
          </a:xfrm>
          <a:prstGeom prst="rect">
            <a:avLst/>
          </a:prstGeom>
          <a:solidFill>
            <a:srgbClr val="165334"/>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What drives your premium costs?</a:t>
            </a:r>
            <a:endParaRPr lang="en-US" b="1" dirty="0">
              <a:solidFill>
                <a:schemeClr val="bg1"/>
              </a:solidFill>
            </a:endParaRPr>
          </a:p>
        </p:txBody>
      </p:sp>
      <p:pic>
        <p:nvPicPr>
          <p:cNvPr id="6" name="Picture 5" descr="Fotolia_44450386_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25" y="2841624"/>
            <a:ext cx="5857874" cy="4016375"/>
          </a:xfrm>
          <a:prstGeom prst="rect">
            <a:avLst/>
          </a:prstGeom>
        </p:spPr>
      </p:pic>
    </p:spTree>
    <p:extLst>
      <p:ext uri="{BB962C8B-B14F-4D97-AF65-F5344CB8AC3E}">
        <p14:creationId xmlns:p14="http://schemas.microsoft.com/office/powerpoint/2010/main" val="1745263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7104</TotalTime>
  <Words>4838</Words>
  <Application>Microsoft Macintosh PowerPoint</Application>
  <PresentationFormat>On-screen Show (4:3)</PresentationFormat>
  <Paragraphs>176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What you will learn</vt:lpstr>
      <vt:lpstr>Why you need auto insurance</vt:lpstr>
      <vt:lpstr>Types of coverage</vt:lpstr>
      <vt:lpstr>PowerPoint Presentation</vt:lpstr>
      <vt:lpstr>PowerPoint Presentation</vt:lpstr>
      <vt:lpstr>PowerPoint Presentation</vt:lpstr>
      <vt:lpstr>PowerPoint Presentation</vt:lpstr>
      <vt:lpstr>PowerPoint Presentation</vt:lpstr>
      <vt:lpstr>Purchasing a policy</vt:lpstr>
      <vt:lpstr>PowerPoint Presentation</vt:lpstr>
      <vt:lpstr>PowerPoint Presentation</vt:lpstr>
      <vt:lpstr>PowerPoint Presentation</vt:lpstr>
      <vt:lpstr>Resolving problems</vt:lpstr>
      <vt:lpstr>PowerPoint Presentation</vt:lpstr>
      <vt:lpstr>Congratulations!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 Insurance:</dc:title>
  <dc:creator>Monica Steinisch</dc:creator>
  <cp:lastModifiedBy>Monica Steinisch</cp:lastModifiedBy>
  <cp:revision>179</cp:revision>
  <dcterms:created xsi:type="dcterms:W3CDTF">2014-11-21T19:28:18Z</dcterms:created>
  <dcterms:modified xsi:type="dcterms:W3CDTF">2017-05-20T23:37:45Z</dcterms:modified>
</cp:coreProperties>
</file>