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0"/>
  </p:notesMasterIdLst>
  <p:handoutMasterIdLst>
    <p:handoutMasterId r:id="rId41"/>
  </p:handoutMasterIdLst>
  <p:sldIdLst>
    <p:sldId id="256" r:id="rId2"/>
    <p:sldId id="259" r:id="rId3"/>
    <p:sldId id="260" r:id="rId4"/>
    <p:sldId id="261" r:id="rId5"/>
    <p:sldId id="298" r:id="rId6"/>
    <p:sldId id="263" r:id="rId7"/>
    <p:sldId id="264" r:id="rId8"/>
    <p:sldId id="265" r:id="rId9"/>
    <p:sldId id="266" r:id="rId10"/>
    <p:sldId id="267" r:id="rId11"/>
    <p:sldId id="269" r:id="rId12"/>
    <p:sldId id="270" r:id="rId13"/>
    <p:sldId id="272" r:id="rId14"/>
    <p:sldId id="273" r:id="rId15"/>
    <p:sldId id="274" r:id="rId16"/>
    <p:sldId id="275" r:id="rId17"/>
    <p:sldId id="276" r:id="rId18"/>
    <p:sldId id="277" r:id="rId19"/>
    <p:sldId id="278" r:id="rId20"/>
    <p:sldId id="279" r:id="rId21"/>
    <p:sldId id="280" r:id="rId22"/>
    <p:sldId id="299" r:id="rId23"/>
    <p:sldId id="282" r:id="rId24"/>
    <p:sldId id="283" r:id="rId25"/>
    <p:sldId id="284" r:id="rId26"/>
    <p:sldId id="285" r:id="rId27"/>
    <p:sldId id="286" r:id="rId28"/>
    <p:sldId id="287" r:id="rId29"/>
    <p:sldId id="289" r:id="rId30"/>
    <p:sldId id="290" r:id="rId31"/>
    <p:sldId id="291" r:id="rId32"/>
    <p:sldId id="292" r:id="rId33"/>
    <p:sldId id="293" r:id="rId34"/>
    <p:sldId id="294" r:id="rId35"/>
    <p:sldId id="295" r:id="rId36"/>
    <p:sldId id="296" r:id="rId37"/>
    <p:sldId id="297" r:id="rId38"/>
    <p:sldId id="257" r:id="rId3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5"/>
    <p:restoredTop sz="84421"/>
  </p:normalViewPr>
  <p:slideViewPr>
    <p:cSldViewPr snapToGrid="0" snapToObjects="1">
      <p:cViewPr varScale="1">
        <p:scale>
          <a:sx n="110" d="100"/>
          <a:sy n="110" d="100"/>
        </p:scale>
        <p:origin x="224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386C11-2598-094A-8243-02160B6E7E5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pitchFamily="-108" charset="0"/>
                <a:ea typeface="ＭＳ Ｐゴシック" pitchFamily="-108" charset="-128"/>
                <a:cs typeface="ＭＳ Ｐゴシック" pitchFamily="-108" charset="-128"/>
              </a:defRPr>
            </a:lvl1pPr>
          </a:lstStyle>
          <a:p>
            <a:pPr>
              <a:defRPr/>
            </a:pPr>
            <a:endParaRPr lang="en-US"/>
          </a:p>
        </p:txBody>
      </p:sp>
      <p:sp>
        <p:nvSpPr>
          <p:cNvPr id="3" name="Date Placeholder 2">
            <a:extLst>
              <a:ext uri="{FF2B5EF4-FFF2-40B4-BE49-F238E27FC236}">
                <a16:creationId xmlns:a16="http://schemas.microsoft.com/office/drawing/2014/main" id="{6A0B4CE8-97D9-414A-BE27-D8215A877DA2}"/>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atin typeface="Arial" pitchFamily="-108" charset="0"/>
                <a:ea typeface="ＭＳ Ｐゴシック" pitchFamily="-108" charset="-128"/>
                <a:cs typeface="ＭＳ Ｐゴシック" pitchFamily="-108" charset="-128"/>
              </a:defRPr>
            </a:lvl1pPr>
          </a:lstStyle>
          <a:p>
            <a:pPr>
              <a:defRPr/>
            </a:pPr>
            <a:endParaRPr lang="en-US"/>
          </a:p>
        </p:txBody>
      </p:sp>
      <p:sp>
        <p:nvSpPr>
          <p:cNvPr id="4" name="Footer Placeholder 3">
            <a:extLst>
              <a:ext uri="{FF2B5EF4-FFF2-40B4-BE49-F238E27FC236}">
                <a16:creationId xmlns:a16="http://schemas.microsoft.com/office/drawing/2014/main" id="{66DB3EF5-F132-8846-B2AB-A593E1482370}"/>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pitchFamily="-108" charset="0"/>
                <a:ea typeface="ＭＳ Ｐゴシック" pitchFamily="-108" charset="-128"/>
                <a:cs typeface="ＭＳ Ｐゴシック" pitchFamily="-108" charset="-128"/>
              </a:defRPr>
            </a:lvl1pPr>
          </a:lstStyle>
          <a:p>
            <a:pPr>
              <a:defRPr/>
            </a:pPr>
            <a:endParaRPr lang="en-US"/>
          </a:p>
        </p:txBody>
      </p:sp>
      <p:sp>
        <p:nvSpPr>
          <p:cNvPr id="5" name="Slide Number Placeholder 4">
            <a:extLst>
              <a:ext uri="{FF2B5EF4-FFF2-40B4-BE49-F238E27FC236}">
                <a16:creationId xmlns:a16="http://schemas.microsoft.com/office/drawing/2014/main" id="{6A8B8DBD-7651-AF49-B32A-929D13EC14F9}"/>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F1318E0-80CF-E84B-A9E8-6EFEC6156638}"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1EE2CC-51E2-5C4B-995F-C8D65487BC2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5471747A-414C-A547-826F-C8558C32EC8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endParaRPr lang="en-US"/>
          </a:p>
        </p:txBody>
      </p:sp>
      <p:sp>
        <p:nvSpPr>
          <p:cNvPr id="4" name="Slide Image Placeholder 3">
            <a:extLst>
              <a:ext uri="{FF2B5EF4-FFF2-40B4-BE49-F238E27FC236}">
                <a16:creationId xmlns:a16="http://schemas.microsoft.com/office/drawing/2014/main" id="{FF901432-C1F7-2740-965A-6E021E81BB7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E9FBE69-0A06-DA4C-8CDF-6BAF44957E2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B6FCD65-EB45-A943-BD66-EF5A860406F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66E7E996-CB8F-9240-83A5-5929B5A8C02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5529471-536D-6E4D-9B42-9CEBFB450C1A}"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F0B7B1C1-B8F8-CA45-A31A-0E941F4D127A}"/>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EBE95E6-794F-6242-9232-D54A5E7139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67ADAEE4-D678-0C41-9486-86776701C780}"/>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77850C5-E61C-BC42-AE73-791FA7870B6D}" type="slidenum">
              <a:rPr lang="en-US" altLang="en-US" sz="1200">
                <a:latin typeface="Calibri" panose="020F0502020204030204" pitchFamily="34" charset="0"/>
              </a:rPr>
              <a:pPr eaLnBrk="1" hangingPunct="1"/>
              <a:t>1</a:t>
            </a:fld>
            <a:endParaRPr lang="en-US" altLang="en-US" sz="120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FD855852-5B90-E543-BCED-FFE695DE0F21}"/>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5301318-8E04-2944-90F2-9F21BFCBC9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latin typeface="Times New Roman" panose="02020603050405020304" pitchFamily="18" charset="0"/>
                <a:ea typeface="ＭＳ Ｐゴシック" panose="020B0600070205080204" pitchFamily="34" charset="-128"/>
              </a:rPr>
              <a:t>Make yourself available to direct people to the restroom or to a place where snacks may be purchased, if applicable.</a:t>
            </a:r>
          </a:p>
        </p:txBody>
      </p:sp>
      <p:sp>
        <p:nvSpPr>
          <p:cNvPr id="4" name="Slide Number Placeholder 3">
            <a:extLst>
              <a:ext uri="{FF2B5EF4-FFF2-40B4-BE49-F238E27FC236}">
                <a16:creationId xmlns:a16="http://schemas.microsoft.com/office/drawing/2014/main" id="{791A8BC9-3E57-234D-973E-456A668E279B}"/>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1F3CCFD-2191-9943-A9FF-1760DB5F1319}" type="slidenum">
              <a:rPr lang="en-US" altLang="en-US" sz="1200">
                <a:latin typeface="Calibri" panose="020F0502020204030204" pitchFamily="34" charset="0"/>
              </a:rPr>
              <a:pPr eaLnBrk="1" hangingPunct="1"/>
              <a:t>10</a:t>
            </a:fld>
            <a:endParaRPr lang="en-US" altLang="en-US" sz="120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F730A969-9782-404B-A70B-E80B26F4635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28516B10-58B8-0441-AEB9-06A0DBA803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latin typeface="Times New Roman" panose="02020603050405020304" pitchFamily="18" charset="0"/>
                <a:ea typeface="ＭＳ Ｐゴシック" panose="020B0600070205080204" pitchFamily="34" charset="-128"/>
              </a:rPr>
              <a:t>Questions to stimulate discussion:</a:t>
            </a:r>
          </a:p>
          <a:p>
            <a:pPr eaLnBrk="1" hangingPunct="1"/>
            <a:r>
              <a:rPr lang="en-US" altLang="en-US" b="1" i="1" dirty="0">
                <a:solidFill>
                  <a:srgbClr val="000000"/>
                </a:solidFill>
                <a:latin typeface="Times New Roman" panose="02020603050405020304" pitchFamily="18" charset="0"/>
                <a:ea typeface="ＭＳ Ｐゴシック" panose="020B0600070205080204" pitchFamily="34" charset="-128"/>
              </a:rPr>
              <a:t>How long do you think it takes to build a credit history?</a:t>
            </a:r>
          </a:p>
          <a:p>
            <a:pPr eaLnBrk="1" hangingPunct="1"/>
            <a:r>
              <a:rPr lang="en-US" altLang="en-US" dirty="0">
                <a:solidFill>
                  <a:srgbClr val="000000"/>
                </a:solidFill>
                <a:latin typeface="Times New Roman" panose="02020603050405020304" pitchFamily="18" charset="0"/>
                <a:ea typeface="ＭＳ Ｐゴシック" panose="020B0600070205080204" pitchFamily="34" charset="-128"/>
              </a:rPr>
              <a:t>It can take from six months to two years of on-time payments and responsible use of credit to build the kind of credit history most lenders like. Sometimes it is easier to try to get your first credit account close to home. Try a local lender, department store or a credit union—a financial institution run by its members instead of by a for-profit company.</a:t>
            </a:r>
          </a:p>
          <a:p>
            <a:pPr eaLnBrk="1" hangingPunct="1"/>
            <a:r>
              <a:rPr lang="en-US" altLang="en-US" b="1" i="1" dirty="0">
                <a:solidFill>
                  <a:srgbClr val="000000"/>
                </a:solidFill>
                <a:latin typeface="Times New Roman" panose="02020603050405020304" pitchFamily="18" charset="0"/>
                <a:ea typeface="ＭＳ Ｐゴシック" panose="020B0600070205080204" pitchFamily="34" charset="-128"/>
              </a:rPr>
              <a:t>What is a secured credit card?</a:t>
            </a:r>
          </a:p>
          <a:p>
            <a:pPr eaLnBrk="1" hangingPunct="1"/>
            <a:r>
              <a:rPr lang="en-US" altLang="en-US" dirty="0">
                <a:solidFill>
                  <a:srgbClr val="000000"/>
                </a:solidFill>
                <a:latin typeface="Times New Roman" panose="02020603050405020304" pitchFamily="18" charset="0"/>
                <a:ea typeface="ＭＳ Ｐゴシック" panose="020B0600070205080204" pitchFamily="34" charset="-128"/>
              </a:rPr>
              <a:t>A secured credit card is a credit card backed by money you deposit and keep in a bank account. The deposit serves as security for the credit card. If you don’t pay several credit card bills or if you walk away from the account (default), the money in your account will be used to cover that debt.</a:t>
            </a:r>
          </a:p>
          <a:p>
            <a:pPr eaLnBrk="1" hangingPunct="1"/>
            <a:endParaRPr lang="en-US" altLang="en-US" dirty="0">
              <a:latin typeface="Times New Roman" panose="02020603050405020304" pitchFamily="18" charset="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3783ECCA-C3C9-ED45-A9E6-90931F167708}"/>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14F2F0F-88E2-0B49-A163-265F614365A7}" type="slidenum">
              <a:rPr lang="en-US" altLang="en-US" sz="1200">
                <a:latin typeface="Calibri" panose="020F0502020204030204" pitchFamily="34" charset="0"/>
              </a:rPr>
              <a:pPr eaLnBrk="1" hangingPunct="1"/>
              <a:t>11</a:t>
            </a:fld>
            <a:endParaRPr lang="en-US" altLang="en-US" sz="120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99B1602B-BC3D-5949-A291-730A8CBB4B9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AB80061C-6693-D545-BA36-A48236E8E4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i="1" dirty="0">
                <a:solidFill>
                  <a:srgbClr val="000000"/>
                </a:solidFill>
                <a:latin typeface="Times New Roman" panose="02020603050405020304" pitchFamily="18" charset="0"/>
                <a:ea typeface="ＭＳ Ｐゴシック" panose="020B0600070205080204" pitchFamily="34" charset="-128"/>
              </a:rPr>
              <a:t>Does everyone have a credit history?</a:t>
            </a:r>
          </a:p>
          <a:p>
            <a:pPr eaLnBrk="1" hangingPunct="1"/>
            <a:r>
              <a:rPr lang="en-US" altLang="en-US" dirty="0">
                <a:solidFill>
                  <a:srgbClr val="000000"/>
                </a:solidFill>
                <a:latin typeface="Times New Roman" panose="02020603050405020304" pitchFamily="18" charset="0"/>
                <a:ea typeface="ＭＳ Ｐゴシック" panose="020B0600070205080204" pitchFamily="34" charset="-128"/>
              </a:rPr>
              <a:t>Many people do not have a credit history, including people who have never had a loan or a credit card. People who recently entered the work force or are new to the country may not have credit histories. Married women who acquired credit under their husband’s name may not have a credit history, either. </a:t>
            </a:r>
          </a:p>
          <a:p>
            <a:pPr eaLnBrk="1" hangingPunct="1"/>
            <a:r>
              <a:rPr lang="en-US" altLang="en-US" i="1" dirty="0">
                <a:solidFill>
                  <a:srgbClr val="000000"/>
                </a:solidFill>
                <a:latin typeface="Times New Roman" panose="02020603050405020304" pitchFamily="18" charset="0"/>
                <a:ea typeface="ＭＳ Ｐゴシック" panose="020B0600070205080204" pitchFamily="34" charset="-128"/>
              </a:rPr>
              <a:t>What kind of fraud could affect your credit?</a:t>
            </a:r>
            <a:endParaRPr lang="en-US" altLang="en-US" dirty="0">
              <a:solidFill>
                <a:srgbClr val="000000"/>
              </a:solidFill>
              <a:latin typeface="Times New Roman" panose="02020603050405020304" pitchFamily="18" charset="0"/>
              <a:ea typeface="ＭＳ Ｐゴシック" panose="020B0600070205080204" pitchFamily="34" charset="-128"/>
            </a:endParaRPr>
          </a:p>
          <a:p>
            <a:pPr eaLnBrk="1" hangingPunct="1"/>
            <a:r>
              <a:rPr lang="en-US" altLang="en-US" dirty="0">
                <a:solidFill>
                  <a:srgbClr val="000000"/>
                </a:solidFill>
                <a:latin typeface="Times New Roman" panose="02020603050405020304" pitchFamily="18" charset="0"/>
                <a:ea typeface="ＭＳ Ｐゴシック" panose="020B0600070205080204" pitchFamily="34" charset="-128"/>
              </a:rPr>
              <a:t>Credit fraud is a crime that comes in many forms—but the bottom line is that someone is using your credit accounts or your good name without authorization. If you don’t realize it happened, it can negatively impact your credit.</a:t>
            </a:r>
          </a:p>
          <a:p>
            <a:pPr eaLnBrk="1" hangingPunct="1"/>
            <a:r>
              <a:rPr lang="en-US" altLang="en-US" b="1" dirty="0">
                <a:solidFill>
                  <a:srgbClr val="000000"/>
                </a:solidFill>
                <a:latin typeface="Times New Roman" panose="02020603050405020304" pitchFamily="18" charset="0"/>
                <a:ea typeface="ＭＳ Ｐゴシック" panose="020B0600070205080204" pitchFamily="34" charset="-128"/>
              </a:rPr>
              <a:t>Victims of credit fraud are not liable for unauthorized charges, but the hassle of unraveling it can be frustrating and time-consuming.</a:t>
            </a:r>
            <a:endParaRPr lang="en-US" altLang="en-US" dirty="0">
              <a:solidFill>
                <a:srgbClr val="000000"/>
              </a:solidFill>
              <a:latin typeface="Times New Roman" panose="02020603050405020304" pitchFamily="18" charset="0"/>
              <a:ea typeface="ＭＳ Ｐゴシック" panose="020B0600070205080204" pitchFamily="34" charset="-128"/>
            </a:endParaRPr>
          </a:p>
          <a:p>
            <a:pPr eaLnBrk="1" hangingPunct="1"/>
            <a:r>
              <a:rPr lang="en-US" altLang="en-US" i="1" dirty="0">
                <a:solidFill>
                  <a:srgbClr val="000000"/>
                </a:solidFill>
                <a:latin typeface="Times New Roman" panose="02020603050405020304" pitchFamily="18" charset="0"/>
                <a:ea typeface="ＭＳ Ｐゴシック" panose="020B0600070205080204" pitchFamily="34" charset="-128"/>
              </a:rPr>
              <a:t>Examples of credit fraud:</a:t>
            </a:r>
            <a:r>
              <a:rPr lang="en-US" altLang="en-US" dirty="0">
                <a:solidFill>
                  <a:srgbClr val="000000"/>
                </a:solidFill>
                <a:latin typeface="Times New Roman" panose="02020603050405020304" pitchFamily="18" charset="0"/>
                <a:ea typeface="ＭＳ Ｐゴシック" panose="020B0600070205080204" pitchFamily="34" charset="-128"/>
              </a:rPr>
              <a:t> Crooks steal credit cards from mail boxes before you even receive them. Sales employees and waiters swipe your card through "readers" and create duplicates to be sold on the black market. In the crime known as identity theft, an impostor uses your Social Security number and other personal information to set up credit accounts and buy goods and services on credit. You lose your wallet and before you know it, someone else is using your credit cards for a shopping spree. </a:t>
            </a:r>
            <a:endParaRPr lang="en-US" altLang="en-US" dirty="0">
              <a:solidFill>
                <a:srgbClr val="000000"/>
              </a:solidFill>
              <a:latin typeface="Palatino" pitchFamily="2" charset="77"/>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88B5228D-4691-7C45-8493-F1F5B8838CFD}"/>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BC96A8C-68C0-4146-A0E1-B04D474B0699}" type="slidenum">
              <a:rPr lang="en-US" altLang="en-US" sz="1200">
                <a:latin typeface="Calibri" panose="020F0502020204030204" pitchFamily="34" charset="0"/>
              </a:rPr>
              <a:pPr eaLnBrk="1" hangingPunct="1"/>
              <a:t>12</a:t>
            </a:fld>
            <a:endParaRPr lang="en-US" altLang="en-US" sz="1200">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ED400D1C-10B8-594D-A6A1-C34BCD10F32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9EC6A537-3FBD-834A-BE28-0F9BF12302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i="1" dirty="0">
                <a:solidFill>
                  <a:srgbClr val="000000"/>
                </a:solidFill>
                <a:latin typeface="Times New Roman" panose="02020603050405020304" pitchFamily="18" charset="0"/>
                <a:ea typeface="ＭＳ Ｐゴシック" panose="020B0600070205080204" pitchFamily="34" charset="-128"/>
              </a:rPr>
              <a:t>Can my credit report be used to discriminate against me?</a:t>
            </a:r>
          </a:p>
          <a:p>
            <a:pPr eaLnBrk="1" hangingPunct="1"/>
            <a:r>
              <a:rPr lang="en-US" altLang="en-US" dirty="0">
                <a:solidFill>
                  <a:srgbClr val="000000"/>
                </a:solidFill>
                <a:latin typeface="Times New Roman" panose="02020603050405020304" pitchFamily="18" charset="0"/>
                <a:ea typeface="ＭＳ Ｐゴシック" panose="020B0600070205080204" pitchFamily="34" charset="-128"/>
              </a:rPr>
              <a:t>No. To protect you from unfair treatment, your report doesn’t contain information about your race, religion, political party, medical history, lifestyle or any criminal record. </a:t>
            </a:r>
          </a:p>
          <a:p>
            <a:pPr eaLnBrk="1" hangingPunct="1"/>
            <a:r>
              <a:rPr lang="en-US" altLang="en-US" b="1" i="1" dirty="0">
                <a:solidFill>
                  <a:srgbClr val="000000"/>
                </a:solidFill>
                <a:latin typeface="Times New Roman" panose="02020603050405020304" pitchFamily="18" charset="0"/>
                <a:ea typeface="ＭＳ Ｐゴシック" panose="020B0600070205080204" pitchFamily="34" charset="-128"/>
              </a:rPr>
              <a:t>What is a credit report used for?</a:t>
            </a:r>
          </a:p>
          <a:p>
            <a:pPr eaLnBrk="1" hangingPunct="1"/>
            <a:r>
              <a:rPr lang="en-US" altLang="en-US" dirty="0">
                <a:solidFill>
                  <a:srgbClr val="000000"/>
                </a:solidFill>
                <a:latin typeface="Times New Roman" panose="02020603050405020304" pitchFamily="18" charset="0"/>
                <a:ea typeface="ＭＳ Ｐゴシック" panose="020B0600070205080204" pitchFamily="34" charset="-128"/>
              </a:rPr>
              <a:t>Your credit report is used by banks, stores and finance companies to predict the risks of lending you money, based on your history of making payments. Potential landlords and employers use your credit file to evaluate how responsible you are with your personal finances. The decision on whether to rent you a place to live or give you a job can be based on whether you pay your bills on time.</a:t>
            </a:r>
          </a:p>
          <a:p>
            <a:pPr eaLnBrk="1" hangingPunct="1"/>
            <a:endParaRPr lang="en-US" altLang="en-US" dirty="0">
              <a:solidFill>
                <a:srgbClr val="000000"/>
              </a:solidFill>
              <a:latin typeface="Times New Roman" panose="02020603050405020304" pitchFamily="18" charset="0"/>
              <a:ea typeface="ＭＳ Ｐゴシック" panose="020B0600070205080204" pitchFamily="34" charset="-128"/>
            </a:endParaRPr>
          </a:p>
          <a:p>
            <a:pPr eaLnBrk="1" hangingPunct="1"/>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8E3CA9D1-D124-5B4C-8BA8-CB61DB865BB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07B8209-293C-6B4D-8654-1AE3EC1C8250}" type="slidenum">
              <a:rPr lang="en-US" altLang="en-US" sz="1200">
                <a:latin typeface="Calibri" panose="020F0502020204030204" pitchFamily="34" charset="0"/>
              </a:rPr>
              <a:pPr eaLnBrk="1" hangingPunct="1"/>
              <a:t>13</a:t>
            </a:fld>
            <a:endParaRPr lang="en-US" altLang="en-US" sz="1200">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7C760030-9BA4-A64A-BBCE-FCA17E3E446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216546C2-8D38-A946-A86D-2F56970476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i="1" dirty="0">
                <a:solidFill>
                  <a:srgbClr val="000000"/>
                </a:solidFill>
                <a:latin typeface="Times New Roman" panose="02020603050405020304" pitchFamily="18" charset="0"/>
                <a:ea typeface="ＭＳ Ｐゴシック" panose="020B0600070205080204" pitchFamily="34" charset="-128"/>
              </a:rPr>
              <a:t>Can my credit report be used to discriminate against me?</a:t>
            </a:r>
          </a:p>
          <a:p>
            <a:pPr eaLnBrk="1" hangingPunct="1"/>
            <a:r>
              <a:rPr lang="en-US" altLang="en-US" dirty="0">
                <a:solidFill>
                  <a:srgbClr val="000000"/>
                </a:solidFill>
                <a:latin typeface="Times New Roman" panose="02020603050405020304" pitchFamily="18" charset="0"/>
                <a:ea typeface="ＭＳ Ｐゴシック" panose="020B0600070205080204" pitchFamily="34" charset="-128"/>
              </a:rPr>
              <a:t>No. To protect you from unfair treatment, your report doesn’t contain information about your race, religion, political party, medical history, lifestyle or any criminal record. </a:t>
            </a:r>
          </a:p>
          <a:p>
            <a:pPr eaLnBrk="1" hangingPunct="1"/>
            <a:r>
              <a:rPr lang="en-US" altLang="en-US" b="1" i="1" dirty="0">
                <a:solidFill>
                  <a:srgbClr val="000000"/>
                </a:solidFill>
                <a:latin typeface="Times New Roman" panose="02020603050405020304" pitchFamily="18" charset="0"/>
                <a:ea typeface="ＭＳ Ｐゴシック" panose="020B0600070205080204" pitchFamily="34" charset="-128"/>
              </a:rPr>
              <a:t>What is a credit report used for?</a:t>
            </a:r>
          </a:p>
          <a:p>
            <a:pPr eaLnBrk="1" hangingPunct="1"/>
            <a:r>
              <a:rPr lang="en-US" altLang="en-US" dirty="0">
                <a:solidFill>
                  <a:srgbClr val="000000"/>
                </a:solidFill>
                <a:latin typeface="Times New Roman" panose="02020603050405020304" pitchFamily="18" charset="0"/>
                <a:ea typeface="ＭＳ Ｐゴシック" panose="020B0600070205080204" pitchFamily="34" charset="-128"/>
              </a:rPr>
              <a:t>Your credit report is used by banks, stores and finance companies to predict the risks of lending you money, based on your history of making payments. Potential landlords and employers use your credit file to evaluate how responsible you are with your personal finances. The decision on whether to rent you a place to live or give you a job can be based on whether you pay your bills on time.</a:t>
            </a:r>
          </a:p>
          <a:p>
            <a:pPr eaLnBrk="1" hangingPunct="1"/>
            <a:endParaRPr lang="en-US" altLang="en-US" dirty="0">
              <a:solidFill>
                <a:srgbClr val="000000"/>
              </a:solidFill>
              <a:latin typeface="Times New Roman" panose="02020603050405020304" pitchFamily="18" charset="0"/>
              <a:ea typeface="ＭＳ Ｐゴシック" panose="020B0600070205080204" pitchFamily="34" charset="-128"/>
            </a:endParaRPr>
          </a:p>
          <a:p>
            <a:pPr eaLnBrk="1" hangingPunct="1"/>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E3EDFDD3-8E32-3C48-B68E-D4614D2FA7C5}"/>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375F29D-D774-724F-8879-58FD34C3E172}" type="slidenum">
              <a:rPr lang="en-US" altLang="en-US" sz="1200">
                <a:latin typeface="Calibri" panose="020F0502020204030204" pitchFamily="34" charset="0"/>
              </a:rPr>
              <a:pPr eaLnBrk="1" hangingPunct="1"/>
              <a:t>14</a:t>
            </a:fld>
            <a:endParaRPr lang="en-US" altLang="en-US" sz="1200">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550BDDAF-7A37-3B4E-B9F3-87523AC42AC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CC1D7496-D72E-A140-A042-710A0B8D99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solidFill>
                  <a:srgbClr val="000000"/>
                </a:solidFill>
                <a:latin typeface="Times New Roman" panose="02020603050405020304" pitchFamily="18" charset="0"/>
                <a:ea typeface="ＭＳ Ｐゴシック" panose="020B0600070205080204" pitchFamily="34" charset="-128"/>
              </a:rPr>
              <a:t>Explain that credit bureaus do not allow everyone to see your credit report. Only those who can prove a legitimate need may have a copy. </a:t>
            </a:r>
          </a:p>
          <a:p>
            <a:r>
              <a:rPr lang="en-US" altLang="en-US" dirty="0">
                <a:solidFill>
                  <a:srgbClr val="000000"/>
                </a:solidFill>
                <a:latin typeface="Times New Roman" panose="02020603050405020304" pitchFamily="18" charset="0"/>
                <a:ea typeface="ＭＳ Ｐゴシック" panose="020B0600070205080204" pitchFamily="34" charset="-128"/>
              </a:rPr>
              <a:t>In almost all cases, your written or oral permission or your signature on a credit application is required for companies to access your credit. Before allowing access to credit reports, credit bureaus require businesses and individuals to sign contracts in which they agree to use the data properly. </a:t>
            </a:r>
          </a:p>
          <a:p>
            <a:r>
              <a:rPr lang="en-US" altLang="en-US" b="1" dirty="0">
                <a:solidFill>
                  <a:srgbClr val="000000"/>
                </a:solidFill>
                <a:latin typeface="Times New Roman" panose="02020603050405020304" pitchFamily="18" charset="0"/>
                <a:ea typeface="ＭＳ Ｐゴシック" panose="020B0600070205080204" pitchFamily="34" charset="-128"/>
              </a:rPr>
              <a:t>‘INQUIRIES’ </a:t>
            </a:r>
            <a:r>
              <a:rPr lang="en-US" altLang="en-US" dirty="0">
                <a:solidFill>
                  <a:srgbClr val="000000"/>
                </a:solidFill>
                <a:latin typeface="Times New Roman" panose="02020603050405020304" pitchFamily="18" charset="0"/>
                <a:ea typeface="ＭＳ Ｐゴシック" panose="020B0600070205080204" pitchFamily="34" charset="-128"/>
              </a:rPr>
              <a:t>... On your credit report, you will see listed the names of everyone who has requested a copy in the last six months to two years, depending on the type of inquiry. </a:t>
            </a:r>
            <a:endParaRPr lang="en-US" altLang="en-US" dirty="0">
              <a:solidFill>
                <a:srgbClr val="000000"/>
              </a:solidFill>
              <a:latin typeface="Palatino" pitchFamily="2" charset="77"/>
              <a:ea typeface="ＭＳ Ｐゴシック" panose="020B0600070205080204" pitchFamily="34" charset="-128"/>
            </a:endParaRPr>
          </a:p>
          <a:p>
            <a:pPr eaLnBrk="1" hangingPunct="1"/>
            <a:endParaRPr lang="en-US" altLang="en-US" dirty="0">
              <a:solidFill>
                <a:srgbClr val="000000"/>
              </a:solidFill>
              <a:latin typeface="Times New Roman" panose="02020603050405020304" pitchFamily="18" charset="0"/>
              <a:ea typeface="ＭＳ Ｐゴシック" panose="020B0600070205080204" pitchFamily="34" charset="-128"/>
            </a:endParaRPr>
          </a:p>
          <a:p>
            <a:pPr eaLnBrk="1" hangingPunct="1"/>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0E7AA2F9-731C-7445-BAD5-ED29A7411FD2}"/>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13CC008-6837-0C47-BF13-EF2B182264DC}" type="slidenum">
              <a:rPr lang="en-US" altLang="en-US" sz="1200">
                <a:latin typeface="Calibri" panose="020F0502020204030204" pitchFamily="34" charset="0"/>
              </a:rPr>
              <a:pPr eaLnBrk="1" hangingPunct="1"/>
              <a:t>15</a:t>
            </a:fld>
            <a:endParaRPr lang="en-US" altLang="en-US" sz="1200">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CBCC2D7A-7525-1C42-8679-EEF20990682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B61BD98D-5142-1B47-BB36-EF779B1D63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E093CAB1-E602-7D4E-8F01-BC0AEBE7E438}"/>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2C77B6C-4A67-C943-A0BD-2CE0B0DCC61A}" type="slidenum">
              <a:rPr lang="en-US" altLang="en-US" sz="1200">
                <a:latin typeface="Calibri" panose="020F0502020204030204" pitchFamily="34" charset="0"/>
              </a:rPr>
              <a:pPr eaLnBrk="1" hangingPunct="1"/>
              <a:t>16</a:t>
            </a:fld>
            <a:endParaRPr lang="en-US" altLang="en-US" sz="1200">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129A0094-82DF-0C43-B3C9-1B229954626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C662DB66-9338-1D44-B9B0-B19564350E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Times New Roman" panose="02020603050405020304" pitchFamily="18" charset="0"/>
                <a:ea typeface="ＭＳ Ｐゴシック" panose="020B0600070205080204" pitchFamily="34" charset="-128"/>
              </a:rPr>
              <a:t>Explain that if your credit application is denied, ask the lender or salesperson to provide you with the name of the credit reporting bureau. You are entitled to a free copy of your credit report only from the credit reporting bureau that supplied the information used in the decision.</a:t>
            </a:r>
          </a:p>
          <a:p>
            <a:endParaRPr lang="en-US" altLang="en-US" dirty="0">
              <a:latin typeface="Times New Roman" panose="02020603050405020304" pitchFamily="18" charset="0"/>
              <a:ea typeface="ＭＳ Ｐゴシック" panose="020B0600070205080204" pitchFamily="34" charset="-128"/>
            </a:endParaRPr>
          </a:p>
          <a:p>
            <a:r>
              <a:rPr lang="en-US" altLang="en-US" dirty="0">
                <a:latin typeface="Times New Roman" panose="02020603050405020304" pitchFamily="18" charset="0"/>
                <a:ea typeface="ＭＳ Ｐゴシック" panose="020B0600070205080204" pitchFamily="34" charset="-128"/>
              </a:rPr>
              <a:t>You can also get a free report if you are unemployed and intend to apply for work within 60 days or if you receive public welfare assistance.</a:t>
            </a:r>
          </a:p>
          <a:p>
            <a:endParaRPr lang="en-US" altLang="en-US" dirty="0">
              <a:latin typeface="Times New Roman" panose="02020603050405020304" pitchFamily="18" charset="0"/>
              <a:ea typeface="ＭＳ Ｐゴシック" panose="020B0600070205080204" pitchFamily="34" charset="-128"/>
            </a:endParaRPr>
          </a:p>
          <a:p>
            <a:r>
              <a:rPr lang="en-US" altLang="en-US" dirty="0">
                <a:latin typeface="Times New Roman" panose="02020603050405020304" pitchFamily="18" charset="0"/>
                <a:ea typeface="ＭＳ Ｐゴシック" panose="020B0600070205080204" pitchFamily="34" charset="-128"/>
              </a:rPr>
              <a:t>Stress that you can get a copy of your credit report any time by paying a fee. You can get an instant report online if you pay with a credit or bank debit card.</a:t>
            </a:r>
          </a:p>
          <a:p>
            <a:endParaRPr lang="en-US" altLang="en-US" dirty="0">
              <a:latin typeface="Times New Roman" panose="02020603050405020304" pitchFamily="18" charset="0"/>
              <a:ea typeface="ＭＳ Ｐゴシック" panose="020B0600070205080204" pitchFamily="34" charset="-128"/>
            </a:endParaRPr>
          </a:p>
          <a:p>
            <a:r>
              <a:rPr lang="en-US" altLang="en-US" dirty="0">
                <a:latin typeface="Times New Roman" panose="02020603050405020304" pitchFamily="18" charset="0"/>
                <a:ea typeface="ＭＳ Ｐゴシック" panose="020B0600070205080204" pitchFamily="34" charset="-128"/>
              </a:rPr>
              <a:t>Explain that additional contact information for the three credit reporting bureaus is in the Good Credit brochure in participants’ folders.</a:t>
            </a:r>
          </a:p>
          <a:p>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14AAB8FD-34E6-8549-966D-2AE6227012D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E66D524-B7E2-1E48-9852-22EA34DA38FE}" type="slidenum">
              <a:rPr lang="en-US" altLang="en-US" sz="1200">
                <a:latin typeface="Calibri" panose="020F0502020204030204" pitchFamily="34" charset="0"/>
              </a:rPr>
              <a:pPr eaLnBrk="1" hangingPunct="1"/>
              <a:t>17</a:t>
            </a:fld>
            <a:endParaRPr lang="en-US" altLang="en-US" sz="1200">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06F84F9B-E73F-494F-B272-911154F191E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A32B265D-F525-4E46-8C25-8202E5CBBD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New Roman" panose="02020603050405020304" pitchFamily="18" charset="0"/>
                <a:ea typeface="ＭＳ Ｐゴシック" panose="020B0600070205080204" pitchFamily="34" charset="-128"/>
              </a:rPr>
              <a:t>Resource: www.bankrate.com is a web site that lists many credit cards and other types of loans currently available.</a:t>
            </a:r>
          </a:p>
          <a:p>
            <a:endParaRPr lang="en-US" altLang="en-US">
              <a:latin typeface="Times New Roman" panose="02020603050405020304" pitchFamily="18" charset="0"/>
              <a:ea typeface="ＭＳ Ｐゴシック" panose="020B0600070205080204" pitchFamily="34" charset="-128"/>
            </a:endParaRPr>
          </a:p>
          <a:p>
            <a:r>
              <a:rPr lang="en-US" altLang="en-US">
                <a:latin typeface="Times New Roman" panose="02020603050405020304" pitchFamily="18" charset="0"/>
                <a:ea typeface="ＭＳ Ｐゴシック" panose="020B0600070205080204" pitchFamily="34" charset="-128"/>
              </a:rPr>
              <a:t>Remind participants to shop only for the credit they really need--lots of credit applications can adversely affect your credit because the lender will think you are amassing too much credit that you might not be able to repay.</a:t>
            </a:r>
          </a:p>
        </p:txBody>
      </p:sp>
      <p:sp>
        <p:nvSpPr>
          <p:cNvPr id="4" name="Slide Number Placeholder 3">
            <a:extLst>
              <a:ext uri="{FF2B5EF4-FFF2-40B4-BE49-F238E27FC236}">
                <a16:creationId xmlns:a16="http://schemas.microsoft.com/office/drawing/2014/main" id="{39B928F7-FC30-144F-903A-397D96A29FB8}"/>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F3FB167-A2A5-204F-87C5-BE1AF1A48AF6}" type="slidenum">
              <a:rPr lang="en-US" altLang="en-US" sz="1200">
                <a:latin typeface="Calibri" panose="020F0502020204030204" pitchFamily="34" charset="0"/>
              </a:rPr>
              <a:pPr eaLnBrk="1" hangingPunct="1"/>
              <a:t>18</a:t>
            </a:fld>
            <a:endParaRPr lang="en-US" altLang="en-US" sz="1200">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9EB5D70-B97E-6B48-92BF-0EE1675A61D8}"/>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E725DE27-73A5-1340-BD02-3475A0B1A2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Times New Roman" panose="02020603050405020304" pitchFamily="18" charset="0"/>
                <a:ea typeface="ＭＳ Ｐゴシック" panose="020B0600070205080204" pitchFamily="34" charset="-128"/>
              </a:rPr>
              <a:t>Many people make the mistake of signing contracts without reading the fine print. This can lead to default and other problems. Emphasize that there is rarely a chance to cancel a credit contract. (One exception to this is for second mortgages or home equity loans secured by the homeowners’ primary residence.)</a:t>
            </a:r>
          </a:p>
        </p:txBody>
      </p:sp>
      <p:sp>
        <p:nvSpPr>
          <p:cNvPr id="4" name="Slide Number Placeholder 3">
            <a:extLst>
              <a:ext uri="{FF2B5EF4-FFF2-40B4-BE49-F238E27FC236}">
                <a16:creationId xmlns:a16="http://schemas.microsoft.com/office/drawing/2014/main" id="{C2D4C2D1-E432-8C44-941F-05F05AEB85C9}"/>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7256152-B1B1-D044-B0EB-BB6A407C24AE}" type="slidenum">
              <a:rPr lang="en-US" altLang="en-US" sz="1200">
                <a:latin typeface="Calibri" panose="020F0502020204030204" pitchFamily="34" charset="0"/>
              </a:rPr>
              <a:pPr eaLnBrk="1" hangingPunct="1"/>
              <a:t>19</a:t>
            </a:fld>
            <a:endParaRPr lang="en-US" altLang="en-US"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C1313B09-7FA7-A04F-92D7-B549573DD6D6}"/>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9291DB73-A7AE-6F4D-B42D-1B6D37CFE5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solidFill>
                  <a:srgbClr val="000000"/>
                </a:solidFill>
                <a:latin typeface="Times New Roman" panose="02020603050405020304" pitchFamily="18" charset="0"/>
                <a:ea typeface="ＭＳ Ｐゴシック" panose="020B0600070205080204" pitchFamily="34" charset="-128"/>
              </a:rPr>
              <a:t>Managing Money is a financial education project of Consumer Action.</a:t>
            </a:r>
          </a:p>
          <a:p>
            <a:pPr eaLnBrk="1" hangingPunct="1">
              <a:spcBef>
                <a:spcPct val="0"/>
              </a:spcBef>
            </a:pPr>
            <a:r>
              <a:rPr lang="en-US" altLang="en-US" dirty="0">
                <a:solidFill>
                  <a:srgbClr val="000000"/>
                </a:solidFill>
                <a:latin typeface="Times New Roman" panose="02020603050405020304" pitchFamily="18" charset="0"/>
                <a:ea typeface="ＭＳ Ｐゴシック" panose="020B0600070205080204" pitchFamily="34" charset="-128"/>
              </a:rPr>
              <a:t>The Managing Money program includes educational materials on credit and personal finances in Chinese, English, Korean, Spanish and Vietnamese.</a:t>
            </a:r>
          </a:p>
          <a:p>
            <a:pPr eaLnBrk="1" hangingPunct="1">
              <a:spcBef>
                <a:spcPct val="0"/>
              </a:spcBef>
            </a:pPr>
            <a:r>
              <a:rPr lang="en-US" altLang="en-US" b="1" dirty="0">
                <a:latin typeface="Times New Roman" panose="02020603050405020304" pitchFamily="18" charset="0"/>
                <a:ea typeface="ＭＳ Ｐゴシック" panose="020B0600070205080204" pitchFamily="34" charset="-128"/>
              </a:rPr>
              <a:t>Tips for leading the class:</a:t>
            </a:r>
            <a:endParaRPr lang="en-US" altLang="en-US" dirty="0">
              <a:latin typeface="Times New Roman" panose="02020603050405020304" pitchFamily="18" charset="0"/>
              <a:ea typeface="ＭＳ Ｐゴシック" panose="020B0600070205080204" pitchFamily="34" charset="-128"/>
            </a:endParaRPr>
          </a:p>
          <a:p>
            <a:pPr eaLnBrk="1" hangingPunct="1">
              <a:spcBef>
                <a:spcPct val="0"/>
              </a:spcBef>
            </a:pPr>
            <a:r>
              <a:rPr lang="en-US" altLang="en-US" dirty="0">
                <a:latin typeface="Times New Roman" panose="02020603050405020304" pitchFamily="18" charset="0"/>
                <a:ea typeface="ＭＳ Ｐゴシック" panose="020B0600070205080204" pitchFamily="34" charset="-128"/>
              </a:rPr>
              <a:t>- Speak to your audience, not at them. </a:t>
            </a:r>
          </a:p>
          <a:p>
            <a:pPr eaLnBrk="1" hangingPunct="1">
              <a:spcBef>
                <a:spcPct val="0"/>
              </a:spcBef>
            </a:pPr>
            <a:r>
              <a:rPr lang="en-US" altLang="en-US" dirty="0">
                <a:latin typeface="Times New Roman" panose="02020603050405020304" pitchFamily="18" charset="0"/>
                <a:ea typeface="ＭＳ Ｐゴシック" panose="020B0600070205080204" pitchFamily="34" charset="-128"/>
              </a:rPr>
              <a:t>- Make eye contact. </a:t>
            </a:r>
          </a:p>
          <a:p>
            <a:pPr eaLnBrk="1" hangingPunct="1">
              <a:spcBef>
                <a:spcPct val="0"/>
              </a:spcBef>
            </a:pPr>
            <a:r>
              <a:rPr lang="en-US" altLang="en-US" dirty="0">
                <a:latin typeface="Times New Roman" panose="02020603050405020304" pitchFamily="18" charset="0"/>
                <a:ea typeface="ＭＳ Ｐゴシック" panose="020B0600070205080204" pitchFamily="34" charset="-128"/>
              </a:rPr>
              <a:t>- Pause when you ask questions. </a:t>
            </a:r>
          </a:p>
          <a:p>
            <a:pPr eaLnBrk="1" hangingPunct="1">
              <a:spcBef>
                <a:spcPct val="0"/>
              </a:spcBef>
            </a:pPr>
            <a:r>
              <a:rPr lang="en-US" altLang="en-US" dirty="0">
                <a:latin typeface="Times New Roman" panose="02020603050405020304" pitchFamily="18" charset="0"/>
                <a:ea typeface="ＭＳ Ｐゴシック" panose="020B0600070205080204" pitchFamily="34" charset="-128"/>
              </a:rPr>
              <a:t>- Call on people to answer general questions, but don’t single people out when asking personal questions. </a:t>
            </a:r>
          </a:p>
          <a:p>
            <a:pPr eaLnBrk="1" hangingPunct="1">
              <a:spcBef>
                <a:spcPct val="0"/>
              </a:spcBef>
            </a:pPr>
            <a:endParaRPr lang="en-US" altLang="en-US" dirty="0">
              <a:ea typeface="ＭＳ Ｐゴシック" panose="020B0600070205080204" pitchFamily="34" charset="-128"/>
            </a:endParaRPr>
          </a:p>
        </p:txBody>
      </p:sp>
      <p:sp>
        <p:nvSpPr>
          <p:cNvPr id="16388" name="Slide Number Placeholder 3">
            <a:extLst>
              <a:ext uri="{FF2B5EF4-FFF2-40B4-BE49-F238E27FC236}">
                <a16:creationId xmlns:a16="http://schemas.microsoft.com/office/drawing/2014/main" id="{6D3CDE3D-BFD0-3C42-A7FE-C106DEC96FA6}"/>
              </a:ext>
            </a:extLst>
          </p:cNvPr>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353BE01-1F25-C147-91A2-CC1FED313A9B}" type="slidenum">
              <a:rPr lang="en-US" altLang="en-US" sz="1200">
                <a:latin typeface="Calibri" panose="020F0502020204030204" pitchFamily="34" charset="0"/>
              </a:rPr>
              <a:pPr eaLnBrk="1" hangingPunct="1"/>
              <a:t>2</a:t>
            </a:fld>
            <a:endParaRPr lang="en-US" altLang="en-US" sz="1200">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DB7ADEE8-D9A8-6D41-8ABA-B409883266E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192CED4D-1465-AD4A-BEFD-0D60A67CD5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New Roman" panose="02020603050405020304" pitchFamily="18" charset="0"/>
                <a:ea typeface="ＭＳ Ｐゴシック" panose="020B0600070205080204" pitchFamily="34" charset="-128"/>
              </a:rPr>
              <a:t>The cost of credit includes the annual percentage rate (interest rate), any up-front fees, annual fees, late fees, over the credit limit fees, bounced check fees and prepayment penalties, among other costs that might not be immediately apparent.</a:t>
            </a:r>
          </a:p>
        </p:txBody>
      </p:sp>
      <p:sp>
        <p:nvSpPr>
          <p:cNvPr id="4" name="Slide Number Placeholder 3">
            <a:extLst>
              <a:ext uri="{FF2B5EF4-FFF2-40B4-BE49-F238E27FC236}">
                <a16:creationId xmlns:a16="http://schemas.microsoft.com/office/drawing/2014/main" id="{7F3688FA-A57E-7B4D-B2A8-70F5A595C6D7}"/>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62A9FBD-CA10-9844-B204-FACC2BCAA2FB}" type="slidenum">
              <a:rPr lang="en-US" altLang="en-US" sz="1200">
                <a:latin typeface="Calibri" panose="020F0502020204030204" pitchFamily="34" charset="0"/>
              </a:rPr>
              <a:pPr eaLnBrk="1" hangingPunct="1"/>
              <a:t>20</a:t>
            </a:fld>
            <a:endParaRPr lang="en-US" altLang="en-US" sz="1200">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405FFA5A-F08E-6243-AD0B-4A012847609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473D18C5-3BBE-F24F-9E22-14A667606B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New Roman" panose="02020603050405020304" pitchFamily="18" charset="0"/>
                <a:ea typeface="ＭＳ Ｐゴシック" panose="020B0600070205080204" pitchFamily="34" charset="-128"/>
              </a:rPr>
              <a:t>Write the date and time of the next session on the board or easel pad. </a:t>
            </a:r>
          </a:p>
        </p:txBody>
      </p:sp>
      <p:sp>
        <p:nvSpPr>
          <p:cNvPr id="4" name="Slide Number Placeholder 3">
            <a:extLst>
              <a:ext uri="{FF2B5EF4-FFF2-40B4-BE49-F238E27FC236}">
                <a16:creationId xmlns:a16="http://schemas.microsoft.com/office/drawing/2014/main" id="{89607601-0715-1D40-AE35-C926904DE91C}"/>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13B58A9-F2FE-0E48-A8EE-28BFE741DB75}" type="slidenum">
              <a:rPr lang="en-US" altLang="en-US" sz="1200">
                <a:latin typeface="Calibri" panose="020F0502020204030204" pitchFamily="34" charset="0"/>
              </a:rPr>
              <a:pPr eaLnBrk="1" hangingPunct="1"/>
              <a:t>21</a:t>
            </a:fld>
            <a:endParaRPr lang="en-US" altLang="en-US" sz="1200">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53AEDAC8-11F2-9B48-B4C4-9A9F61B1DFC5}"/>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F07F88F9-7E5F-0046-9492-2FD91F0564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Times New Roman" panose="02020603050405020304" pitchFamily="18" charset="0"/>
                <a:ea typeface="ＭＳ Ｐゴシック" panose="020B0600070205080204" pitchFamily="34" charset="-128"/>
              </a:rPr>
              <a:t>This slide introduces the second session.</a:t>
            </a:r>
          </a:p>
          <a:p>
            <a:r>
              <a:rPr lang="en-US" altLang="en-US" dirty="0">
                <a:latin typeface="Times New Roman" panose="02020603050405020304" pitchFamily="18" charset="0"/>
                <a:ea typeface="ＭＳ Ｐゴシック" panose="020B0600070205080204" pitchFamily="34" charset="-128"/>
              </a:rPr>
              <a:t>Welcome the participants back, and briefly go over this session’s activities.</a:t>
            </a:r>
          </a:p>
          <a:p>
            <a:r>
              <a:rPr lang="en-US" altLang="en-US" dirty="0">
                <a:latin typeface="Times New Roman" panose="02020603050405020304" pitchFamily="18" charset="0"/>
                <a:ea typeface="ＭＳ Ｐゴシック" panose="020B0600070205080204" pitchFamily="34" charset="-128"/>
              </a:rPr>
              <a:t>- Sample credit reports.</a:t>
            </a:r>
          </a:p>
          <a:p>
            <a:r>
              <a:rPr lang="en-US" altLang="en-US" dirty="0">
                <a:latin typeface="Times New Roman" panose="02020603050405020304" pitchFamily="18" charset="0"/>
                <a:ea typeface="ＭＳ Ｐゴシック" panose="020B0600070205080204" pitchFamily="34" charset="-128"/>
              </a:rPr>
              <a:t>- Your credit rights.</a:t>
            </a:r>
          </a:p>
          <a:p>
            <a:r>
              <a:rPr lang="en-US" altLang="en-US" dirty="0">
                <a:latin typeface="Times New Roman" panose="02020603050405020304" pitchFamily="18" charset="0"/>
                <a:ea typeface="ＭＳ Ｐゴシック" panose="020B0600070205080204" pitchFamily="34" charset="-128"/>
              </a:rPr>
              <a:t>- Evaluate some fictional credit histories.</a:t>
            </a:r>
          </a:p>
          <a:p>
            <a:r>
              <a:rPr lang="en-US" altLang="en-US" dirty="0">
                <a:latin typeface="Times New Roman" panose="02020603050405020304" pitchFamily="18" charset="0"/>
                <a:ea typeface="ＭＳ Ｐゴシック" panose="020B0600070205080204" pitchFamily="34" charset="-128"/>
              </a:rPr>
              <a:t>- Question-and-answer session.</a:t>
            </a:r>
          </a:p>
        </p:txBody>
      </p:sp>
      <p:sp>
        <p:nvSpPr>
          <p:cNvPr id="4" name="Slide Number Placeholder 3">
            <a:extLst>
              <a:ext uri="{FF2B5EF4-FFF2-40B4-BE49-F238E27FC236}">
                <a16:creationId xmlns:a16="http://schemas.microsoft.com/office/drawing/2014/main" id="{DE66F851-768D-9548-8D20-65B61C6325D2}"/>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F969F78-8904-A84F-B28B-5DE7F5EAB2A6}" type="slidenum">
              <a:rPr lang="en-US" altLang="en-US" sz="1200">
                <a:latin typeface="Calibri" panose="020F0502020204030204" pitchFamily="34" charset="0"/>
              </a:rPr>
              <a:pPr eaLnBrk="1" hangingPunct="1"/>
              <a:t>22</a:t>
            </a:fld>
            <a:endParaRPr lang="en-US" altLang="en-US" sz="1200">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C8928F12-C553-DE4C-8C58-1358AB1BDEA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3BF83E17-7AD4-EC4E-A5CD-6BCC9A45F1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solidFill>
                  <a:srgbClr val="000000"/>
                </a:solidFill>
                <a:latin typeface="Times New Roman" panose="02020603050405020304" pitchFamily="18" charset="0"/>
                <a:ea typeface="ＭＳ Ｐゴシック" panose="020B0600070205080204" pitchFamily="34" charset="-128"/>
              </a:rPr>
              <a:t>Ask participants to take the three sample credit reports from Equifax, Experian and Trans Union from their folders. </a:t>
            </a:r>
          </a:p>
          <a:p>
            <a:r>
              <a:rPr lang="en-US" altLang="en-US" dirty="0">
                <a:solidFill>
                  <a:srgbClr val="000000"/>
                </a:solidFill>
                <a:latin typeface="Times New Roman" panose="02020603050405020304" pitchFamily="18" charset="0"/>
                <a:ea typeface="ＭＳ Ｐゴシック" panose="020B0600070205080204" pitchFamily="34" charset="-128"/>
              </a:rPr>
              <a:t>Review the sample reports with the group. </a:t>
            </a:r>
            <a:r>
              <a:rPr lang="en-US" altLang="en-US" b="1" dirty="0">
                <a:latin typeface="Times New Roman" panose="02020603050405020304" pitchFamily="18" charset="0"/>
                <a:ea typeface="ＭＳ Ｐゴシック" panose="020B0600070205080204" pitchFamily="34" charset="-128"/>
              </a:rPr>
              <a:t>Understand that credit reports will probably be unfamiliar to most participants. </a:t>
            </a:r>
          </a:p>
          <a:p>
            <a:r>
              <a:rPr lang="en-US" altLang="en-US" dirty="0">
                <a:solidFill>
                  <a:srgbClr val="000000"/>
                </a:solidFill>
                <a:latin typeface="Times New Roman" panose="02020603050405020304" pitchFamily="18" charset="0"/>
                <a:ea typeface="ＭＳ Ｐゴシック" panose="020B0600070205080204" pitchFamily="34" charset="-128"/>
              </a:rPr>
              <a:t>Point out the differences in the three credit reporting agencies’ reports.</a:t>
            </a:r>
            <a:endParaRPr lang="en-US" altLang="en-US" dirty="0">
              <a:latin typeface="Times New Roman" panose="02020603050405020304" pitchFamily="18" charset="0"/>
              <a:ea typeface="ＭＳ Ｐゴシック" panose="020B0600070205080204" pitchFamily="34" charset="-128"/>
            </a:endParaRPr>
          </a:p>
          <a:p>
            <a:r>
              <a:rPr lang="en-US" altLang="en-US" dirty="0">
                <a:latin typeface="Times New Roman" panose="02020603050405020304" pitchFamily="18" charset="0"/>
                <a:ea typeface="ＭＳ Ｐゴシック" panose="020B0600070205080204" pitchFamily="34" charset="-128"/>
              </a:rPr>
              <a:t>Explain that different credit reporting bureaus have different procedures for disputing inaccurate listings.</a:t>
            </a:r>
            <a:r>
              <a:rPr lang="en-US" altLang="en-US" dirty="0">
                <a:solidFill>
                  <a:srgbClr val="000000"/>
                </a:solidFill>
                <a:latin typeface="Times New Roman" panose="02020603050405020304" pitchFamily="18" charset="0"/>
                <a:ea typeface="ＭＳ Ｐゴシック" panose="020B0600070205080204" pitchFamily="34" charset="-128"/>
              </a:rPr>
              <a:t> </a:t>
            </a:r>
          </a:p>
          <a:p>
            <a:r>
              <a:rPr lang="en-US" altLang="en-US" dirty="0">
                <a:solidFill>
                  <a:srgbClr val="000000"/>
                </a:solidFill>
                <a:latin typeface="Times New Roman" panose="02020603050405020304" pitchFamily="18" charset="0"/>
                <a:ea typeface="ＭＳ Ｐゴシック" panose="020B0600070205080204" pitchFamily="34" charset="-128"/>
              </a:rPr>
              <a:t>Talk about:</a:t>
            </a:r>
          </a:p>
          <a:p>
            <a:r>
              <a:rPr lang="en-US" altLang="en-US" dirty="0">
                <a:solidFill>
                  <a:srgbClr val="000000"/>
                </a:solidFill>
                <a:latin typeface="Times New Roman" panose="02020603050405020304" pitchFamily="18" charset="0"/>
                <a:ea typeface="ＭＳ Ｐゴシック" panose="020B0600070205080204" pitchFamily="34" charset="-128"/>
              </a:rPr>
              <a:t>• How to review the personal identification information for accuracy.</a:t>
            </a:r>
          </a:p>
          <a:p>
            <a:r>
              <a:rPr lang="en-US" altLang="en-US" dirty="0">
                <a:solidFill>
                  <a:srgbClr val="000000"/>
                </a:solidFill>
                <a:latin typeface="Times New Roman" panose="02020603050405020304" pitchFamily="18" charset="0"/>
                <a:ea typeface="ＭＳ Ｐゴシック" panose="020B0600070205080204" pitchFamily="34" charset="-128"/>
              </a:rPr>
              <a:t>• Potentially negative items shown on the sample reports.</a:t>
            </a:r>
          </a:p>
          <a:p>
            <a:r>
              <a:rPr lang="en-US" altLang="en-US" dirty="0">
                <a:solidFill>
                  <a:srgbClr val="000000"/>
                </a:solidFill>
                <a:latin typeface="Times New Roman" panose="02020603050405020304" pitchFamily="18" charset="0"/>
                <a:ea typeface="ＭＳ Ｐゴシック" panose="020B0600070205080204" pitchFamily="34" charset="-128"/>
              </a:rPr>
              <a:t>• One-hundred word statement.</a:t>
            </a:r>
          </a:p>
          <a:p>
            <a:endParaRPr lang="en-US" altLang="en-US" dirty="0">
              <a:latin typeface="Times New Roman" panose="02020603050405020304" pitchFamily="18" charset="0"/>
              <a:ea typeface="ＭＳ Ｐゴシック" panose="020B0600070205080204" pitchFamily="34" charset="-128"/>
            </a:endParaRPr>
          </a:p>
          <a:p>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08702BA2-BBC7-9346-9DB7-2FB3AAC5D097}"/>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6B8410E-3A7C-F348-87D3-FDD74ADB88C2}" type="slidenum">
              <a:rPr lang="en-US" altLang="en-US" sz="1200">
                <a:latin typeface="Calibri" panose="020F0502020204030204" pitchFamily="34" charset="0"/>
              </a:rPr>
              <a:pPr eaLnBrk="1" hangingPunct="1"/>
              <a:t>23</a:t>
            </a:fld>
            <a:endParaRPr lang="en-US" altLang="en-US" sz="1200">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DF5F913B-01E3-6C4D-A2D3-E6AE52560FF1}"/>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3663DEB3-714E-4F4B-8841-563741B0E7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New Roman" panose="02020603050405020304" pitchFamily="18" charset="0"/>
                <a:ea typeface="ＭＳ Ｐゴシック" panose="020B0600070205080204" pitchFamily="34" charset="-128"/>
              </a:rPr>
              <a:t>Review the information above quickly and begin the review of the sample reports.</a:t>
            </a: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05CF68CD-E6DE-7747-8E45-7A44C7E7E860}"/>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506D841-301A-6141-ADCD-BA469B51D76C}" type="slidenum">
              <a:rPr lang="en-US" altLang="en-US" sz="1200">
                <a:latin typeface="Calibri" panose="020F0502020204030204" pitchFamily="34" charset="0"/>
              </a:rPr>
              <a:pPr eaLnBrk="1" hangingPunct="1"/>
              <a:t>24</a:t>
            </a:fld>
            <a:endParaRPr lang="en-US" altLang="en-US" sz="1200">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1884CE2F-FBA0-824A-87D9-5CC44D1BE9C6}"/>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BA42CCA-6591-0B4A-B7B8-C34A9A0588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New Roman" panose="02020603050405020304" pitchFamily="18" charset="0"/>
                <a:ea typeface="ＭＳ Ｐゴシック" panose="020B0600070205080204" pitchFamily="34" charset="-128"/>
              </a:rPr>
              <a:t>Ask students to review the sample credit reports in their folders and discuss. (See Good Credit Leader’s Guide, pages 3-7.)</a:t>
            </a: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F243EC98-927D-F641-82C2-2B869CC4503B}"/>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C726680-9847-7E4E-A969-6841DD7539F2}" type="slidenum">
              <a:rPr lang="en-US" altLang="en-US" sz="1200">
                <a:latin typeface="Calibri" panose="020F0502020204030204" pitchFamily="34" charset="0"/>
              </a:rPr>
              <a:pPr eaLnBrk="1" hangingPunct="1"/>
              <a:t>25</a:t>
            </a:fld>
            <a:endParaRPr lang="en-US" altLang="en-US" sz="1200">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FD102D59-B3C9-C34E-9343-996C51C673F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CFCDC25A-C98A-6149-85A9-2A5C1D59B0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New Roman" panose="02020603050405020304" pitchFamily="18" charset="0"/>
                <a:ea typeface="ＭＳ Ｐゴシック" panose="020B0600070205080204" pitchFamily="34" charset="-128"/>
              </a:rPr>
              <a:t>Explain that this information is a matter of public record.</a:t>
            </a: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C858EAB8-A8C0-CC40-8E60-9A8819F3C6C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554F229-2295-4746-BABB-B918AC733C8B}" type="slidenum">
              <a:rPr lang="en-US" altLang="en-US" sz="1200">
                <a:latin typeface="Calibri" panose="020F0502020204030204" pitchFamily="34" charset="0"/>
              </a:rPr>
              <a:pPr eaLnBrk="1" hangingPunct="1"/>
              <a:t>26</a:t>
            </a:fld>
            <a:endParaRPr lang="en-US" altLang="en-US" sz="1200">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867CA7A6-C8F5-CE42-BC17-D91EB5D5438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4D5755DF-F899-094D-88CF-DF0614138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New Roman" panose="02020603050405020304" pitchFamily="18" charset="0"/>
                <a:ea typeface="ＭＳ Ｐゴシック" panose="020B0600070205080204" pitchFamily="34" charset="-128"/>
              </a:rPr>
              <a:t>Segue into the personal realm by talking about what people should do when they receive a copy of their own credit report.</a:t>
            </a: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295D63E2-1BD1-0D40-9ABD-CD6678DF5AFD}"/>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217D41F-E257-7649-A1E5-7631F08B0A04}" type="slidenum">
              <a:rPr lang="en-US" altLang="en-US" sz="1200">
                <a:latin typeface="Calibri" panose="020F0502020204030204" pitchFamily="34" charset="0"/>
              </a:rPr>
              <a:pPr eaLnBrk="1" hangingPunct="1"/>
              <a:t>27</a:t>
            </a:fld>
            <a:endParaRPr lang="en-US" altLang="en-US" sz="1200">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43E58270-9970-D045-A14B-46140DBB15A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A1E047FD-F336-B647-9534-AAD9F34D1B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Times New Roman" panose="02020603050405020304" pitchFamily="18" charset="0"/>
                <a:ea typeface="ＭＳ Ｐゴシック" panose="020B0600070205080204" pitchFamily="34" charset="-128"/>
              </a:rPr>
              <a:t>Explain that these rights are under the Fair Credit Reporting Act, a federal law.</a:t>
            </a:r>
          </a:p>
          <a:p>
            <a:endParaRPr lang="en-US" altLang="en-US" dirty="0">
              <a:latin typeface="Times New Roman" panose="02020603050405020304" pitchFamily="18" charset="0"/>
              <a:ea typeface="ＭＳ Ｐゴシック" panose="020B0600070205080204" pitchFamily="34" charset="-128"/>
            </a:endParaRPr>
          </a:p>
          <a:p>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5C138A2A-6DD9-D746-A269-A844DB2C7F0F}"/>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D9D35E5-9C6E-284E-8D7E-71F21771D7F3}" type="slidenum">
              <a:rPr lang="en-US" altLang="en-US" sz="1200">
                <a:latin typeface="Calibri" panose="020F0502020204030204" pitchFamily="34" charset="0"/>
              </a:rPr>
              <a:pPr eaLnBrk="1" hangingPunct="1"/>
              <a:t>28</a:t>
            </a:fld>
            <a:endParaRPr lang="en-US" altLang="en-US" sz="1200">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4BC37C43-919A-9F40-BB2F-A14DDF2C88D1}"/>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C57567F5-5859-2D4D-961E-AE9F56FBE5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New Roman" panose="02020603050405020304" pitchFamily="18" charset="0"/>
                <a:ea typeface="ＭＳ Ｐゴシック" panose="020B0600070205080204" pitchFamily="34" charset="-128"/>
              </a:rPr>
              <a:t>Take time on this one, some students may be faced with writing an effective letter or statement, help them to understand and appreciate that this is not an insurmountable obstacle and that they may be able to get help with it if needed.</a:t>
            </a: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8B6B0D09-D5ED-864D-B07C-3439BE4F689B}"/>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353AC32-2EC3-DE48-A6A4-B91EE4421F88}" type="slidenum">
              <a:rPr lang="en-US" altLang="en-US" sz="1200">
                <a:latin typeface="Calibri" panose="020F0502020204030204" pitchFamily="34" charset="0"/>
              </a:rPr>
              <a:pPr eaLnBrk="1" hangingPunct="1"/>
              <a:t>29</a:t>
            </a:fld>
            <a:endParaRPr lang="en-US" altLang="en-US" sz="120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E177E199-73EF-3F49-B6F2-868D2D12C75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C32D20AA-240A-DB46-A352-26436475FF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Times New Roman" panose="02020603050405020304" pitchFamily="18" charset="0"/>
                <a:ea typeface="ＭＳ Ｐゴシック" panose="020B0600070205080204" pitchFamily="34" charset="-128"/>
              </a:rPr>
              <a:t>Welcome</a:t>
            </a:r>
            <a:r>
              <a:rPr lang="en-US" altLang="en-US">
                <a:latin typeface="Times New Roman" panose="02020603050405020304" pitchFamily="18" charset="0"/>
                <a:ea typeface="ＭＳ Ｐゴシック" panose="020B0600070205080204" pitchFamily="34" charset="-128"/>
              </a:rPr>
              <a:t>: Introduce yourself. Explain your background and why the session will be valuable to your audience. </a:t>
            </a:r>
          </a:p>
          <a:p>
            <a:pPr eaLnBrk="1" hangingPunct="1"/>
            <a:r>
              <a:rPr lang="en-US" altLang="en-US" b="1">
                <a:latin typeface="Times New Roman" panose="02020603050405020304" pitchFamily="18" charset="0"/>
                <a:ea typeface="ＭＳ Ｐゴシック" panose="020B0600070205080204" pitchFamily="34" charset="-128"/>
              </a:rPr>
              <a:t>Group introduction:</a:t>
            </a:r>
            <a:r>
              <a:rPr lang="en-US" altLang="en-US">
                <a:latin typeface="Times New Roman" panose="02020603050405020304" pitchFamily="18" charset="0"/>
                <a:ea typeface="ＭＳ Ｐゴシック" panose="020B0600070205080204" pitchFamily="34" charset="-128"/>
              </a:rPr>
              <a:t> </a:t>
            </a:r>
          </a:p>
          <a:p>
            <a:pPr eaLnBrk="1" hangingPunct="1"/>
            <a:r>
              <a:rPr lang="en-US" altLang="en-US">
                <a:latin typeface="Times New Roman" panose="02020603050405020304" pitchFamily="18" charset="0"/>
                <a:ea typeface="ＭＳ Ｐゴシック" panose="020B0600070205080204" pitchFamily="34" charset="-128"/>
              </a:rPr>
              <a:t>Ask participants to introduce themselves, talk about what they do, what brings them to the class, etc...</a:t>
            </a:r>
          </a:p>
          <a:p>
            <a:pPr eaLnBrk="1" hangingPunct="1"/>
            <a:r>
              <a:rPr lang="en-US" altLang="en-US" b="1">
                <a:latin typeface="Times New Roman" panose="02020603050405020304" pitchFamily="18" charset="0"/>
                <a:ea typeface="ＭＳ Ｐゴシック" panose="020B0600070205080204" pitchFamily="34" charset="-128"/>
              </a:rPr>
              <a:t>Explain why we are here:</a:t>
            </a:r>
            <a:r>
              <a:rPr lang="en-US" altLang="en-US">
                <a:latin typeface="Times New Roman" panose="02020603050405020304" pitchFamily="18" charset="0"/>
                <a:ea typeface="ＭＳ Ｐゴシック" panose="020B0600070205080204" pitchFamily="34" charset="-128"/>
              </a:rPr>
              <a:t> to learn what it means to have good credit and how to establish and maintain good credit. We’re going to find out why credit is important, how the credit reporting industry works and what safeguards there are for consumers.</a:t>
            </a:r>
          </a:p>
          <a:p>
            <a:pPr eaLnBrk="1" hangingPunct="1"/>
            <a:r>
              <a:rPr lang="en-US" altLang="en-US" i="1">
                <a:solidFill>
                  <a:srgbClr val="000000"/>
                </a:solidFill>
                <a:latin typeface="Times New Roman" panose="02020603050405020304" pitchFamily="18" charset="0"/>
                <a:ea typeface="ＭＳ Ｐゴシック" panose="020B0600070205080204" pitchFamily="34" charset="-128"/>
              </a:rPr>
              <a:t>Suggested definition of good credit:</a:t>
            </a:r>
            <a:endParaRPr lang="en-US" altLang="en-US">
              <a:solidFill>
                <a:srgbClr val="000000"/>
              </a:solidFill>
              <a:latin typeface="Times New Roman" panose="02020603050405020304" pitchFamily="18" charset="0"/>
              <a:ea typeface="ＭＳ Ｐゴシック" panose="020B0600070205080204" pitchFamily="34" charset="-128"/>
            </a:endParaRPr>
          </a:p>
          <a:p>
            <a:pPr eaLnBrk="1" hangingPunct="1"/>
            <a:r>
              <a:rPr lang="en-US" altLang="en-US">
                <a:solidFill>
                  <a:srgbClr val="000000"/>
                </a:solidFill>
                <a:latin typeface="Times New Roman" panose="02020603050405020304" pitchFamily="18" charset="0"/>
                <a:ea typeface="ＭＳ Ｐゴシック" panose="020B0600070205080204" pitchFamily="34" charset="-128"/>
              </a:rPr>
              <a:t>Good credit is a valuable thing to have. It is the ability to borrow money or obtain goods by paying little or no money up front. You promise to pay the original cost later or over time along with </a:t>
            </a:r>
            <a:r>
              <a:rPr lang="en-US" altLang="en-US" b="1">
                <a:solidFill>
                  <a:srgbClr val="000000"/>
                </a:solidFill>
                <a:latin typeface="Times New Roman" panose="02020603050405020304" pitchFamily="18" charset="0"/>
                <a:ea typeface="ＭＳ Ｐゴシック" panose="020B0600070205080204" pitchFamily="34" charset="-128"/>
              </a:rPr>
              <a:t>interest.*</a:t>
            </a:r>
            <a:r>
              <a:rPr lang="en-US" altLang="en-US">
                <a:solidFill>
                  <a:srgbClr val="000000"/>
                </a:solidFill>
                <a:latin typeface="Times New Roman" panose="02020603050405020304" pitchFamily="18" charset="0"/>
                <a:ea typeface="ＭＳ Ｐゴシック" panose="020B0600070205080204" pitchFamily="34" charset="-128"/>
              </a:rPr>
              <a:t> Lenders want to be repaid so they usually lend only to people who show they’ve been reliable in repaying loans and credit. </a:t>
            </a:r>
          </a:p>
          <a:p>
            <a:pPr eaLnBrk="1" hangingPunct="1"/>
            <a:r>
              <a:rPr lang="en-US" altLang="en-US" b="1">
                <a:solidFill>
                  <a:srgbClr val="000000"/>
                </a:solidFill>
                <a:latin typeface="Times New Roman" panose="02020603050405020304" pitchFamily="18" charset="0"/>
                <a:ea typeface="ＭＳ Ｐゴシック" panose="020B0600070205080204" pitchFamily="34" charset="-128"/>
              </a:rPr>
              <a:t>*Interest is the cost you pay to borrow money or obtain goods over time.</a:t>
            </a:r>
            <a:endParaRPr lang="en-US" altLang="en-US">
              <a:latin typeface="Times New Roman" panose="02020603050405020304" pitchFamily="18" charset="0"/>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ABCBFDC1-E1A4-2346-A0F7-D1A0AA00B9B6}"/>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D3DD004-D233-D942-A1AA-CE919245931D}" type="slidenum">
              <a:rPr lang="en-US" altLang="en-US" sz="1200">
                <a:latin typeface="Calibri" panose="020F0502020204030204" pitchFamily="34" charset="0"/>
              </a:rPr>
              <a:pPr eaLnBrk="1" hangingPunct="1"/>
              <a:t>3</a:t>
            </a:fld>
            <a:endParaRPr lang="en-US" altLang="en-US" sz="1200">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1F968E84-9432-1443-B7AB-109F0C3E5ED0}"/>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B3CBBC66-C3A7-A740-B86D-380716E3C0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Times New Roman" panose="02020603050405020304" pitchFamily="18" charset="0"/>
                <a:ea typeface="ＭＳ Ｐゴシック" panose="020B0600070205080204" pitchFamily="34" charset="-128"/>
              </a:rPr>
              <a:t>This topic is of value because people with good credit are at risk of credit fraud.</a:t>
            </a:r>
          </a:p>
          <a:p>
            <a:endParaRPr lang="en-US" altLang="en-US" dirty="0">
              <a:latin typeface="Times New Roman" panose="02020603050405020304" pitchFamily="18" charset="0"/>
              <a:ea typeface="ＭＳ Ｐゴシック" panose="020B0600070205080204" pitchFamily="34" charset="-128"/>
            </a:endParaRPr>
          </a:p>
          <a:p>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C0C870B4-4DD3-AF48-8181-023FD7FE66C8}"/>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72741DB-BEEE-6540-AA50-4C7A1CC81A93}" type="slidenum">
              <a:rPr lang="en-US" altLang="en-US" sz="1200">
                <a:latin typeface="Calibri" panose="020F0502020204030204" pitchFamily="34" charset="0"/>
              </a:rPr>
              <a:pPr eaLnBrk="1" hangingPunct="1"/>
              <a:t>30</a:t>
            </a:fld>
            <a:endParaRPr lang="en-US" altLang="en-US" sz="1200">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C465A96B-1D2F-9146-8AF7-BCFF4D7F4B99}"/>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0DB3D253-6D05-1A40-AD66-98E743A2F5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Times New Roman" panose="02020603050405020304" pitchFamily="18" charset="0"/>
                <a:ea typeface="ＭＳ Ｐゴシック" panose="020B0600070205080204" pitchFamily="34" charset="-128"/>
              </a:rPr>
              <a:t>Explain that this worksheet can help you get a handle on what kind of credit you might have.</a:t>
            </a:r>
          </a:p>
          <a:p>
            <a:endParaRPr lang="en-US" altLang="en-US" dirty="0">
              <a:latin typeface="Times New Roman" panose="02020603050405020304" pitchFamily="18" charset="0"/>
              <a:ea typeface="ＭＳ Ｐゴシック" panose="020B0600070205080204" pitchFamily="34" charset="-128"/>
            </a:endParaRPr>
          </a:p>
          <a:p>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B5020536-F6E5-B94A-8940-1AE1C66EFF6B}"/>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F7C4B55-D943-8B40-AFE1-D842BD551F6D}" type="slidenum">
              <a:rPr lang="en-US" altLang="en-US" sz="1200">
                <a:latin typeface="Calibri" panose="020F0502020204030204" pitchFamily="34" charset="0"/>
              </a:rPr>
              <a:pPr eaLnBrk="1" hangingPunct="1"/>
              <a:t>31</a:t>
            </a:fld>
            <a:endParaRPr lang="en-US" altLang="en-US" sz="1200">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44AF4EEF-7F6B-E645-A560-645A8002DD0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D66FE11B-F2DD-6C48-AFF9-40D6B3B143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Times New Roman" panose="02020603050405020304" pitchFamily="18" charset="0"/>
                <a:ea typeface="ＭＳ Ｐゴシック" panose="020B0600070205080204" pitchFamily="34" charset="-128"/>
              </a:rPr>
              <a:t>Make yourself available for a few minutes to direct people to the restroom or a place to get snacks.</a:t>
            </a:r>
          </a:p>
          <a:p>
            <a:endParaRPr lang="en-US" altLang="en-US" dirty="0">
              <a:latin typeface="Times New Roman" panose="02020603050405020304" pitchFamily="18" charset="0"/>
              <a:ea typeface="ＭＳ Ｐゴシック" panose="020B0600070205080204" pitchFamily="34" charset="-128"/>
            </a:endParaRPr>
          </a:p>
          <a:p>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B64736A5-4F50-7645-8EA4-F6ED2C7AEF49}"/>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CAE983C-6378-404A-B03D-5C408EF302E9}" type="slidenum">
              <a:rPr lang="en-US" altLang="en-US" sz="1200">
                <a:latin typeface="Calibri" panose="020F0502020204030204" pitchFamily="34" charset="0"/>
              </a:rPr>
              <a:pPr eaLnBrk="1" hangingPunct="1"/>
              <a:t>32</a:t>
            </a:fld>
            <a:endParaRPr lang="en-US" altLang="en-US" sz="1200">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5D2D536D-1C57-7F41-9DA5-0AA9457D86F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05EB3932-0371-1B43-97DA-1849194A01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Times New Roman" panose="02020603050405020304" pitchFamily="18" charset="0"/>
                <a:ea typeface="ＭＳ Ｐゴシック" panose="020B0600070205080204" pitchFamily="34" charset="-128"/>
              </a:rPr>
              <a:t>This series of four credit profiles is to be used by participants during a break-out session. These worksheets will help participants consider the credit histories of different people and how their lack of credit or past use of credit affects them.</a:t>
            </a:r>
          </a:p>
          <a:p>
            <a:r>
              <a:rPr lang="en-US" altLang="en-US" dirty="0">
                <a:latin typeface="Times New Roman" panose="02020603050405020304" pitchFamily="18" charset="0"/>
                <a:ea typeface="ＭＳ Ｐゴシック" panose="020B0600070205080204" pitchFamily="34" charset="-128"/>
              </a:rPr>
              <a:t>Ask participants to organize into small groups and take out the Credit Evaluation Worksheet from their folders.</a:t>
            </a:r>
          </a:p>
          <a:p>
            <a:r>
              <a:rPr lang="en-US" altLang="en-US" dirty="0">
                <a:latin typeface="Times New Roman" panose="02020603050405020304" pitchFamily="18" charset="0"/>
                <a:ea typeface="ＭＳ Ｐゴシック" panose="020B0600070205080204" pitchFamily="34" charset="-128"/>
              </a:rPr>
              <a:t>Participants will review sample credit profiles and discuss reasons why the applicants may or may not be approved for credit or a loan. Ask the groups to choose a spokesperson to explain why they approved or rejected each credit request</a:t>
            </a:r>
          </a:p>
          <a:p>
            <a:endParaRPr lang="en-US" altLang="en-US" dirty="0">
              <a:latin typeface="Times New Roman" panose="02020603050405020304" pitchFamily="18" charset="0"/>
              <a:ea typeface="ＭＳ Ｐゴシック" panose="020B0600070205080204" pitchFamily="34" charset="-128"/>
            </a:endParaRPr>
          </a:p>
          <a:p>
            <a:endParaRPr lang="en-US" altLang="en-US" dirty="0">
              <a:latin typeface="Times New Roman" panose="02020603050405020304" pitchFamily="18" charset="0"/>
              <a:ea typeface="ＭＳ Ｐゴシック" panose="020B0600070205080204" pitchFamily="34" charset="-128"/>
            </a:endParaRPr>
          </a:p>
          <a:p>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F01BA877-0EC1-4448-9B39-351BA48CBB0D}"/>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B95E117-9EB8-1D4A-9ABB-FCDB2B6251C8}" type="slidenum">
              <a:rPr lang="en-US" altLang="en-US" sz="1200">
                <a:latin typeface="Calibri" panose="020F0502020204030204" pitchFamily="34" charset="0"/>
              </a:rPr>
              <a:pPr eaLnBrk="1" hangingPunct="1"/>
              <a:t>33</a:t>
            </a:fld>
            <a:endParaRPr lang="en-US" altLang="en-US" sz="1200">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2F21B3F4-47DA-EE4D-A7D0-D211C5000B95}"/>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3574B170-D9E8-E940-9FB0-C3C85785A4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solidFill>
                  <a:srgbClr val="000000"/>
                </a:solidFill>
                <a:latin typeface="Times New Roman" panose="02020603050405020304" pitchFamily="18" charset="0"/>
                <a:ea typeface="ＭＳ Ｐゴシック" panose="020B0600070205080204" pitchFamily="34" charset="-128"/>
              </a:rPr>
              <a:t>After about 15 minutes, ask the groups to come back together and ask each spokesperson to explain their group’s decisions. </a:t>
            </a:r>
          </a:p>
          <a:p>
            <a:r>
              <a:rPr lang="en-US" altLang="en-US" b="1">
                <a:solidFill>
                  <a:srgbClr val="000000"/>
                </a:solidFill>
                <a:latin typeface="Times New Roman" panose="02020603050405020304" pitchFamily="18" charset="0"/>
                <a:ea typeface="ＭＳ Ｐゴシック" panose="020B0600070205080204" pitchFamily="34" charset="-128"/>
              </a:rPr>
              <a:t>Be sure to emphasize that there is no “perfect” credit profile. Each person’s credit report is different and each lender has different rules for granting credit. Even if your credit is not perfect, you may find a lender who will work with you.</a:t>
            </a:r>
            <a:endParaRPr lang="en-US" altLang="en-US">
              <a:solidFill>
                <a:srgbClr val="000000"/>
              </a:solidFill>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1511F13F-CBEB-0248-B9F0-709480D3FE69}"/>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50345AC-44BE-234C-82B0-33A2734DD2D1}" type="slidenum">
              <a:rPr lang="en-US" altLang="en-US" sz="1200">
                <a:latin typeface="Calibri" panose="020F0502020204030204" pitchFamily="34" charset="0"/>
              </a:rPr>
              <a:pPr eaLnBrk="1" hangingPunct="1"/>
              <a:t>34</a:t>
            </a:fld>
            <a:endParaRPr lang="en-US" altLang="en-US" sz="1200">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180D5F92-E2DE-F74D-B8F3-59EF9FF761F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281E1C6C-F213-384E-8AF3-AE636E638B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New Roman" panose="02020603050405020304" pitchFamily="18" charset="0"/>
                <a:ea typeface="ＭＳ Ｐゴシック" panose="020B0600070205080204" pitchFamily="34" charset="-128"/>
              </a:rPr>
              <a:t>The Good Credit Leader’s Guide is written in question-and-answer format to help you anticipate participant’s questions.</a:t>
            </a:r>
          </a:p>
          <a:p>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33CFD6B5-C358-014C-8D95-ACB26245F5FB}"/>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4947A7B-07D7-DA44-8ADE-AA5883F9DA87}" type="slidenum">
              <a:rPr lang="en-US" altLang="en-US" sz="1200">
                <a:latin typeface="Calibri" panose="020F0502020204030204" pitchFamily="34" charset="0"/>
              </a:rPr>
              <a:pPr eaLnBrk="1" hangingPunct="1"/>
              <a:t>35</a:t>
            </a:fld>
            <a:endParaRPr lang="en-US" altLang="en-US" sz="1200">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6E7A5312-C1BD-1F45-A262-875C9DDE450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B5444F1E-E84B-FB4B-BFB9-4721296742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Times New Roman" panose="02020603050405020304" pitchFamily="18" charset="0"/>
                <a:ea typeface="ＭＳ Ｐゴシック" panose="020B0600070205080204" pitchFamily="34" charset="-128"/>
              </a:rPr>
              <a:t>Make sure students know that it is important to you to get the information in order to improve the seminars. Encourage them to fill it out completely and return it before they leave.</a:t>
            </a:r>
          </a:p>
          <a:p>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C77654C4-CE23-5940-8A35-2E1BAD72BE9C}"/>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FCC027A-9978-3C48-A57B-1C620E85F1E3}" type="slidenum">
              <a:rPr lang="en-US" altLang="en-US" sz="1200">
                <a:latin typeface="Calibri" panose="020F0502020204030204" pitchFamily="34" charset="0"/>
              </a:rPr>
              <a:pPr eaLnBrk="1" hangingPunct="1"/>
              <a:t>36</a:t>
            </a:fld>
            <a:endParaRPr lang="en-US" altLang="en-US" sz="1200">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65BF2328-C293-0B4F-A643-F8968B4CD9B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417DC1C8-CB6D-5A44-ADD5-8506C837AD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Times New Roman" panose="02020603050405020304" pitchFamily="18" charset="0"/>
                <a:ea typeface="ＭＳ Ｐゴシック" panose="020B0600070205080204" pitchFamily="34" charset="-128"/>
              </a:rPr>
              <a:t>Thank them for taking time to talk with and listen to you. </a:t>
            </a:r>
          </a:p>
          <a:p>
            <a:r>
              <a:rPr lang="en-US" altLang="en-US" dirty="0">
                <a:latin typeface="Times New Roman" panose="02020603050405020304" pitchFamily="18" charset="0"/>
                <a:ea typeface="ＭＳ Ｐゴシック" panose="020B0600070205080204" pitchFamily="34" charset="-128"/>
              </a:rPr>
              <a:t>Tell participants you hope to see them at a future seminar.</a:t>
            </a:r>
          </a:p>
          <a:p>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D96177E9-1590-7F41-881C-7FD0D47791CC}"/>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54E2A1C-BF69-954A-9A99-69561124EEE7}" type="slidenum">
              <a:rPr lang="en-US" altLang="en-US" sz="1200">
                <a:latin typeface="Calibri" panose="020F0502020204030204" pitchFamily="34" charset="0"/>
              </a:rPr>
              <a:pPr eaLnBrk="1" hangingPunct="1"/>
              <a:t>37</a:t>
            </a:fld>
            <a:endParaRPr lang="en-US" altLang="en-US" sz="1200">
              <a:latin typeface="Calibri" panose="020F0502020204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D970179B-B061-224E-92D8-5BFBBF05B97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40703173-AF97-1044-B83C-6F1C3827B2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77BEA70B-2BBE-AF45-BC76-7ABCC0BA9CBE}"/>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8BEB854-E774-894F-A97F-8BB0B5CB225E}" type="slidenum">
              <a:rPr lang="en-US" altLang="en-US" sz="1200">
                <a:latin typeface="Calibri" panose="020F0502020204030204" pitchFamily="34" charset="0"/>
              </a:rPr>
              <a:pPr eaLnBrk="1" hangingPunct="1"/>
              <a:t>38</a:t>
            </a:fld>
            <a:endParaRPr lang="en-US" altLang="en-US" sz="120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307CC98-8E87-794A-8106-E6AA427F72A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CAF08989-4E11-074D-A7AC-5612DA744D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Times New Roman" panose="02020603050405020304" pitchFamily="18" charset="0"/>
              <a:ea typeface="ＭＳ Ｐゴシック" panose="020B0600070205080204" pitchFamily="34" charset="-128"/>
            </a:endParaRPr>
          </a:p>
          <a:p>
            <a:pPr eaLnBrk="1" hangingPunct="1"/>
            <a:r>
              <a:rPr lang="en-US" altLang="en-US">
                <a:latin typeface="Times New Roman" panose="02020603050405020304" pitchFamily="18" charset="0"/>
                <a:ea typeface="ＭＳ Ｐゴシック" panose="020B0600070205080204" pitchFamily="34" charset="-128"/>
              </a:rPr>
              <a:t>Review the contents of participants' folders. </a:t>
            </a:r>
          </a:p>
          <a:p>
            <a:pPr eaLnBrk="1" hangingPunct="1"/>
            <a:r>
              <a:rPr lang="en-US" altLang="en-US">
                <a:latin typeface="Times New Roman" panose="02020603050405020304" pitchFamily="18" charset="0"/>
                <a:ea typeface="ＭＳ Ｐゴシック" panose="020B0600070205080204" pitchFamily="34" charset="-128"/>
              </a:rPr>
              <a:t>Ask the class to take a look at their folders and make sure they have all the materials needed.</a:t>
            </a:r>
          </a:p>
        </p:txBody>
      </p:sp>
      <p:sp>
        <p:nvSpPr>
          <p:cNvPr id="4" name="Slide Number Placeholder 3">
            <a:extLst>
              <a:ext uri="{FF2B5EF4-FFF2-40B4-BE49-F238E27FC236}">
                <a16:creationId xmlns:a16="http://schemas.microsoft.com/office/drawing/2014/main" id="{BDDD5727-2396-C646-BC8B-5F95C6114C10}"/>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6DFD058-F4D4-C744-8589-23A1A2527304}" type="slidenum">
              <a:rPr lang="en-US" altLang="en-US" sz="1200">
                <a:latin typeface="Calibri" panose="020F0502020204030204" pitchFamily="34" charset="0"/>
              </a:rPr>
              <a:pPr eaLnBrk="1" hangingPunct="1"/>
              <a:t>4</a:t>
            </a:fld>
            <a:endParaRPr lang="en-US"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E13CBCC6-EFAF-6B40-816F-4EE6CADAB9F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8D7E0D66-57F4-6248-BB9C-D9B55DE525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Times" pitchFamily="2" charset="0"/>
                <a:ea typeface="ＭＳ Ｐゴシック" panose="020B0600070205080204" pitchFamily="34" charset="-128"/>
              </a:rPr>
              <a:t>This slide introduces the first session.</a:t>
            </a:r>
          </a:p>
        </p:txBody>
      </p:sp>
      <p:sp>
        <p:nvSpPr>
          <p:cNvPr id="4" name="Slide Number Placeholder 3">
            <a:extLst>
              <a:ext uri="{FF2B5EF4-FFF2-40B4-BE49-F238E27FC236}">
                <a16:creationId xmlns:a16="http://schemas.microsoft.com/office/drawing/2014/main" id="{BAB7C6D8-11F1-A741-9520-DDADD04F4FBA}"/>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37819D0-8865-FE49-929F-D0F7D370445C}" type="slidenum">
              <a:rPr lang="en-US" altLang="en-US" sz="1200">
                <a:latin typeface="Calibri" panose="020F0502020204030204" pitchFamily="34" charset="0"/>
              </a:rPr>
              <a:pPr eaLnBrk="1" hangingPunct="1"/>
              <a:t>5</a:t>
            </a:fld>
            <a:endParaRPr lang="en-US" altLang="en-US" sz="120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4E5C910D-298A-C647-B1AE-A6B4197CAE96}"/>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2AC76322-2CD7-CA42-9CDE-FF692633C0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Times New Roman" panose="02020603050405020304" pitchFamily="18" charset="0"/>
                <a:ea typeface="ＭＳ Ｐゴシック" panose="020B0600070205080204" pitchFamily="34" charset="-128"/>
              </a:rPr>
              <a:t>Ask the group to volunteer some reasons why credit is important.</a:t>
            </a:r>
          </a:p>
          <a:p>
            <a:pPr eaLnBrk="1" hangingPunct="1"/>
            <a:r>
              <a:rPr lang="en-US" altLang="en-US">
                <a:latin typeface="Times New Roman" panose="02020603050405020304" pitchFamily="18" charset="0"/>
                <a:ea typeface="ＭＳ Ｐゴシック" panose="020B0600070205080204" pitchFamily="34" charset="-128"/>
              </a:rPr>
              <a:t>(Be ready for nonspecific answers and be tolerant and even encouraging of letting people tell their stories. Listen attentively, pull out the general information that can be used by the entire class and jump in if students share too much personal information.) </a:t>
            </a:r>
          </a:p>
          <a:p>
            <a:pPr eaLnBrk="1" hangingPunct="1"/>
            <a:r>
              <a:rPr lang="en-US" altLang="en-US">
                <a:latin typeface="Times New Roman" panose="02020603050405020304" pitchFamily="18" charset="0"/>
                <a:ea typeface="ＭＳ Ｐゴシック" panose="020B0600070205080204" pitchFamily="34" charset="-128"/>
              </a:rPr>
              <a:t>Write the participants ideas on the board or easel pad. </a:t>
            </a:r>
          </a:p>
        </p:txBody>
      </p:sp>
      <p:sp>
        <p:nvSpPr>
          <p:cNvPr id="4" name="Slide Number Placeholder 3">
            <a:extLst>
              <a:ext uri="{FF2B5EF4-FFF2-40B4-BE49-F238E27FC236}">
                <a16:creationId xmlns:a16="http://schemas.microsoft.com/office/drawing/2014/main" id="{CBCA57E0-513D-2746-BC2E-0EEDADBAB0A9}"/>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E07495E-BDFF-DB4E-8B3B-3AFFECE1A991}" type="slidenum">
              <a:rPr lang="en-US" altLang="en-US" sz="1200">
                <a:latin typeface="Calibri" panose="020F0502020204030204" pitchFamily="34" charset="0"/>
              </a:rPr>
              <a:pPr eaLnBrk="1" hangingPunct="1"/>
              <a:t>6</a:t>
            </a:fld>
            <a:endParaRPr lang="en-US" altLang="en-US" sz="120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4741DFD2-C7F7-6143-B613-5BCC64599C2E}"/>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B0F35747-31C0-BD41-AABB-09A7AD424A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Times New Roman" panose="02020603050405020304" pitchFamily="18" charset="0"/>
                <a:ea typeface="ＭＳ Ｐゴシック" panose="020B0600070205080204" pitchFamily="34" charset="-128"/>
              </a:rPr>
              <a:t>Talk about some different types of credit.</a:t>
            </a:r>
            <a:endParaRPr lang="en-US" altLang="en-US" b="1">
              <a:solidFill>
                <a:srgbClr val="000000"/>
              </a:solidFill>
              <a:latin typeface="Times New Roman" panose="02020603050405020304" pitchFamily="18" charset="0"/>
              <a:ea typeface="ＭＳ Ｐゴシック" panose="020B0600070205080204" pitchFamily="34" charset="-128"/>
            </a:endParaRPr>
          </a:p>
          <a:p>
            <a:pPr eaLnBrk="1" hangingPunct="1"/>
            <a:r>
              <a:rPr lang="en-US" altLang="en-US">
                <a:solidFill>
                  <a:srgbClr val="000000"/>
                </a:solidFill>
                <a:latin typeface="Times New Roman" panose="02020603050405020304" pitchFamily="18" charset="0"/>
                <a:ea typeface="ＭＳ Ｐゴシック" panose="020B0600070205080204" pitchFamily="34" charset="-128"/>
              </a:rPr>
              <a:t>Any loan, including mortgages and car loans, in which the total debt is divided into amounts that must be repaid regularly with interest over a specific length of time is </a:t>
            </a:r>
            <a:r>
              <a:rPr lang="en-US" altLang="en-US" b="1">
                <a:solidFill>
                  <a:srgbClr val="000000"/>
                </a:solidFill>
                <a:latin typeface="Times New Roman" panose="02020603050405020304" pitchFamily="18" charset="0"/>
                <a:ea typeface="ＭＳ Ｐゴシック" panose="020B0600070205080204" pitchFamily="34" charset="-128"/>
              </a:rPr>
              <a:t>installment credit</a:t>
            </a:r>
            <a:r>
              <a:rPr lang="en-US" altLang="en-US">
                <a:solidFill>
                  <a:srgbClr val="000000"/>
                </a:solidFill>
                <a:latin typeface="Times New Roman" panose="02020603050405020304" pitchFamily="18" charset="0"/>
                <a:ea typeface="ＭＳ Ｐゴシック" panose="020B0600070205080204" pitchFamily="34" charset="-128"/>
              </a:rPr>
              <a:t>. </a:t>
            </a:r>
          </a:p>
          <a:p>
            <a:pPr eaLnBrk="1" hangingPunct="1"/>
            <a:r>
              <a:rPr lang="en-US" altLang="en-US">
                <a:solidFill>
                  <a:srgbClr val="000000"/>
                </a:solidFill>
                <a:latin typeface="Times New Roman" panose="02020603050405020304" pitchFamily="18" charset="0"/>
                <a:ea typeface="ＭＳ Ｐゴシック" panose="020B0600070205080204" pitchFamily="34" charset="-128"/>
              </a:rPr>
              <a:t>Another kind of loan is </a:t>
            </a:r>
            <a:r>
              <a:rPr lang="en-US" altLang="en-US" b="1">
                <a:solidFill>
                  <a:srgbClr val="000000"/>
                </a:solidFill>
                <a:latin typeface="Times New Roman" panose="02020603050405020304" pitchFamily="18" charset="0"/>
                <a:ea typeface="ＭＳ Ｐゴシック" panose="020B0600070205080204" pitchFamily="34" charset="-128"/>
              </a:rPr>
              <a:t>open-ended credit</a:t>
            </a:r>
            <a:r>
              <a:rPr lang="en-US" altLang="en-US">
                <a:solidFill>
                  <a:srgbClr val="000000"/>
                </a:solidFill>
                <a:latin typeface="Times New Roman" panose="02020603050405020304" pitchFamily="18" charset="0"/>
                <a:ea typeface="ＭＳ Ｐゴシック" panose="020B0600070205080204" pitchFamily="34" charset="-128"/>
              </a:rPr>
              <a:t> (also called </a:t>
            </a:r>
            <a:r>
              <a:rPr lang="en-US" altLang="en-US" b="1">
                <a:solidFill>
                  <a:srgbClr val="000000"/>
                </a:solidFill>
                <a:latin typeface="Times New Roman" panose="02020603050405020304" pitchFamily="18" charset="0"/>
                <a:ea typeface="ＭＳ Ｐゴシック" panose="020B0600070205080204" pitchFamily="34" charset="-128"/>
              </a:rPr>
              <a:t>revolving credit</a:t>
            </a:r>
            <a:r>
              <a:rPr lang="en-US" altLang="en-US">
                <a:solidFill>
                  <a:srgbClr val="000000"/>
                </a:solidFill>
                <a:latin typeface="Times New Roman" panose="02020603050405020304" pitchFamily="18" charset="0"/>
                <a:ea typeface="ＭＳ Ｐゴシック" panose="020B0600070205080204" pitchFamily="34" charset="-128"/>
              </a:rPr>
              <a:t>) which includes credit cards and some home equity loans. Open-ended credit allows borrowers to draw on a certain line of credit when needed as long as they make regular payments on the outstanding balance.</a:t>
            </a:r>
          </a:p>
          <a:p>
            <a:pPr eaLnBrk="1" hangingPunct="1"/>
            <a:r>
              <a:rPr lang="en-US" altLang="en-US" b="1">
                <a:latin typeface="Times New Roman" panose="02020603050405020304" pitchFamily="18" charset="0"/>
                <a:ea typeface="ＭＳ Ｐゴシック" panose="020B0600070205080204" pitchFamily="34" charset="-128"/>
              </a:rPr>
              <a:t>Non-installment credit</a:t>
            </a:r>
            <a:r>
              <a:rPr lang="en-US" altLang="en-US">
                <a:latin typeface="Times New Roman" panose="02020603050405020304" pitchFamily="18" charset="0"/>
                <a:ea typeface="ＭＳ Ｐゴシック" panose="020B0600070205080204" pitchFamily="34" charset="-128"/>
              </a:rPr>
              <a:t> includes monthly charge cards like American Express.</a:t>
            </a:r>
          </a:p>
        </p:txBody>
      </p:sp>
      <p:sp>
        <p:nvSpPr>
          <p:cNvPr id="4" name="Slide Number Placeholder 3">
            <a:extLst>
              <a:ext uri="{FF2B5EF4-FFF2-40B4-BE49-F238E27FC236}">
                <a16:creationId xmlns:a16="http://schemas.microsoft.com/office/drawing/2014/main" id="{904D0BD6-A562-8C42-A055-7C65CD2C8EBF}"/>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86CB954-A6FF-814C-B909-DA82140157A2}" type="slidenum">
              <a:rPr lang="en-US" altLang="en-US" sz="1200">
                <a:latin typeface="Calibri" panose="020F0502020204030204" pitchFamily="34" charset="0"/>
              </a:rPr>
              <a:pPr eaLnBrk="1" hangingPunct="1"/>
              <a:t>7</a:t>
            </a:fld>
            <a:endParaRPr lang="en-US" altLang="en-US" sz="120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97D0E57-14B6-A44F-BAE2-4BE52BC2BEE1}"/>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58C5C6F6-1E8A-F44B-9AE5-D816369595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latin typeface="Times New Roman" panose="02020603050405020304" pitchFamily="18" charset="0"/>
                <a:ea typeface="ＭＳ Ｐゴシック" panose="020B0600070205080204" pitchFamily="34" charset="-128"/>
              </a:rPr>
              <a:t>Questions to ask:</a:t>
            </a:r>
          </a:p>
          <a:p>
            <a:pPr eaLnBrk="1" hangingPunct="1"/>
            <a:r>
              <a:rPr lang="en-US" altLang="en-US" b="1" dirty="0">
                <a:latin typeface="Times New Roman" panose="02020603050405020304" pitchFamily="18" charset="0"/>
                <a:ea typeface="ＭＳ Ｐゴシック" panose="020B0600070205080204" pitchFamily="34" charset="-128"/>
              </a:rPr>
              <a:t>What is the difference between good credit and bad credit?</a:t>
            </a:r>
            <a:br>
              <a:rPr lang="en-US" altLang="en-US" b="1" dirty="0">
                <a:latin typeface="Times New Roman" panose="02020603050405020304" pitchFamily="18" charset="0"/>
                <a:ea typeface="ＭＳ Ｐゴシック" panose="020B0600070205080204" pitchFamily="34" charset="-128"/>
              </a:rPr>
            </a:br>
            <a:r>
              <a:rPr lang="en-US" altLang="en-US" dirty="0">
                <a:latin typeface="Times New Roman" panose="02020603050405020304" pitchFamily="18" charset="0"/>
                <a:ea typeface="ＭＳ Ｐゴシック" panose="020B0600070205080204" pitchFamily="34" charset="-128"/>
              </a:rPr>
              <a:t>Having bad credit is a condition, not a disease, it can be repaired and has nothing to do with whether people are good people or bad people.</a:t>
            </a:r>
          </a:p>
          <a:p>
            <a:pPr eaLnBrk="1" hangingPunct="1"/>
            <a:r>
              <a:rPr lang="en-US" altLang="en-US" b="1" dirty="0">
                <a:latin typeface="Times New Roman" panose="02020603050405020304" pitchFamily="18" charset="0"/>
                <a:ea typeface="ＭＳ Ｐゴシック" panose="020B0600070205080204" pitchFamily="34" charset="-128"/>
              </a:rPr>
              <a:t>How might people get bad credit?</a:t>
            </a:r>
            <a:endParaRPr lang="en-US" altLang="en-US" dirty="0">
              <a:latin typeface="Times New Roman" panose="02020603050405020304" pitchFamily="18" charset="0"/>
              <a:ea typeface="ＭＳ Ｐゴシック" panose="020B0600070205080204" pitchFamily="34" charset="-128"/>
            </a:endParaRPr>
          </a:p>
          <a:p>
            <a:pPr eaLnBrk="1" hangingPunct="1"/>
            <a:r>
              <a:rPr lang="en-US" altLang="en-US" dirty="0">
                <a:latin typeface="Times New Roman" panose="02020603050405020304" pitchFamily="18" charset="0"/>
                <a:ea typeface="ＭＳ Ｐゴシック" panose="020B0600070205080204" pitchFamily="34" charset="-128"/>
              </a:rPr>
              <a:t>Stress that a poor credit history often comes from bad money management practices, not from having a low income. </a:t>
            </a:r>
          </a:p>
          <a:p>
            <a:pPr eaLnBrk="1" hangingPunct="1"/>
            <a:endParaRPr lang="en-US" altLang="en-US" dirty="0">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C3639F12-6E34-C846-B171-CF6711FD2074}"/>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7D0BF57-05C5-D141-91BD-51F1904D6F92}" type="slidenum">
              <a:rPr lang="en-US" altLang="en-US" sz="1200">
                <a:latin typeface="Calibri" panose="020F0502020204030204" pitchFamily="34" charset="0"/>
              </a:rPr>
              <a:pPr eaLnBrk="1" hangingPunct="1"/>
              <a:t>8</a:t>
            </a:fld>
            <a:endParaRPr lang="en-US" altLang="en-US" sz="120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85D147F7-3DB1-BC49-A1E8-E000727E9C5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B253101D-9A86-C445-9D68-798D502266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a:latin typeface="Times New Roman" panose="02020603050405020304" pitchFamily="18" charset="0"/>
                <a:ea typeface="ＭＳ Ｐゴシック" panose="020B0600070205080204" pitchFamily="34" charset="-128"/>
              </a:rPr>
              <a:t>Credit is a give-and-take deal.</a:t>
            </a:r>
            <a:r>
              <a:rPr lang="en-US" altLang="en-US">
                <a:latin typeface="Times New Roman" panose="02020603050405020304" pitchFamily="18" charset="0"/>
                <a:ea typeface="ＭＳ Ｐゴシック" panose="020B0600070205080204" pitchFamily="34" charset="-128"/>
              </a:rPr>
              <a:t> The lender trusts that you will live up to your responsibilities as a borrower.</a:t>
            </a:r>
          </a:p>
          <a:p>
            <a:pPr eaLnBrk="1" hangingPunct="1"/>
            <a:r>
              <a:rPr lang="en-US" altLang="en-US">
                <a:latin typeface="Times New Roman" panose="02020603050405020304" pitchFamily="18" charset="0"/>
                <a:ea typeface="ＭＳ Ｐゴシック" panose="020B0600070205080204" pitchFamily="34" charset="-128"/>
              </a:rPr>
              <a:t>By living up to your responsibilities, over time you build good credit.</a:t>
            </a:r>
          </a:p>
          <a:p>
            <a:pPr eaLnBrk="1" hangingPunct="1"/>
            <a:r>
              <a:rPr lang="en-US" altLang="en-US">
                <a:solidFill>
                  <a:srgbClr val="000000"/>
                </a:solidFill>
                <a:latin typeface="Times New Roman" panose="02020603050405020304" pitchFamily="18" charset="0"/>
                <a:ea typeface="ＭＳ Ｐゴシック" panose="020B0600070205080204" pitchFamily="34" charset="-128"/>
              </a:rPr>
              <a:t>Whether your credit history is perceived as positive or negative depends on how reliable you have been in repaying loans or credit.</a:t>
            </a:r>
            <a:endParaRPr lang="en-US" altLang="en-US">
              <a:latin typeface="Times New Roman" panose="02020603050405020304" pitchFamily="18" charset="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3AEBAF2C-28F8-1648-9A52-E5CCDC637660}"/>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4BCAF35-6DDC-6748-9591-67EF7427D7BC}" type="slidenum">
              <a:rPr lang="en-US" altLang="en-US" sz="1200">
                <a:latin typeface="Calibri" panose="020F0502020204030204" pitchFamily="34" charset="0"/>
              </a:rPr>
              <a:pPr eaLnBrk="1" hangingPunct="1"/>
              <a:t>9</a:t>
            </a:fld>
            <a:endParaRPr lang="en-US" altLang="en-US"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97B8278-2ECD-FD4C-8DE0-99C26D49515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8061D36-0A8A-0C44-AEF0-8F55807A4D8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4530D1A-3673-9E4A-B719-5B51B3789506}"/>
              </a:ext>
            </a:extLst>
          </p:cNvPr>
          <p:cNvSpPr>
            <a:spLocks noGrp="1"/>
          </p:cNvSpPr>
          <p:nvPr>
            <p:ph type="sldNum" sz="quarter" idx="12"/>
          </p:nvPr>
        </p:nvSpPr>
        <p:spPr/>
        <p:txBody>
          <a:bodyPr/>
          <a:lstStyle>
            <a:lvl1pPr>
              <a:defRPr/>
            </a:lvl1pPr>
          </a:lstStyle>
          <a:p>
            <a:fld id="{429A3D52-EFB7-2E47-A650-0CF5EFA1699B}" type="slidenum">
              <a:rPr lang="en-US" altLang="en-US"/>
              <a:pPr/>
              <a:t>‹#›</a:t>
            </a:fld>
            <a:endParaRPr lang="en-US" altLang="en-US"/>
          </a:p>
        </p:txBody>
      </p:sp>
    </p:spTree>
    <p:extLst>
      <p:ext uri="{BB962C8B-B14F-4D97-AF65-F5344CB8AC3E}">
        <p14:creationId xmlns:p14="http://schemas.microsoft.com/office/powerpoint/2010/main" val="2995956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144090-C922-A845-9E16-518620AD687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5C3450C-2B88-5E42-93A9-0E5C2ACE54C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9FA158F-7EB2-B444-981C-E6F9E838F78A}"/>
              </a:ext>
            </a:extLst>
          </p:cNvPr>
          <p:cNvSpPr>
            <a:spLocks noGrp="1"/>
          </p:cNvSpPr>
          <p:nvPr>
            <p:ph type="sldNum" sz="quarter" idx="12"/>
          </p:nvPr>
        </p:nvSpPr>
        <p:spPr/>
        <p:txBody>
          <a:bodyPr/>
          <a:lstStyle>
            <a:lvl1pPr>
              <a:defRPr/>
            </a:lvl1pPr>
          </a:lstStyle>
          <a:p>
            <a:fld id="{71FCC6E2-ADAC-8E49-916A-F0793F5FE314}" type="slidenum">
              <a:rPr lang="en-US" altLang="en-US"/>
              <a:pPr/>
              <a:t>‹#›</a:t>
            </a:fld>
            <a:endParaRPr lang="en-US" altLang="en-US"/>
          </a:p>
        </p:txBody>
      </p:sp>
    </p:spTree>
    <p:extLst>
      <p:ext uri="{BB962C8B-B14F-4D97-AF65-F5344CB8AC3E}">
        <p14:creationId xmlns:p14="http://schemas.microsoft.com/office/powerpoint/2010/main" val="563696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4F0F73-1AD7-FF40-BF90-418DDA1FDF3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4840D5D-457F-1942-99F1-0F844CE80E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10A0E80-DB62-5941-B517-0B45E42AFADB}"/>
              </a:ext>
            </a:extLst>
          </p:cNvPr>
          <p:cNvSpPr>
            <a:spLocks noGrp="1"/>
          </p:cNvSpPr>
          <p:nvPr>
            <p:ph type="sldNum" sz="quarter" idx="12"/>
          </p:nvPr>
        </p:nvSpPr>
        <p:spPr/>
        <p:txBody>
          <a:bodyPr/>
          <a:lstStyle>
            <a:lvl1pPr>
              <a:defRPr/>
            </a:lvl1pPr>
          </a:lstStyle>
          <a:p>
            <a:fld id="{68F70745-4D60-EB41-AAC3-088037CFBD4A}" type="slidenum">
              <a:rPr lang="en-US" altLang="en-US"/>
              <a:pPr/>
              <a:t>‹#›</a:t>
            </a:fld>
            <a:endParaRPr lang="en-US" altLang="en-US"/>
          </a:p>
        </p:txBody>
      </p:sp>
    </p:spTree>
    <p:extLst>
      <p:ext uri="{BB962C8B-B14F-4D97-AF65-F5344CB8AC3E}">
        <p14:creationId xmlns:p14="http://schemas.microsoft.com/office/powerpoint/2010/main" val="3743852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12A845-34CF-274E-A5A3-0FE2E5D546F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B504C64-A3C7-2E40-9AA2-EF8CFD285A8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B685C16-55F1-2944-B9EE-5725C664E240}"/>
              </a:ext>
            </a:extLst>
          </p:cNvPr>
          <p:cNvSpPr>
            <a:spLocks noGrp="1"/>
          </p:cNvSpPr>
          <p:nvPr>
            <p:ph type="sldNum" sz="quarter" idx="12"/>
          </p:nvPr>
        </p:nvSpPr>
        <p:spPr/>
        <p:txBody>
          <a:bodyPr/>
          <a:lstStyle>
            <a:lvl1pPr>
              <a:defRPr/>
            </a:lvl1pPr>
          </a:lstStyle>
          <a:p>
            <a:fld id="{CCE13843-60DB-B348-8B30-65731F30A46D}" type="slidenum">
              <a:rPr lang="en-US" altLang="en-US"/>
              <a:pPr/>
              <a:t>‹#›</a:t>
            </a:fld>
            <a:endParaRPr lang="en-US" altLang="en-US"/>
          </a:p>
        </p:txBody>
      </p:sp>
    </p:spTree>
    <p:extLst>
      <p:ext uri="{BB962C8B-B14F-4D97-AF65-F5344CB8AC3E}">
        <p14:creationId xmlns:p14="http://schemas.microsoft.com/office/powerpoint/2010/main" val="39888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D92AE4-11C3-C148-9F7A-4721DBDC91C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C8E0F83-5202-3A4A-86D0-5363C8DAB00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EF42FD5-ED77-6C4A-82B4-3FDB841E52E2}"/>
              </a:ext>
            </a:extLst>
          </p:cNvPr>
          <p:cNvSpPr>
            <a:spLocks noGrp="1"/>
          </p:cNvSpPr>
          <p:nvPr>
            <p:ph type="sldNum" sz="quarter" idx="12"/>
          </p:nvPr>
        </p:nvSpPr>
        <p:spPr/>
        <p:txBody>
          <a:bodyPr/>
          <a:lstStyle>
            <a:lvl1pPr>
              <a:defRPr/>
            </a:lvl1pPr>
          </a:lstStyle>
          <a:p>
            <a:fld id="{FE319603-7EC4-B845-BF17-A90D9E271F3D}" type="slidenum">
              <a:rPr lang="en-US" altLang="en-US"/>
              <a:pPr/>
              <a:t>‹#›</a:t>
            </a:fld>
            <a:endParaRPr lang="en-US" altLang="en-US"/>
          </a:p>
        </p:txBody>
      </p:sp>
    </p:spTree>
    <p:extLst>
      <p:ext uri="{BB962C8B-B14F-4D97-AF65-F5344CB8AC3E}">
        <p14:creationId xmlns:p14="http://schemas.microsoft.com/office/powerpoint/2010/main" val="1623845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603CB9F-7820-D140-9925-66F99CB676B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44181B2-335C-D84B-BC49-23E40145C44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BE307FD-1EC5-204C-AE5B-73483A0C68C7}"/>
              </a:ext>
            </a:extLst>
          </p:cNvPr>
          <p:cNvSpPr>
            <a:spLocks noGrp="1"/>
          </p:cNvSpPr>
          <p:nvPr>
            <p:ph type="sldNum" sz="quarter" idx="12"/>
          </p:nvPr>
        </p:nvSpPr>
        <p:spPr/>
        <p:txBody>
          <a:bodyPr/>
          <a:lstStyle>
            <a:lvl1pPr>
              <a:defRPr/>
            </a:lvl1pPr>
          </a:lstStyle>
          <a:p>
            <a:fld id="{ABD62EC0-5515-DF4B-BFD7-40F309603CB1}" type="slidenum">
              <a:rPr lang="en-US" altLang="en-US"/>
              <a:pPr/>
              <a:t>‹#›</a:t>
            </a:fld>
            <a:endParaRPr lang="en-US" altLang="en-US"/>
          </a:p>
        </p:txBody>
      </p:sp>
    </p:spTree>
    <p:extLst>
      <p:ext uri="{BB962C8B-B14F-4D97-AF65-F5344CB8AC3E}">
        <p14:creationId xmlns:p14="http://schemas.microsoft.com/office/powerpoint/2010/main" val="113590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8EE9BCC-7977-E148-8360-5EA5E15871BD}"/>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5F9E7BAA-1EB8-344C-A825-C9721E85606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3C3ED48-4B0E-BE46-80EC-1658683E5BBA}"/>
              </a:ext>
            </a:extLst>
          </p:cNvPr>
          <p:cNvSpPr>
            <a:spLocks noGrp="1"/>
          </p:cNvSpPr>
          <p:nvPr>
            <p:ph type="sldNum" sz="quarter" idx="12"/>
          </p:nvPr>
        </p:nvSpPr>
        <p:spPr/>
        <p:txBody>
          <a:bodyPr/>
          <a:lstStyle>
            <a:lvl1pPr>
              <a:defRPr/>
            </a:lvl1pPr>
          </a:lstStyle>
          <a:p>
            <a:fld id="{3DEAA3EC-674E-D945-BF87-1337772A6415}" type="slidenum">
              <a:rPr lang="en-US" altLang="en-US"/>
              <a:pPr/>
              <a:t>‹#›</a:t>
            </a:fld>
            <a:endParaRPr lang="en-US" altLang="en-US"/>
          </a:p>
        </p:txBody>
      </p:sp>
    </p:spTree>
    <p:extLst>
      <p:ext uri="{BB962C8B-B14F-4D97-AF65-F5344CB8AC3E}">
        <p14:creationId xmlns:p14="http://schemas.microsoft.com/office/powerpoint/2010/main" val="3464119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DE83A32-6237-5C43-8EAB-64B2C8F10128}"/>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064CB7FE-CEAB-A546-9DA6-A5EC72634B2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9EC0FC0-3F45-B14D-AFDD-F3527BA141E6}"/>
              </a:ext>
            </a:extLst>
          </p:cNvPr>
          <p:cNvSpPr>
            <a:spLocks noGrp="1"/>
          </p:cNvSpPr>
          <p:nvPr>
            <p:ph type="sldNum" sz="quarter" idx="12"/>
          </p:nvPr>
        </p:nvSpPr>
        <p:spPr/>
        <p:txBody>
          <a:bodyPr/>
          <a:lstStyle>
            <a:lvl1pPr>
              <a:defRPr/>
            </a:lvl1pPr>
          </a:lstStyle>
          <a:p>
            <a:fld id="{B5765BDA-B7B3-864F-B3D4-E0ED4EA09B65}" type="slidenum">
              <a:rPr lang="en-US" altLang="en-US"/>
              <a:pPr/>
              <a:t>‹#›</a:t>
            </a:fld>
            <a:endParaRPr lang="en-US" altLang="en-US"/>
          </a:p>
        </p:txBody>
      </p:sp>
    </p:spTree>
    <p:extLst>
      <p:ext uri="{BB962C8B-B14F-4D97-AF65-F5344CB8AC3E}">
        <p14:creationId xmlns:p14="http://schemas.microsoft.com/office/powerpoint/2010/main" val="126739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E8AC47F-5793-EC49-A2C6-11E64324A419}"/>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265A08DD-3DAB-B040-8F16-015507BDBA8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E9031EB-5630-074A-9118-3D78B7F12304}"/>
              </a:ext>
            </a:extLst>
          </p:cNvPr>
          <p:cNvSpPr>
            <a:spLocks noGrp="1"/>
          </p:cNvSpPr>
          <p:nvPr>
            <p:ph type="sldNum" sz="quarter" idx="12"/>
          </p:nvPr>
        </p:nvSpPr>
        <p:spPr/>
        <p:txBody>
          <a:bodyPr/>
          <a:lstStyle>
            <a:lvl1pPr>
              <a:defRPr/>
            </a:lvl1pPr>
          </a:lstStyle>
          <a:p>
            <a:fld id="{6D415272-7B76-2043-BEED-61570737EF53}" type="slidenum">
              <a:rPr lang="en-US" altLang="en-US"/>
              <a:pPr/>
              <a:t>‹#›</a:t>
            </a:fld>
            <a:endParaRPr lang="en-US" altLang="en-US"/>
          </a:p>
        </p:txBody>
      </p:sp>
    </p:spTree>
    <p:extLst>
      <p:ext uri="{BB962C8B-B14F-4D97-AF65-F5344CB8AC3E}">
        <p14:creationId xmlns:p14="http://schemas.microsoft.com/office/powerpoint/2010/main" val="1132964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E05B970-5C5C-794E-8F15-7B6D9644919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4219C9D-CDC7-334A-A955-FF59FC89B75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27CFFD4-F175-A947-AC81-5624C77A06FD}"/>
              </a:ext>
            </a:extLst>
          </p:cNvPr>
          <p:cNvSpPr>
            <a:spLocks noGrp="1"/>
          </p:cNvSpPr>
          <p:nvPr>
            <p:ph type="sldNum" sz="quarter" idx="12"/>
          </p:nvPr>
        </p:nvSpPr>
        <p:spPr/>
        <p:txBody>
          <a:bodyPr/>
          <a:lstStyle>
            <a:lvl1pPr>
              <a:defRPr/>
            </a:lvl1pPr>
          </a:lstStyle>
          <a:p>
            <a:fld id="{542CEFB4-BEE1-A543-9625-5890556F4E76}" type="slidenum">
              <a:rPr lang="en-US" altLang="en-US"/>
              <a:pPr/>
              <a:t>‹#›</a:t>
            </a:fld>
            <a:endParaRPr lang="en-US" altLang="en-US"/>
          </a:p>
        </p:txBody>
      </p:sp>
    </p:spTree>
    <p:extLst>
      <p:ext uri="{BB962C8B-B14F-4D97-AF65-F5344CB8AC3E}">
        <p14:creationId xmlns:p14="http://schemas.microsoft.com/office/powerpoint/2010/main" val="1857142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3F63369-8C76-5F4D-8BC4-AC0D85C9DB2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A17D924-2577-5A42-AF27-84A32236E59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21B5265-2932-F24F-9B1A-FD31203C5700}"/>
              </a:ext>
            </a:extLst>
          </p:cNvPr>
          <p:cNvSpPr>
            <a:spLocks noGrp="1"/>
          </p:cNvSpPr>
          <p:nvPr>
            <p:ph type="sldNum" sz="quarter" idx="12"/>
          </p:nvPr>
        </p:nvSpPr>
        <p:spPr/>
        <p:txBody>
          <a:bodyPr/>
          <a:lstStyle>
            <a:lvl1pPr>
              <a:defRPr/>
            </a:lvl1pPr>
          </a:lstStyle>
          <a:p>
            <a:fld id="{27866879-42E9-0D4D-9445-09DCAA505DFE}" type="slidenum">
              <a:rPr lang="en-US" altLang="en-US"/>
              <a:pPr/>
              <a:t>‹#›</a:t>
            </a:fld>
            <a:endParaRPr lang="en-US" altLang="en-US"/>
          </a:p>
        </p:txBody>
      </p:sp>
    </p:spTree>
    <p:extLst>
      <p:ext uri="{BB962C8B-B14F-4D97-AF65-F5344CB8AC3E}">
        <p14:creationId xmlns:p14="http://schemas.microsoft.com/office/powerpoint/2010/main" val="145748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9B6AE08-E825-B544-9EE8-CB59FFA1758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D98E905-8001-4F4B-9553-9DD4582B4DA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CFEA656-0733-8C41-BA63-C5DCB5BCED5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5" name="Footer Placeholder 4">
            <a:extLst>
              <a:ext uri="{FF2B5EF4-FFF2-40B4-BE49-F238E27FC236}">
                <a16:creationId xmlns:a16="http://schemas.microsoft.com/office/drawing/2014/main" id="{D41F9C15-3655-4E40-8465-C4D76AC8202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60B17B6C-0767-D147-A0A1-C38F18844AA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EEBBDFC9-2096-5449-8D41-04F0B1A07A3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C52D3FF-D167-9444-B495-D70452DED55A}"/>
              </a:ext>
            </a:extLst>
          </p:cNvPr>
          <p:cNvPicPr>
            <a:picLocks noChangeAspect="1"/>
          </p:cNvPicPr>
          <p:nvPr/>
        </p:nvPicPr>
        <p:blipFill>
          <a:blip r:embed="rId3"/>
          <a:stretch>
            <a:fillRect/>
          </a:stretch>
        </p:blipFill>
        <p:spPr>
          <a:xfrm>
            <a:off x="152400" y="6514729"/>
            <a:ext cx="1216152" cy="206746"/>
          </a:xfrm>
          <a:prstGeom prst="rect">
            <a:avLst/>
          </a:prstGeom>
        </p:spPr>
      </p:pic>
      <p:sp>
        <p:nvSpPr>
          <p:cNvPr id="15362" name="Rectangle 2">
            <a:extLst>
              <a:ext uri="{FF2B5EF4-FFF2-40B4-BE49-F238E27FC236}">
                <a16:creationId xmlns:a16="http://schemas.microsoft.com/office/drawing/2014/main" id="{C01F8808-4C45-9045-85C9-F61088F76E1D}"/>
              </a:ext>
            </a:extLst>
          </p:cNvPr>
          <p:cNvSpPr>
            <a:spLocks noChangeArrowheads="1"/>
          </p:cNvSpPr>
          <p:nvPr/>
        </p:nvSpPr>
        <p:spPr bwMode="auto">
          <a:xfrm>
            <a:off x="0" y="0"/>
            <a:ext cx="9144000" cy="6019800"/>
          </a:xfrm>
          <a:prstGeom prst="rect">
            <a:avLst/>
          </a:prstGeom>
          <a:solidFill>
            <a:srgbClr val="92C783"/>
          </a:solidFill>
          <a:ln w="9525">
            <a:solidFill>
              <a:srgbClr val="9FD98B"/>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latin typeface="Calibri" panose="020F0502020204030204" pitchFamily="34" charset="0"/>
              </a:rPr>
              <a:t>a</a:t>
            </a:r>
          </a:p>
        </p:txBody>
      </p:sp>
      <p:sp>
        <p:nvSpPr>
          <p:cNvPr id="15363" name="Rectangle 3">
            <a:extLst>
              <a:ext uri="{FF2B5EF4-FFF2-40B4-BE49-F238E27FC236}">
                <a16:creationId xmlns:a16="http://schemas.microsoft.com/office/drawing/2014/main" id="{92CDEB3E-B491-2F46-A2E4-F586A4E7AEF7}"/>
              </a:ext>
            </a:extLst>
          </p:cNvPr>
          <p:cNvSpPr>
            <a:spLocks noChangeArrowheads="1"/>
          </p:cNvSpPr>
          <p:nvPr/>
        </p:nvSpPr>
        <p:spPr bwMode="auto">
          <a:xfrm>
            <a:off x="2362200" y="0"/>
            <a:ext cx="4343400" cy="36576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5364" name="Text Box 4">
            <a:extLst>
              <a:ext uri="{FF2B5EF4-FFF2-40B4-BE49-F238E27FC236}">
                <a16:creationId xmlns:a16="http://schemas.microsoft.com/office/drawing/2014/main" id="{6C713B2C-34A5-034F-916D-79AE78CA62C4}"/>
              </a:ext>
            </a:extLst>
          </p:cNvPr>
          <p:cNvSpPr txBox="1">
            <a:spLocks noChangeArrowheads="1"/>
          </p:cNvSpPr>
          <p:nvPr/>
        </p:nvSpPr>
        <p:spPr bwMode="auto">
          <a:xfrm>
            <a:off x="2971800" y="1254125"/>
            <a:ext cx="35052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5000" b="1">
                <a:solidFill>
                  <a:schemeClr val="bg1"/>
                </a:solidFill>
                <a:latin typeface="Humnst777 BT" charset="0"/>
              </a:rPr>
              <a:t>Good</a:t>
            </a:r>
          </a:p>
          <a:p>
            <a:pPr eaLnBrk="1" hangingPunct="1"/>
            <a:r>
              <a:rPr lang="en-US" altLang="en-US" sz="5000" b="1">
                <a:solidFill>
                  <a:schemeClr val="bg1"/>
                </a:solidFill>
                <a:latin typeface="Humnst777 BT" charset="0"/>
              </a:rPr>
              <a:t>CREDIT</a:t>
            </a:r>
            <a:endParaRPr lang="en-US" altLang="en-US" sz="6000" b="1">
              <a:solidFill>
                <a:schemeClr val="bg1"/>
              </a:solidFill>
              <a:latin typeface="Humnst777 BT" charset="0"/>
            </a:endParaRPr>
          </a:p>
        </p:txBody>
      </p:sp>
      <p:sp>
        <p:nvSpPr>
          <p:cNvPr id="15365" name="Text Box 5">
            <a:extLst>
              <a:ext uri="{FF2B5EF4-FFF2-40B4-BE49-F238E27FC236}">
                <a16:creationId xmlns:a16="http://schemas.microsoft.com/office/drawing/2014/main" id="{37DA6C1B-F833-3341-AD5A-B977B9994321}"/>
              </a:ext>
            </a:extLst>
          </p:cNvPr>
          <p:cNvSpPr txBox="1">
            <a:spLocks noChangeArrowheads="1"/>
          </p:cNvSpPr>
          <p:nvPr/>
        </p:nvSpPr>
        <p:spPr bwMode="auto">
          <a:xfrm>
            <a:off x="2971800" y="304800"/>
            <a:ext cx="3505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a:solidFill>
                  <a:schemeClr val="bg1"/>
                </a:solidFill>
                <a:latin typeface="Humnst777 BT" charset="0"/>
              </a:rPr>
              <a:t>Welcome to</a:t>
            </a:r>
            <a:endParaRPr lang="en-US" altLang="en-US" sz="2800" b="1">
              <a:solidFill>
                <a:schemeClr val="bg1"/>
              </a:solidFill>
              <a:latin typeface="Humnst777 BT" charset="0"/>
            </a:endParaRPr>
          </a:p>
        </p:txBody>
      </p:sp>
      <p:sp>
        <p:nvSpPr>
          <p:cNvPr id="15366" name="Rectangle 6">
            <a:extLst>
              <a:ext uri="{FF2B5EF4-FFF2-40B4-BE49-F238E27FC236}">
                <a16:creationId xmlns:a16="http://schemas.microsoft.com/office/drawing/2014/main" id="{249FFD4D-B5E3-EB46-92EE-89892DAADDE6}"/>
              </a:ext>
            </a:extLst>
          </p:cNvPr>
          <p:cNvSpPr>
            <a:spLocks noChangeArrowheads="1"/>
          </p:cNvSpPr>
          <p:nvPr/>
        </p:nvSpPr>
        <p:spPr bwMode="auto">
          <a:xfrm>
            <a:off x="0" y="5410200"/>
            <a:ext cx="91440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6" name="Oval 7">
            <a:extLst>
              <a:ext uri="{FF2B5EF4-FFF2-40B4-BE49-F238E27FC236}">
                <a16:creationId xmlns:a16="http://schemas.microsoft.com/office/drawing/2014/main" id="{4B3B6062-E18D-9E4E-B88E-2F83EA9C4733}"/>
              </a:ext>
            </a:extLst>
          </p:cNvPr>
          <p:cNvSpPr>
            <a:spLocks noChangeArrowheads="1"/>
          </p:cNvSpPr>
          <p:nvPr/>
        </p:nvSpPr>
        <p:spPr bwMode="auto">
          <a:xfrm>
            <a:off x="0" y="5029200"/>
            <a:ext cx="9144000" cy="762000"/>
          </a:xfrm>
          <a:prstGeom prst="ellipse">
            <a:avLst/>
          </a:prstGeom>
          <a:solidFill>
            <a:srgbClr val="92C783"/>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5368" name="Line 8">
            <a:extLst>
              <a:ext uri="{FF2B5EF4-FFF2-40B4-BE49-F238E27FC236}">
                <a16:creationId xmlns:a16="http://schemas.microsoft.com/office/drawing/2014/main" id="{3E3A6459-5190-BA45-86AC-05FFE2787B5C}"/>
              </a:ext>
            </a:extLst>
          </p:cNvPr>
          <p:cNvSpPr>
            <a:spLocks noChangeShapeType="1"/>
          </p:cNvSpPr>
          <p:nvPr/>
        </p:nvSpPr>
        <p:spPr bwMode="auto">
          <a:xfrm>
            <a:off x="2354263" y="1143000"/>
            <a:ext cx="3352800" cy="0"/>
          </a:xfrm>
          <a:prstGeom prst="line">
            <a:avLst/>
          </a:prstGeom>
          <a:noFill/>
          <a:ln w="31750">
            <a:solidFill>
              <a:srgbClr val="92C7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9" name="Line 9">
            <a:extLst>
              <a:ext uri="{FF2B5EF4-FFF2-40B4-BE49-F238E27FC236}">
                <a16:creationId xmlns:a16="http://schemas.microsoft.com/office/drawing/2014/main" id="{28E5D147-5496-AC49-8A24-59B90D0E4D54}"/>
              </a:ext>
            </a:extLst>
          </p:cNvPr>
          <p:cNvSpPr>
            <a:spLocks noChangeShapeType="1"/>
          </p:cNvSpPr>
          <p:nvPr/>
        </p:nvSpPr>
        <p:spPr bwMode="auto">
          <a:xfrm>
            <a:off x="2981325" y="3048000"/>
            <a:ext cx="3733800" cy="0"/>
          </a:xfrm>
          <a:prstGeom prst="line">
            <a:avLst/>
          </a:prstGeom>
          <a:noFill/>
          <a:ln w="31750">
            <a:solidFill>
              <a:srgbClr val="92C7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0" name="Text Box 10">
            <a:extLst>
              <a:ext uri="{FF2B5EF4-FFF2-40B4-BE49-F238E27FC236}">
                <a16:creationId xmlns:a16="http://schemas.microsoft.com/office/drawing/2014/main" id="{C6B2F153-1CBA-F049-B3F1-54C05D47F0F9}"/>
              </a:ext>
            </a:extLst>
          </p:cNvPr>
          <p:cNvSpPr txBox="1">
            <a:spLocks noChangeArrowheads="1"/>
          </p:cNvSpPr>
          <p:nvPr/>
        </p:nvSpPr>
        <p:spPr bwMode="auto">
          <a:xfrm>
            <a:off x="2438400" y="5881688"/>
            <a:ext cx="4114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800" b="1" dirty="0">
                <a:latin typeface="Humnst777 BT" charset="0"/>
              </a:rPr>
              <a:t>Managing Money</a:t>
            </a:r>
          </a:p>
        </p:txBody>
      </p:sp>
      <p:sp>
        <p:nvSpPr>
          <p:cNvPr id="15371" name="Text Box 11">
            <a:extLst>
              <a:ext uri="{FF2B5EF4-FFF2-40B4-BE49-F238E27FC236}">
                <a16:creationId xmlns:a16="http://schemas.microsoft.com/office/drawing/2014/main" id="{03977A59-F801-8B4D-8FE6-FF3B2C1260F8}"/>
              </a:ext>
            </a:extLst>
          </p:cNvPr>
          <p:cNvSpPr txBox="1">
            <a:spLocks noChangeArrowheads="1"/>
          </p:cNvSpPr>
          <p:nvPr/>
        </p:nvSpPr>
        <p:spPr bwMode="auto">
          <a:xfrm>
            <a:off x="2895600" y="6537325"/>
            <a:ext cx="3352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900" dirty="0">
                <a:latin typeface="Humnst777 BT" charset="0"/>
              </a:rPr>
              <a:t>A PROJECT OF CONSUMER ACTION</a:t>
            </a:r>
          </a:p>
        </p:txBody>
      </p:sp>
      <p:sp>
        <p:nvSpPr>
          <p:cNvPr id="15372" name="AutoShape 12">
            <a:extLst>
              <a:ext uri="{FF2B5EF4-FFF2-40B4-BE49-F238E27FC236}">
                <a16:creationId xmlns:a16="http://schemas.microsoft.com/office/drawing/2014/main" id="{379A1511-2842-7C40-8DE2-6B2596CC7365}"/>
              </a:ext>
            </a:extLst>
          </p:cNvPr>
          <p:cNvSpPr>
            <a:spLocks noChangeArrowheads="1"/>
          </p:cNvSpPr>
          <p:nvPr/>
        </p:nvSpPr>
        <p:spPr bwMode="auto">
          <a:xfrm>
            <a:off x="2362200" y="3505200"/>
            <a:ext cx="4343400" cy="457200"/>
          </a:xfrm>
          <a:prstGeom prst="roundRect">
            <a:avLst>
              <a:gd name="adj" fmla="val 16667"/>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5373" name="Text Box 13">
            <a:extLst>
              <a:ext uri="{FF2B5EF4-FFF2-40B4-BE49-F238E27FC236}">
                <a16:creationId xmlns:a16="http://schemas.microsoft.com/office/drawing/2014/main" id="{9A4146F4-1F2A-E941-9651-33A9EDD08367}"/>
              </a:ext>
            </a:extLst>
          </p:cNvPr>
          <p:cNvSpPr txBox="1">
            <a:spLocks noChangeArrowheads="1"/>
          </p:cNvSpPr>
          <p:nvPr/>
        </p:nvSpPr>
        <p:spPr bwMode="auto">
          <a:xfrm>
            <a:off x="3048000" y="3276600"/>
            <a:ext cx="3581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600" i="1">
                <a:solidFill>
                  <a:schemeClr val="bg1"/>
                </a:solidFill>
                <a:latin typeface="Humnst777 BT" charset="0"/>
              </a:rPr>
              <a:t>Build it and keep it</a:t>
            </a:r>
          </a:p>
        </p:txBody>
      </p:sp>
      <p:sp>
        <p:nvSpPr>
          <p:cNvPr id="15374" name="Rectangle 16">
            <a:extLst>
              <a:ext uri="{FF2B5EF4-FFF2-40B4-BE49-F238E27FC236}">
                <a16:creationId xmlns:a16="http://schemas.microsoft.com/office/drawing/2014/main" id="{EF64D186-4436-9A40-A7E2-E070B1B21D57}"/>
              </a:ext>
            </a:extLst>
          </p:cNvPr>
          <p:cNvSpPr>
            <a:spLocks noChangeArrowheads="1"/>
          </p:cNvSpPr>
          <p:nvPr/>
        </p:nvSpPr>
        <p:spPr bwMode="auto">
          <a:xfrm>
            <a:off x="0" y="4800600"/>
            <a:ext cx="9144000" cy="6096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5377" name="Rectangle 16">
            <a:extLst>
              <a:ext uri="{FF2B5EF4-FFF2-40B4-BE49-F238E27FC236}">
                <a16:creationId xmlns:a16="http://schemas.microsoft.com/office/drawing/2014/main" id="{D14B611B-7CFD-5D40-864A-42509F1FEC2B}"/>
              </a:ext>
            </a:extLst>
          </p:cNvPr>
          <p:cNvSpPr>
            <a:spLocks noChangeArrowheads="1"/>
          </p:cNvSpPr>
          <p:nvPr/>
        </p:nvSpPr>
        <p:spPr bwMode="auto">
          <a:xfrm>
            <a:off x="7897813" y="4876800"/>
            <a:ext cx="1066800" cy="533400"/>
          </a:xfrm>
          <a:prstGeom prst="rect">
            <a:avLst/>
          </a:prstGeom>
          <a:solidFill>
            <a:srgbClr val="92C78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buFont typeface="Wingdings" pitchFamily="2" charset="2"/>
              <a:buNone/>
            </a:pPr>
            <a:r>
              <a:rPr lang="en-US" altLang="en-US" sz="1600" b="1"/>
              <a:t>© 2011</a:t>
            </a:r>
          </a:p>
        </p:txBody>
      </p:sp>
      <p:sp>
        <p:nvSpPr>
          <p:cNvPr id="18" name="Slide Number Placeholder 17">
            <a:extLst>
              <a:ext uri="{FF2B5EF4-FFF2-40B4-BE49-F238E27FC236}">
                <a16:creationId xmlns:a16="http://schemas.microsoft.com/office/drawing/2014/main" id="{D44F3353-752C-9140-9339-15F450626EE1}"/>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01716E0-7B55-7D4D-8075-680F5D3921F4}" type="slidenum">
              <a:rPr lang="en-US" altLang="en-US" sz="1200">
                <a:solidFill>
                  <a:srgbClr val="898989"/>
                </a:solidFill>
                <a:latin typeface="Calibri" panose="020F0502020204030204" pitchFamily="34" charset="0"/>
              </a:rPr>
              <a:pPr eaLnBrk="1" hangingPunct="1"/>
              <a:t>1</a:t>
            </a:fld>
            <a:endParaRPr lang="en-US" altLang="en-US" sz="1200" dirty="0">
              <a:solidFill>
                <a:srgbClr val="898989"/>
              </a:solidFill>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88F32E8-E356-7244-85BE-AD787F10A922}"/>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3795" name="Rectangle 4">
            <a:extLst>
              <a:ext uri="{FF2B5EF4-FFF2-40B4-BE49-F238E27FC236}">
                <a16:creationId xmlns:a16="http://schemas.microsoft.com/office/drawing/2014/main" id="{FC786E34-441B-3448-9214-381A7748C68D}"/>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856702A0-799C-2E48-A054-2F43B0041A9E}"/>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3797" name="Rectangle 13">
            <a:extLst>
              <a:ext uri="{FF2B5EF4-FFF2-40B4-BE49-F238E27FC236}">
                <a16:creationId xmlns:a16="http://schemas.microsoft.com/office/drawing/2014/main" id="{32DABF96-35DE-5C43-86E0-3D17AEAEFDE0}"/>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3798" name="Text Box 4">
            <a:extLst>
              <a:ext uri="{FF2B5EF4-FFF2-40B4-BE49-F238E27FC236}">
                <a16:creationId xmlns:a16="http://schemas.microsoft.com/office/drawing/2014/main" id="{825A85E0-5E20-A943-8523-8641ECEA5455}"/>
              </a:ext>
            </a:extLst>
          </p:cNvPr>
          <p:cNvSpPr txBox="1">
            <a:spLocks noChangeArrowheads="1"/>
          </p:cNvSpPr>
          <p:nvPr/>
        </p:nvSpPr>
        <p:spPr bwMode="auto">
          <a:xfrm>
            <a:off x="304800" y="204788"/>
            <a:ext cx="78486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Let’s take a break </a:t>
            </a:r>
          </a:p>
          <a:p>
            <a:pPr eaLnBrk="1" hangingPunct="1"/>
            <a:endParaRPr lang="en-US" altLang="en-US" sz="2800" b="1">
              <a:latin typeface="Humnst777 BT" charset="0"/>
            </a:endParaRPr>
          </a:p>
        </p:txBody>
      </p:sp>
      <p:sp>
        <p:nvSpPr>
          <p:cNvPr id="33799" name="Rectangle 3">
            <a:extLst>
              <a:ext uri="{FF2B5EF4-FFF2-40B4-BE49-F238E27FC236}">
                <a16:creationId xmlns:a16="http://schemas.microsoft.com/office/drawing/2014/main" id="{12B99C74-C345-4B45-BED5-F5959C5BD128}"/>
              </a:ext>
            </a:extLst>
          </p:cNvPr>
          <p:cNvSpPr txBox="1">
            <a:spLocks noChangeArrowheads="1"/>
          </p:cNvSpPr>
          <p:nvPr/>
        </p:nvSpPr>
        <p:spPr bwMode="auto">
          <a:xfrm>
            <a:off x="1033463" y="1423988"/>
            <a:ext cx="6821487" cy="44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651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ü"/>
            </a:pPr>
            <a:endParaRPr lang="en-US" altLang="en-US" sz="2800" b="1">
              <a:latin typeface="Humnst777 BT" charset="0"/>
            </a:endParaRPr>
          </a:p>
          <a:p>
            <a:pPr algn="ctr" eaLnBrk="1" hangingPunct="1"/>
            <a:endParaRPr lang="en-US" altLang="en-US" sz="3200" b="1">
              <a:latin typeface="Humnst777 BT" charset="0"/>
            </a:endParaRPr>
          </a:p>
          <a:p>
            <a:pPr algn="ctr" eaLnBrk="1" hangingPunct="1"/>
            <a:r>
              <a:rPr lang="en-US" altLang="en-US" sz="3200" b="1">
                <a:latin typeface="Humnst777 BT" charset="0"/>
              </a:rPr>
              <a:t>Please be back in 20 minutes.</a:t>
            </a: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3800" name="Group 9">
            <a:extLst>
              <a:ext uri="{FF2B5EF4-FFF2-40B4-BE49-F238E27FC236}">
                <a16:creationId xmlns:a16="http://schemas.microsoft.com/office/drawing/2014/main" id="{CBA1DAEC-77BB-DD40-B1BB-20306AB13648}"/>
              </a:ext>
            </a:extLst>
          </p:cNvPr>
          <p:cNvGrpSpPr>
            <a:grpSpLocks/>
          </p:cNvGrpSpPr>
          <p:nvPr/>
        </p:nvGrpSpPr>
        <p:grpSpPr bwMode="auto">
          <a:xfrm>
            <a:off x="2895600" y="6172200"/>
            <a:ext cx="3352800" cy="544513"/>
            <a:chOff x="2895600" y="6172200"/>
            <a:chExt cx="3352800" cy="544513"/>
          </a:xfrm>
        </p:grpSpPr>
        <p:sp>
          <p:nvSpPr>
            <p:cNvPr id="33802" name="Text Box 10">
              <a:extLst>
                <a:ext uri="{FF2B5EF4-FFF2-40B4-BE49-F238E27FC236}">
                  <a16:creationId xmlns:a16="http://schemas.microsoft.com/office/drawing/2014/main" id="{5D0B5D7E-12DF-8B43-B816-476BF1AAD157}"/>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33803" name="Text Box 11">
              <a:extLst>
                <a:ext uri="{FF2B5EF4-FFF2-40B4-BE49-F238E27FC236}">
                  <a16:creationId xmlns:a16="http://schemas.microsoft.com/office/drawing/2014/main" id="{D11B3994-7E78-934E-A89C-D42ACEC0E5CD}"/>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67A658B6-EE28-8641-AEEE-AF9F878CB897}"/>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EDC292A-32C7-8D40-9A57-0253BD15CCF3}" type="slidenum">
              <a:rPr lang="en-US" altLang="en-US" sz="1200">
                <a:solidFill>
                  <a:srgbClr val="898989"/>
                </a:solidFill>
                <a:latin typeface="Calibri" panose="020F0502020204030204" pitchFamily="34" charset="0"/>
              </a:rPr>
              <a:pPr eaLnBrk="1" hangingPunct="1"/>
              <a:t>10</a:t>
            </a:fld>
            <a:endParaRPr lang="en-US" altLang="en-US" sz="1200">
              <a:solidFill>
                <a:srgbClr val="898989"/>
              </a:solidFill>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55FFBA9-6CFA-0A4A-A557-85D52C73726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5843" name="Rectangle 4">
            <a:extLst>
              <a:ext uri="{FF2B5EF4-FFF2-40B4-BE49-F238E27FC236}">
                <a16:creationId xmlns:a16="http://schemas.microsoft.com/office/drawing/2014/main" id="{1A81EB93-80E9-E648-88F3-A9755E4E4B7D}"/>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CFEBD3AF-A243-604C-B21F-1BB825A5019A}"/>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5845" name="Rectangle 13">
            <a:extLst>
              <a:ext uri="{FF2B5EF4-FFF2-40B4-BE49-F238E27FC236}">
                <a16:creationId xmlns:a16="http://schemas.microsoft.com/office/drawing/2014/main" id="{46CB2E43-81C3-AE41-BF65-3F1115F5D739}"/>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5846" name="Text Box 4">
            <a:extLst>
              <a:ext uri="{FF2B5EF4-FFF2-40B4-BE49-F238E27FC236}">
                <a16:creationId xmlns:a16="http://schemas.microsoft.com/office/drawing/2014/main" id="{AB25734C-33E0-514F-B4BC-7D9251C4695F}"/>
              </a:ext>
            </a:extLst>
          </p:cNvPr>
          <p:cNvSpPr txBox="1">
            <a:spLocks noChangeArrowheads="1"/>
          </p:cNvSpPr>
          <p:nvPr/>
        </p:nvSpPr>
        <p:spPr bwMode="auto">
          <a:xfrm>
            <a:off x="304800" y="204788"/>
            <a:ext cx="78486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How can I get credit?</a:t>
            </a:r>
          </a:p>
          <a:p>
            <a:pPr eaLnBrk="1" hangingPunct="1"/>
            <a:endParaRPr lang="en-US" altLang="en-US" sz="2800" b="1">
              <a:latin typeface="Humnst777 BT" charset="0"/>
            </a:endParaRPr>
          </a:p>
        </p:txBody>
      </p:sp>
      <p:sp>
        <p:nvSpPr>
          <p:cNvPr id="35847" name="Rectangle 3">
            <a:extLst>
              <a:ext uri="{FF2B5EF4-FFF2-40B4-BE49-F238E27FC236}">
                <a16:creationId xmlns:a16="http://schemas.microsoft.com/office/drawing/2014/main" id="{7D9CA41E-E8A3-FB47-8B53-7018631A855A}"/>
              </a:ext>
            </a:extLst>
          </p:cNvPr>
          <p:cNvSpPr txBox="1">
            <a:spLocks noChangeArrowheads="1"/>
          </p:cNvSpPr>
          <p:nvPr/>
        </p:nvSpPr>
        <p:spPr bwMode="auto">
          <a:xfrm>
            <a:off x="866775" y="1270000"/>
            <a:ext cx="7466013"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914400" indent="-457200"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n-US" altLang="en-US" sz="3200" b="1">
                <a:latin typeface="Humnst777 BT" charset="0"/>
              </a:rPr>
              <a:t>Establish an account</a:t>
            </a:r>
          </a:p>
          <a:p>
            <a:pPr lvl="2" defTabSz="914400" eaLnBrk="1" hangingPunct="1">
              <a:buFont typeface="Arial" panose="020B0604020202020204" pitchFamily="34" charset="0"/>
              <a:buChar char="•"/>
            </a:pPr>
            <a:r>
              <a:rPr lang="en-US" altLang="en-US" sz="2800" b="1">
                <a:latin typeface="Humnst777 BT" charset="0"/>
              </a:rPr>
              <a:t>Ask a local company</a:t>
            </a:r>
          </a:p>
          <a:p>
            <a:pPr lvl="2" defTabSz="914400" eaLnBrk="1" hangingPunct="1">
              <a:buFont typeface="Arial" panose="020B0604020202020204" pitchFamily="34" charset="0"/>
              <a:buChar char="•"/>
            </a:pPr>
            <a:r>
              <a:rPr lang="en-US" altLang="en-US" sz="2800" b="1">
                <a:latin typeface="Humnst777 BT" charset="0"/>
              </a:rPr>
              <a:t>Find a co-signer</a:t>
            </a:r>
          </a:p>
          <a:p>
            <a:pPr lvl="2" defTabSz="914400" eaLnBrk="1" hangingPunct="1">
              <a:buFont typeface="Arial" panose="020B0604020202020204" pitchFamily="34" charset="0"/>
              <a:buChar char="•"/>
            </a:pPr>
            <a:r>
              <a:rPr lang="en-US" altLang="en-US" sz="2800" b="1">
                <a:latin typeface="Humnst777 BT" charset="0"/>
              </a:rPr>
              <a:t>Get a secured credit card</a:t>
            </a:r>
          </a:p>
          <a:p>
            <a:pPr defTabSz="914400" eaLnBrk="1" hangingPunct="1"/>
            <a:endParaRPr lang="en-US" altLang="en-US" sz="3200" b="1">
              <a:latin typeface="Humnst777 BT" charset="0"/>
            </a:endParaRPr>
          </a:p>
          <a:p>
            <a:pPr defTabSz="914400" eaLnBrk="1" hangingPunct="1">
              <a:spcAft>
                <a:spcPts val="600"/>
              </a:spcAft>
              <a:buFont typeface="Wingdings" pitchFamily="2" charset="2"/>
              <a:buChar char="ü"/>
            </a:pPr>
            <a:r>
              <a:rPr lang="en-US" altLang="en-US" sz="3200" b="1">
                <a:latin typeface="Humnst777 BT" charset="0"/>
              </a:rPr>
              <a:t>Use it responsibly for a year or two</a:t>
            </a:r>
          </a:p>
          <a:p>
            <a:pPr lvl="1" defTabSz="914400" eaLnBrk="1" hangingPunct="1">
              <a:buFont typeface="Arial" panose="020B0604020202020204" pitchFamily="34" charset="0"/>
              <a:buChar char="•"/>
            </a:pPr>
            <a:r>
              <a:rPr lang="en-US" altLang="en-US" sz="2800" b="1">
                <a:latin typeface="Humnst777 BT" charset="0"/>
              </a:rPr>
              <a:t>Pay all bills promptly</a:t>
            </a:r>
          </a:p>
          <a:p>
            <a:pPr lvl="1" defTabSz="914400" eaLnBrk="1" hangingPunct="1">
              <a:buFont typeface="Arial" panose="020B0604020202020204" pitchFamily="34" charset="0"/>
              <a:buChar char="•"/>
            </a:pPr>
            <a:r>
              <a:rPr lang="en-US" altLang="en-US" sz="2800" b="1">
                <a:latin typeface="Humnst777 BT" charset="0"/>
              </a:rPr>
              <a:t>Don’t bounce checks</a:t>
            </a:r>
          </a:p>
          <a:p>
            <a:pPr lvl="2" defTabSz="914400" eaLnBrk="1" hangingPunct="1"/>
            <a:endParaRPr lang="en-US" altLang="en-US" sz="2800" b="1">
              <a:latin typeface="Humnst777 BT" charset="0"/>
            </a:endParaRPr>
          </a:p>
          <a:p>
            <a:pPr lvl="1" defTabSz="914400">
              <a:spcBef>
                <a:spcPts val="1725"/>
              </a:spcBef>
              <a:buClr>
                <a:schemeClr val="tx1"/>
              </a:buClr>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5848" name="Group 9">
            <a:extLst>
              <a:ext uri="{FF2B5EF4-FFF2-40B4-BE49-F238E27FC236}">
                <a16:creationId xmlns:a16="http://schemas.microsoft.com/office/drawing/2014/main" id="{794FE695-988C-804F-AE8E-3979DD46B0C8}"/>
              </a:ext>
            </a:extLst>
          </p:cNvPr>
          <p:cNvGrpSpPr>
            <a:grpSpLocks/>
          </p:cNvGrpSpPr>
          <p:nvPr/>
        </p:nvGrpSpPr>
        <p:grpSpPr bwMode="auto">
          <a:xfrm>
            <a:off x="2895600" y="6172200"/>
            <a:ext cx="3352800" cy="544513"/>
            <a:chOff x="2895600" y="6172200"/>
            <a:chExt cx="3352800" cy="544513"/>
          </a:xfrm>
        </p:grpSpPr>
        <p:sp>
          <p:nvSpPr>
            <p:cNvPr id="35850" name="Text Box 10">
              <a:extLst>
                <a:ext uri="{FF2B5EF4-FFF2-40B4-BE49-F238E27FC236}">
                  <a16:creationId xmlns:a16="http://schemas.microsoft.com/office/drawing/2014/main" id="{8B636E21-ABC6-5B4E-AACC-E678B83D5CD3}"/>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35851" name="Text Box 11">
              <a:extLst>
                <a:ext uri="{FF2B5EF4-FFF2-40B4-BE49-F238E27FC236}">
                  <a16:creationId xmlns:a16="http://schemas.microsoft.com/office/drawing/2014/main" id="{62274C54-29F3-F144-B1E2-469B0F0ECACB}"/>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31DC0516-CD54-F44C-8E1D-19A9CE3091D9}"/>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DF63A21-EBCA-9B48-B376-9C4F2E32DC35}" type="slidenum">
              <a:rPr lang="en-US" altLang="en-US" sz="1200">
                <a:solidFill>
                  <a:srgbClr val="898989"/>
                </a:solidFill>
                <a:latin typeface="Calibri" panose="020F0502020204030204" pitchFamily="34" charset="0"/>
              </a:rPr>
              <a:pPr eaLnBrk="1" hangingPunct="1"/>
              <a:t>11</a:t>
            </a:fld>
            <a:endParaRPr lang="en-US" altLang="en-US" sz="1200">
              <a:solidFill>
                <a:srgbClr val="898989"/>
              </a:solidFill>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4CCFB27-942A-B44A-A53F-8D847CDC87E3}"/>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7891" name="Rectangle 4">
            <a:extLst>
              <a:ext uri="{FF2B5EF4-FFF2-40B4-BE49-F238E27FC236}">
                <a16:creationId xmlns:a16="http://schemas.microsoft.com/office/drawing/2014/main" id="{9B6DF83E-AFAC-7D42-9873-D7D2F36277B5}"/>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EE2FCAEE-447B-CB4C-8071-C4F11F288C8D}"/>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7893" name="Rectangle 13">
            <a:extLst>
              <a:ext uri="{FF2B5EF4-FFF2-40B4-BE49-F238E27FC236}">
                <a16:creationId xmlns:a16="http://schemas.microsoft.com/office/drawing/2014/main" id="{BE536DDB-CFDE-354A-ACD5-C1D3681873A7}"/>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7894" name="Text Box 4">
            <a:extLst>
              <a:ext uri="{FF2B5EF4-FFF2-40B4-BE49-F238E27FC236}">
                <a16:creationId xmlns:a16="http://schemas.microsoft.com/office/drawing/2014/main" id="{281F8274-BF35-6A44-A6E8-533F6D3A0F66}"/>
              </a:ext>
            </a:extLst>
          </p:cNvPr>
          <p:cNvSpPr txBox="1">
            <a:spLocks noChangeArrowheads="1"/>
          </p:cNvSpPr>
          <p:nvPr/>
        </p:nvSpPr>
        <p:spPr bwMode="auto">
          <a:xfrm>
            <a:off x="304800" y="204788"/>
            <a:ext cx="7848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Why is credit denied?</a:t>
            </a:r>
          </a:p>
          <a:p>
            <a:pPr eaLnBrk="1" hangingPunct="1"/>
            <a:endParaRPr lang="en-US" altLang="en-US" sz="2800" b="1">
              <a:latin typeface="Humnst777 BT" charset="0"/>
            </a:endParaRPr>
          </a:p>
        </p:txBody>
      </p:sp>
      <p:sp>
        <p:nvSpPr>
          <p:cNvPr id="37895" name="Rectangle 3">
            <a:extLst>
              <a:ext uri="{FF2B5EF4-FFF2-40B4-BE49-F238E27FC236}">
                <a16:creationId xmlns:a16="http://schemas.microsoft.com/office/drawing/2014/main" id="{9C3A2552-7E0F-FF4D-92C3-C95DDA954B8E}"/>
              </a:ext>
            </a:extLst>
          </p:cNvPr>
          <p:cNvSpPr txBox="1">
            <a:spLocks noChangeArrowheads="1"/>
          </p:cNvSpPr>
          <p:nvPr/>
        </p:nvSpPr>
        <p:spPr bwMode="auto">
          <a:xfrm>
            <a:off x="1238250" y="1423988"/>
            <a:ext cx="6959600"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463550" indent="45085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2400"/>
              </a:spcAft>
              <a:buFont typeface="Wingdings" pitchFamily="2" charset="2"/>
              <a:buChar char="ü"/>
            </a:pPr>
            <a:r>
              <a:rPr lang="en-US" altLang="en-US" sz="3200" b="1">
                <a:latin typeface="Humnst777 BT" charset="0"/>
              </a:rPr>
              <a:t>No credit history</a:t>
            </a:r>
          </a:p>
          <a:p>
            <a:pPr eaLnBrk="1" hangingPunct="1">
              <a:spcAft>
                <a:spcPts val="2400"/>
              </a:spcAft>
              <a:buFont typeface="Wingdings" pitchFamily="2" charset="2"/>
              <a:buChar char="ü"/>
            </a:pPr>
            <a:r>
              <a:rPr lang="en-US" altLang="en-US" sz="3200" b="1">
                <a:latin typeface="Humnst777 BT" charset="0"/>
              </a:rPr>
              <a:t>Too much outstanding credit</a:t>
            </a:r>
          </a:p>
          <a:p>
            <a:pPr eaLnBrk="1" hangingPunct="1">
              <a:spcAft>
                <a:spcPts val="2400"/>
              </a:spcAft>
              <a:buFont typeface="Wingdings" pitchFamily="2" charset="2"/>
              <a:buChar char="ü"/>
            </a:pPr>
            <a:r>
              <a:rPr lang="en-US" altLang="en-US" sz="3200" b="1">
                <a:latin typeface="Humnst777 BT" charset="0"/>
              </a:rPr>
              <a:t>Credit not handled responsibly in the past</a:t>
            </a:r>
          </a:p>
          <a:p>
            <a:pPr eaLnBrk="1" hangingPunct="1">
              <a:spcAft>
                <a:spcPts val="2400"/>
              </a:spcAft>
              <a:buFont typeface="Wingdings" pitchFamily="2" charset="2"/>
              <a:buChar char="ü"/>
            </a:pPr>
            <a:r>
              <a:rPr lang="en-US" altLang="en-US" sz="3200" b="1">
                <a:latin typeface="Humnst777 BT" charset="0"/>
              </a:rPr>
              <a:t>Victim of fraud</a:t>
            </a:r>
          </a:p>
          <a:p>
            <a:pPr lvl="2" eaLnBrk="1" hangingPunct="1"/>
            <a:endParaRPr lang="en-US" altLang="en-US" sz="2800" b="1">
              <a:latin typeface="Humnst777 BT" charset="0"/>
            </a:endParaRPr>
          </a:p>
          <a:p>
            <a:pPr lvl="1">
              <a:spcBef>
                <a:spcPts val="1725"/>
              </a:spcBef>
              <a:buClr>
                <a:schemeClr val="tx1"/>
              </a:buClr>
              <a:buFont typeface="Wingdings" pitchFamily="2" charset="2"/>
              <a:buChar char="ü"/>
            </a:pPr>
            <a:endParaRPr lang="en-US" altLang="en-US" sz="2800" b="1">
              <a:latin typeface="Humnst777 BT"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7896" name="Group 9">
            <a:extLst>
              <a:ext uri="{FF2B5EF4-FFF2-40B4-BE49-F238E27FC236}">
                <a16:creationId xmlns:a16="http://schemas.microsoft.com/office/drawing/2014/main" id="{30CFF884-1081-1945-B357-E46E1D35ACE5}"/>
              </a:ext>
            </a:extLst>
          </p:cNvPr>
          <p:cNvGrpSpPr>
            <a:grpSpLocks/>
          </p:cNvGrpSpPr>
          <p:nvPr/>
        </p:nvGrpSpPr>
        <p:grpSpPr bwMode="auto">
          <a:xfrm>
            <a:off x="2895600" y="6172200"/>
            <a:ext cx="3352800" cy="544513"/>
            <a:chOff x="2895600" y="6172200"/>
            <a:chExt cx="3352800" cy="544513"/>
          </a:xfrm>
        </p:grpSpPr>
        <p:sp>
          <p:nvSpPr>
            <p:cNvPr id="37898" name="Text Box 10">
              <a:extLst>
                <a:ext uri="{FF2B5EF4-FFF2-40B4-BE49-F238E27FC236}">
                  <a16:creationId xmlns:a16="http://schemas.microsoft.com/office/drawing/2014/main" id="{AD9DB407-1F8D-4F44-96BB-2232C0A31285}"/>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37899" name="Text Box 11">
              <a:extLst>
                <a:ext uri="{FF2B5EF4-FFF2-40B4-BE49-F238E27FC236}">
                  <a16:creationId xmlns:a16="http://schemas.microsoft.com/office/drawing/2014/main" id="{BA74BC61-5DDA-F54A-B0E0-B2B72CA69B5A}"/>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3B29A77E-AF05-A44F-A3D3-6A1F75E825C6}"/>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A82FA34-1D46-7F49-9E18-434C11974ADE}" type="slidenum">
              <a:rPr lang="en-US" altLang="en-US" sz="1200">
                <a:solidFill>
                  <a:srgbClr val="898989"/>
                </a:solidFill>
                <a:latin typeface="Calibri" panose="020F0502020204030204" pitchFamily="34" charset="0"/>
              </a:rPr>
              <a:pPr eaLnBrk="1" hangingPunct="1"/>
              <a:t>12</a:t>
            </a:fld>
            <a:endParaRPr lang="en-US" altLang="en-US" sz="1200">
              <a:solidFill>
                <a:srgbClr val="898989"/>
              </a:solidFill>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6C7E0B2-4659-B74C-8F3E-4AD2D1F1D58A}"/>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9939" name="Rectangle 4">
            <a:extLst>
              <a:ext uri="{FF2B5EF4-FFF2-40B4-BE49-F238E27FC236}">
                <a16:creationId xmlns:a16="http://schemas.microsoft.com/office/drawing/2014/main" id="{E46B8E36-BC61-704D-A7D2-14A6DAEB4F83}"/>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565E164-713A-B842-B910-D17DBA0C72E3}"/>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9941" name="Rectangle 13">
            <a:extLst>
              <a:ext uri="{FF2B5EF4-FFF2-40B4-BE49-F238E27FC236}">
                <a16:creationId xmlns:a16="http://schemas.microsoft.com/office/drawing/2014/main" id="{C16AEC5D-B6DA-5346-919A-8914CE9CD377}"/>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9942" name="Text Box 4">
            <a:extLst>
              <a:ext uri="{FF2B5EF4-FFF2-40B4-BE49-F238E27FC236}">
                <a16:creationId xmlns:a16="http://schemas.microsoft.com/office/drawing/2014/main" id="{A7C11719-4AB5-B54E-9082-EF6C1E7618E9}"/>
              </a:ext>
            </a:extLst>
          </p:cNvPr>
          <p:cNvSpPr txBox="1">
            <a:spLocks noChangeArrowheads="1"/>
          </p:cNvSpPr>
          <p:nvPr/>
        </p:nvSpPr>
        <p:spPr bwMode="auto">
          <a:xfrm>
            <a:off x="304800" y="204788"/>
            <a:ext cx="7848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What is a credit report?</a:t>
            </a:r>
          </a:p>
          <a:p>
            <a:pPr eaLnBrk="1" hangingPunct="1"/>
            <a:endParaRPr lang="en-US" altLang="en-US" sz="2800" b="1">
              <a:latin typeface="Humnst777 BT" charset="0"/>
            </a:endParaRPr>
          </a:p>
        </p:txBody>
      </p:sp>
      <p:sp>
        <p:nvSpPr>
          <p:cNvPr id="39943" name="Rectangle 3">
            <a:extLst>
              <a:ext uri="{FF2B5EF4-FFF2-40B4-BE49-F238E27FC236}">
                <a16:creationId xmlns:a16="http://schemas.microsoft.com/office/drawing/2014/main" id="{5F26553E-416E-2E49-9FCD-6004B591EA66}"/>
              </a:ext>
            </a:extLst>
          </p:cNvPr>
          <p:cNvSpPr txBox="1">
            <a:spLocks noChangeArrowheads="1"/>
          </p:cNvSpPr>
          <p:nvPr/>
        </p:nvSpPr>
        <p:spPr bwMode="auto">
          <a:xfrm>
            <a:off x="758825" y="1176338"/>
            <a:ext cx="7681913"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347663"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1"/>
              </a:buClr>
              <a:buSzPct val="100000"/>
              <a:buFont typeface="Wingdings" pitchFamily="2" charset="2"/>
              <a:buChar char="ü"/>
            </a:pPr>
            <a:r>
              <a:rPr lang="en-US" altLang="en-US" sz="3200" b="1">
                <a:latin typeface="Humnst777 BT" charset="0"/>
              </a:rPr>
              <a:t>Record your loans, credit cards, payments and outstanding debts</a:t>
            </a:r>
          </a:p>
          <a:p>
            <a:pPr defTabSz="914400" eaLnBrk="1" hangingPunct="1"/>
            <a:endParaRPr lang="en-US" altLang="en-US" sz="3200" b="1">
              <a:latin typeface="Humnst777 BT" charset="0"/>
            </a:endParaRPr>
          </a:p>
          <a:p>
            <a:pPr defTabSz="914400" eaLnBrk="1" hangingPunct="1">
              <a:buFont typeface="Wingdings" pitchFamily="2" charset="2"/>
              <a:buChar char="ü"/>
            </a:pPr>
            <a:r>
              <a:rPr lang="en-US" altLang="en-US" sz="3200" b="1">
                <a:latin typeface="Humnst777 BT" charset="0"/>
              </a:rPr>
              <a:t>Lenders report your credit usage to companies called ‘Credit Reporting Bureaus’</a:t>
            </a:r>
          </a:p>
          <a:p>
            <a:pPr lvl="2" defTabSz="914400" eaLnBrk="1" hangingPunct="1">
              <a:buFont typeface="Arial" panose="020B0604020202020204" pitchFamily="34" charset="0"/>
              <a:buChar char="•"/>
            </a:pPr>
            <a:r>
              <a:rPr lang="en-US" altLang="en-US" sz="2800" b="1">
                <a:latin typeface="Humnst777 BT" charset="0"/>
              </a:rPr>
              <a:t>Equifax</a:t>
            </a:r>
          </a:p>
          <a:p>
            <a:pPr lvl="2" defTabSz="914400" eaLnBrk="1" hangingPunct="1">
              <a:buFont typeface="Arial" panose="020B0604020202020204" pitchFamily="34" charset="0"/>
              <a:buChar char="•"/>
            </a:pPr>
            <a:r>
              <a:rPr lang="en-US" altLang="en-US" sz="2800" b="1">
                <a:latin typeface="Humnst777 BT" charset="0"/>
              </a:rPr>
              <a:t>TransUnion</a:t>
            </a:r>
          </a:p>
          <a:p>
            <a:pPr lvl="2" defTabSz="914400" eaLnBrk="1" hangingPunct="1">
              <a:buFont typeface="Arial" panose="020B0604020202020204" pitchFamily="34" charset="0"/>
              <a:buChar char="•"/>
            </a:pPr>
            <a:r>
              <a:rPr lang="en-US" altLang="en-US" sz="2800" b="1">
                <a:latin typeface="Humnst777 BT" charset="0"/>
              </a:rPr>
              <a:t>Experian</a:t>
            </a:r>
          </a:p>
          <a:p>
            <a:pPr lvl="1" defTabSz="914400">
              <a:spcBef>
                <a:spcPts val="1725"/>
              </a:spcBef>
              <a:buClr>
                <a:schemeClr val="tx1"/>
              </a:buClr>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9944" name="Group 9">
            <a:extLst>
              <a:ext uri="{FF2B5EF4-FFF2-40B4-BE49-F238E27FC236}">
                <a16:creationId xmlns:a16="http://schemas.microsoft.com/office/drawing/2014/main" id="{373A973E-8482-F747-A9CC-1C44C901146E}"/>
              </a:ext>
            </a:extLst>
          </p:cNvPr>
          <p:cNvGrpSpPr>
            <a:grpSpLocks/>
          </p:cNvGrpSpPr>
          <p:nvPr/>
        </p:nvGrpSpPr>
        <p:grpSpPr bwMode="auto">
          <a:xfrm>
            <a:off x="2895600" y="6172200"/>
            <a:ext cx="3352800" cy="544513"/>
            <a:chOff x="2895600" y="6172200"/>
            <a:chExt cx="3352800" cy="544513"/>
          </a:xfrm>
        </p:grpSpPr>
        <p:sp>
          <p:nvSpPr>
            <p:cNvPr id="39946" name="Text Box 10">
              <a:extLst>
                <a:ext uri="{FF2B5EF4-FFF2-40B4-BE49-F238E27FC236}">
                  <a16:creationId xmlns:a16="http://schemas.microsoft.com/office/drawing/2014/main" id="{BF9D728E-F70C-4047-B849-EA85D1FDC6FC}"/>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39947" name="Text Box 11">
              <a:extLst>
                <a:ext uri="{FF2B5EF4-FFF2-40B4-BE49-F238E27FC236}">
                  <a16:creationId xmlns:a16="http://schemas.microsoft.com/office/drawing/2014/main" id="{FE85C87C-FC09-4540-8F5D-FCF0B9DF629D}"/>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278F10B0-26DF-0C4E-BA32-AA6BAAC9683E}"/>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F2138E5-56ED-C841-A2BA-2E4FF21E3623}" type="slidenum">
              <a:rPr lang="en-US" altLang="en-US" sz="1200">
                <a:solidFill>
                  <a:srgbClr val="898989"/>
                </a:solidFill>
                <a:latin typeface="Calibri" panose="020F0502020204030204" pitchFamily="34" charset="0"/>
              </a:rPr>
              <a:pPr eaLnBrk="1" hangingPunct="1"/>
              <a:t>13</a:t>
            </a:fld>
            <a:endParaRPr lang="en-US" altLang="en-US" sz="1200">
              <a:solidFill>
                <a:srgbClr val="898989"/>
              </a:solidFill>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2FB0530-26BF-2A43-BEC7-11B38A916C66}"/>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41987" name="Rectangle 4">
            <a:extLst>
              <a:ext uri="{FF2B5EF4-FFF2-40B4-BE49-F238E27FC236}">
                <a16:creationId xmlns:a16="http://schemas.microsoft.com/office/drawing/2014/main" id="{D24ABE0D-EE17-8847-8248-80BD7C6AE8E5}"/>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458A4583-C74D-A441-8CF7-E32CCA14BB63}"/>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41989" name="Rectangle 13">
            <a:extLst>
              <a:ext uri="{FF2B5EF4-FFF2-40B4-BE49-F238E27FC236}">
                <a16:creationId xmlns:a16="http://schemas.microsoft.com/office/drawing/2014/main" id="{08041C95-CF65-3745-B2A0-73174B74A25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1990" name="Text Box 4">
            <a:extLst>
              <a:ext uri="{FF2B5EF4-FFF2-40B4-BE49-F238E27FC236}">
                <a16:creationId xmlns:a16="http://schemas.microsoft.com/office/drawing/2014/main" id="{CE03DFDD-55FA-1C41-9F95-87C3E146F426}"/>
              </a:ext>
            </a:extLst>
          </p:cNvPr>
          <p:cNvSpPr txBox="1">
            <a:spLocks noChangeArrowheads="1"/>
          </p:cNvSpPr>
          <p:nvPr/>
        </p:nvSpPr>
        <p:spPr bwMode="auto">
          <a:xfrm>
            <a:off x="304800" y="204788"/>
            <a:ext cx="7848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What’s on your credit report?</a:t>
            </a:r>
          </a:p>
          <a:p>
            <a:pPr eaLnBrk="1" hangingPunct="1"/>
            <a:endParaRPr lang="en-US" altLang="en-US" sz="2800" b="1">
              <a:latin typeface="Humnst777 BT" charset="0"/>
            </a:endParaRPr>
          </a:p>
        </p:txBody>
      </p:sp>
      <p:sp>
        <p:nvSpPr>
          <p:cNvPr id="41991" name="Rectangle 3">
            <a:extLst>
              <a:ext uri="{FF2B5EF4-FFF2-40B4-BE49-F238E27FC236}">
                <a16:creationId xmlns:a16="http://schemas.microsoft.com/office/drawing/2014/main" id="{17081983-7FC1-B645-860D-D5CA4BF1F2C6}"/>
              </a:ext>
            </a:extLst>
          </p:cNvPr>
          <p:cNvSpPr txBox="1">
            <a:spLocks noChangeArrowheads="1"/>
          </p:cNvSpPr>
          <p:nvPr/>
        </p:nvSpPr>
        <p:spPr bwMode="auto">
          <a:xfrm>
            <a:off x="777875" y="1304925"/>
            <a:ext cx="7580313"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347663"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600"/>
              </a:spcAft>
              <a:buFont typeface="Wingdings" pitchFamily="2" charset="2"/>
              <a:buChar char="ü"/>
            </a:pPr>
            <a:r>
              <a:rPr lang="en-US" altLang="en-US" sz="3000" b="1">
                <a:latin typeface="Humnst777 BT" charset="0"/>
              </a:rPr>
              <a:t>Current and past payment information</a:t>
            </a:r>
          </a:p>
          <a:p>
            <a:pPr lvl="2" eaLnBrk="1" hangingPunct="1">
              <a:spcAft>
                <a:spcPts val="1200"/>
              </a:spcAft>
              <a:buFont typeface="Arial" panose="020B0604020202020204" pitchFamily="34" charset="0"/>
              <a:buChar char="•"/>
            </a:pPr>
            <a:r>
              <a:rPr lang="en-US" altLang="en-US" sz="2600" b="1">
                <a:latin typeface="Humnst777 BT" charset="0"/>
              </a:rPr>
              <a:t>On-time and late payments</a:t>
            </a:r>
          </a:p>
          <a:p>
            <a:pPr eaLnBrk="1" hangingPunct="1">
              <a:spcAft>
                <a:spcPts val="1200"/>
              </a:spcAft>
              <a:buFont typeface="Wingdings" pitchFamily="2" charset="2"/>
              <a:buChar char="ü"/>
            </a:pPr>
            <a:r>
              <a:rPr lang="en-US" altLang="en-US" sz="3000" b="1">
                <a:latin typeface="Humnst777 BT" charset="0"/>
              </a:rPr>
              <a:t>Outstanding credit limits and balances</a:t>
            </a:r>
          </a:p>
          <a:p>
            <a:pPr eaLnBrk="1" hangingPunct="1">
              <a:spcAft>
                <a:spcPts val="1200"/>
              </a:spcAft>
              <a:buFont typeface="Wingdings" pitchFamily="2" charset="2"/>
              <a:buChar char="ü"/>
            </a:pPr>
            <a:r>
              <a:rPr lang="en-US" altLang="en-US" sz="3000" b="1">
                <a:latin typeface="Humnst777 BT" charset="0"/>
              </a:rPr>
              <a:t>Information from public records</a:t>
            </a:r>
          </a:p>
          <a:p>
            <a:pPr eaLnBrk="1" hangingPunct="1">
              <a:spcAft>
                <a:spcPts val="1200"/>
              </a:spcAft>
              <a:buFont typeface="Wingdings" pitchFamily="2" charset="2"/>
              <a:buChar char="ü"/>
            </a:pPr>
            <a:r>
              <a:rPr lang="en-US" altLang="en-US" sz="3000" b="1">
                <a:latin typeface="Humnst777 BT" charset="0"/>
              </a:rPr>
              <a:t>Names of companies who have asked for a copy of your report</a:t>
            </a:r>
          </a:p>
          <a:p>
            <a:pPr lvl="1" eaLnBrk="1" hangingPunct="1">
              <a:buFont typeface="Arial" panose="020B0604020202020204" pitchFamily="34" charset="0"/>
              <a:buChar char="•"/>
            </a:pPr>
            <a:endParaRPr lang="en-US" altLang="en-US" sz="2800" b="1">
              <a:latin typeface="Humnst777 BT"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41992" name="Group 9">
            <a:extLst>
              <a:ext uri="{FF2B5EF4-FFF2-40B4-BE49-F238E27FC236}">
                <a16:creationId xmlns:a16="http://schemas.microsoft.com/office/drawing/2014/main" id="{1BC525AD-988F-AB41-862A-D26E0C584CFE}"/>
              </a:ext>
            </a:extLst>
          </p:cNvPr>
          <p:cNvGrpSpPr>
            <a:grpSpLocks/>
          </p:cNvGrpSpPr>
          <p:nvPr/>
        </p:nvGrpSpPr>
        <p:grpSpPr bwMode="auto">
          <a:xfrm>
            <a:off x="2895600" y="6172200"/>
            <a:ext cx="3352800" cy="544513"/>
            <a:chOff x="2895600" y="6172200"/>
            <a:chExt cx="3352800" cy="544513"/>
          </a:xfrm>
        </p:grpSpPr>
        <p:sp>
          <p:nvSpPr>
            <p:cNvPr id="41994" name="Text Box 10">
              <a:extLst>
                <a:ext uri="{FF2B5EF4-FFF2-40B4-BE49-F238E27FC236}">
                  <a16:creationId xmlns:a16="http://schemas.microsoft.com/office/drawing/2014/main" id="{5C17D44E-5C4D-264B-BC36-DFE7235229BD}"/>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41995" name="Text Box 11">
              <a:extLst>
                <a:ext uri="{FF2B5EF4-FFF2-40B4-BE49-F238E27FC236}">
                  <a16:creationId xmlns:a16="http://schemas.microsoft.com/office/drawing/2014/main" id="{6A9DD24A-0479-854C-AF94-6DC70533C853}"/>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622E5EEC-B581-B54E-BC05-8F40EA1EBC23}"/>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6400CDA-2AC0-8D43-95BE-ABCA9483CC0A}" type="slidenum">
              <a:rPr lang="en-US" altLang="en-US" sz="1200">
                <a:solidFill>
                  <a:srgbClr val="898989"/>
                </a:solidFill>
                <a:latin typeface="Calibri" panose="020F0502020204030204" pitchFamily="34" charset="0"/>
              </a:rPr>
              <a:pPr eaLnBrk="1" hangingPunct="1"/>
              <a:t>14</a:t>
            </a:fld>
            <a:endParaRPr lang="en-US" altLang="en-US" sz="1200">
              <a:solidFill>
                <a:srgbClr val="898989"/>
              </a:solidFill>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E835F1CE-1F16-144C-87C4-47A63BB8971B}"/>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44035" name="Rectangle 4">
            <a:extLst>
              <a:ext uri="{FF2B5EF4-FFF2-40B4-BE49-F238E27FC236}">
                <a16:creationId xmlns:a16="http://schemas.microsoft.com/office/drawing/2014/main" id="{420E0827-84A0-A04F-BB3C-006DDE22A8EA}"/>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46C320C4-A535-AF43-99F9-D2DCB0D6BAA0}"/>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44037" name="Rectangle 13">
            <a:extLst>
              <a:ext uri="{FF2B5EF4-FFF2-40B4-BE49-F238E27FC236}">
                <a16:creationId xmlns:a16="http://schemas.microsoft.com/office/drawing/2014/main" id="{FAE959E0-E889-3445-96E1-4B895F4473C6}"/>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4038" name="Text Box 4">
            <a:extLst>
              <a:ext uri="{FF2B5EF4-FFF2-40B4-BE49-F238E27FC236}">
                <a16:creationId xmlns:a16="http://schemas.microsoft.com/office/drawing/2014/main" id="{297B2609-52EE-F147-86F8-8FC03393E7A3}"/>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Who can get a copy of the report?</a:t>
            </a:r>
          </a:p>
        </p:txBody>
      </p:sp>
      <p:sp>
        <p:nvSpPr>
          <p:cNvPr id="7" name="Rectangle 3">
            <a:extLst>
              <a:ext uri="{FF2B5EF4-FFF2-40B4-BE49-F238E27FC236}">
                <a16:creationId xmlns:a16="http://schemas.microsoft.com/office/drawing/2014/main" id="{DAEF33FA-A61A-8D44-BF51-85C7F06934C2}"/>
              </a:ext>
            </a:extLst>
          </p:cNvPr>
          <p:cNvSpPr txBox="1">
            <a:spLocks noChangeArrowheads="1"/>
          </p:cNvSpPr>
          <p:nvPr/>
        </p:nvSpPr>
        <p:spPr bwMode="auto">
          <a:xfrm>
            <a:off x="1104900" y="1317625"/>
            <a:ext cx="7681913"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3600"/>
              </a:spcAft>
              <a:buClr>
                <a:schemeClr val="tx1"/>
              </a:buClr>
              <a:buSzPct val="100000"/>
              <a:buFont typeface="Wingdings" pitchFamily="2" charset="2"/>
              <a:buChar char="ü"/>
            </a:pPr>
            <a:r>
              <a:rPr lang="en-US" altLang="en-US" sz="3200" b="1">
                <a:latin typeface="Humnst777 BT" charset="0"/>
              </a:rPr>
              <a:t>You</a:t>
            </a:r>
          </a:p>
          <a:p>
            <a:pPr defTabSz="914400" eaLnBrk="1" hangingPunct="1">
              <a:spcAft>
                <a:spcPts val="600"/>
              </a:spcAft>
              <a:buFont typeface="Wingdings" pitchFamily="2" charset="2"/>
              <a:buChar char="ü"/>
            </a:pPr>
            <a:r>
              <a:rPr lang="en-US" altLang="en-US" sz="3200" b="1">
                <a:latin typeface="Humnst777 BT" charset="0"/>
              </a:rPr>
              <a:t>Only those who can prove a legitimate need</a:t>
            </a:r>
          </a:p>
          <a:p>
            <a:pPr lvl="2" defTabSz="914400" eaLnBrk="1" hangingPunct="1">
              <a:buFont typeface="Arial" panose="020B0604020202020204" pitchFamily="34" charset="0"/>
              <a:buChar char="•"/>
            </a:pPr>
            <a:r>
              <a:rPr lang="en-US" altLang="en-US" sz="2800" b="1">
                <a:latin typeface="Humnst777 BT" charset="0"/>
              </a:rPr>
              <a:t>Banks</a:t>
            </a:r>
          </a:p>
          <a:p>
            <a:pPr lvl="2" defTabSz="914400" eaLnBrk="1" hangingPunct="1">
              <a:buFont typeface="Arial" panose="020B0604020202020204" pitchFamily="34" charset="0"/>
              <a:buChar char="•"/>
            </a:pPr>
            <a:r>
              <a:rPr lang="en-US" altLang="en-US" sz="2800" b="1">
                <a:latin typeface="Humnst777 BT" charset="0"/>
              </a:rPr>
              <a:t>Credit card companies</a:t>
            </a:r>
          </a:p>
          <a:p>
            <a:pPr lvl="2" defTabSz="914400" eaLnBrk="1" hangingPunct="1">
              <a:buFont typeface="Arial" panose="020B0604020202020204" pitchFamily="34" charset="0"/>
              <a:buChar char="•"/>
            </a:pPr>
            <a:r>
              <a:rPr lang="en-US" altLang="en-US" sz="2800" b="1">
                <a:latin typeface="Humnst777 BT" charset="0"/>
              </a:rPr>
              <a:t>Landlords or real estate companies</a:t>
            </a:r>
          </a:p>
          <a:p>
            <a:pPr lvl="2" defTabSz="914400" eaLnBrk="1" hangingPunct="1">
              <a:buFont typeface="Arial" panose="020B0604020202020204" pitchFamily="34" charset="0"/>
              <a:buChar char="•"/>
            </a:pPr>
            <a:r>
              <a:rPr lang="en-US" altLang="en-US" sz="2800" b="1">
                <a:latin typeface="Humnst777 BT" charset="0"/>
              </a:rPr>
              <a:t>Employers</a:t>
            </a:r>
          </a:p>
          <a:p>
            <a:pPr lvl="1" defTabSz="914400">
              <a:spcBef>
                <a:spcPts val="1725"/>
              </a:spcBef>
              <a:buClr>
                <a:schemeClr val="tx1"/>
              </a:buClr>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44040" name="Group 9">
            <a:extLst>
              <a:ext uri="{FF2B5EF4-FFF2-40B4-BE49-F238E27FC236}">
                <a16:creationId xmlns:a16="http://schemas.microsoft.com/office/drawing/2014/main" id="{69BE3A21-B1EE-EC42-96E2-DCD53C6E956B}"/>
              </a:ext>
            </a:extLst>
          </p:cNvPr>
          <p:cNvGrpSpPr>
            <a:grpSpLocks/>
          </p:cNvGrpSpPr>
          <p:nvPr/>
        </p:nvGrpSpPr>
        <p:grpSpPr bwMode="auto">
          <a:xfrm>
            <a:off x="2895600" y="6172200"/>
            <a:ext cx="3352800" cy="544513"/>
            <a:chOff x="2895600" y="6172200"/>
            <a:chExt cx="3352800" cy="544513"/>
          </a:xfrm>
        </p:grpSpPr>
        <p:sp>
          <p:nvSpPr>
            <p:cNvPr id="44042" name="Text Box 10">
              <a:extLst>
                <a:ext uri="{FF2B5EF4-FFF2-40B4-BE49-F238E27FC236}">
                  <a16:creationId xmlns:a16="http://schemas.microsoft.com/office/drawing/2014/main" id="{477C22C0-A0F6-8641-AB09-99C1AF129521}"/>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44043" name="Text Box 11">
              <a:extLst>
                <a:ext uri="{FF2B5EF4-FFF2-40B4-BE49-F238E27FC236}">
                  <a16:creationId xmlns:a16="http://schemas.microsoft.com/office/drawing/2014/main" id="{CFEB2297-A7B9-8D45-A39D-F101791F8C22}"/>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0D7A571F-A494-C747-A803-8B2773069218}"/>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946B31B-E1BF-214A-B812-6964E38070F9}" type="slidenum">
              <a:rPr lang="en-US" altLang="en-US" sz="1200">
                <a:solidFill>
                  <a:srgbClr val="898989"/>
                </a:solidFill>
                <a:latin typeface="Calibri" panose="020F0502020204030204" pitchFamily="34" charset="0"/>
              </a:rPr>
              <a:pPr eaLnBrk="1" hangingPunct="1"/>
              <a:t>15</a:t>
            </a:fld>
            <a:endParaRPr lang="en-US" altLang="en-US" sz="1200">
              <a:solidFill>
                <a:srgbClr val="898989"/>
              </a:solidFill>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A3D49E1-67D1-9C4C-B4BC-314B22B1AC8F}"/>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46083" name="Rectangle 4">
            <a:extLst>
              <a:ext uri="{FF2B5EF4-FFF2-40B4-BE49-F238E27FC236}">
                <a16:creationId xmlns:a16="http://schemas.microsoft.com/office/drawing/2014/main" id="{4EF4C5F4-6A50-6F4A-890D-96E191D81520}"/>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E8BB9D80-E8C3-D24E-8B7E-0ACB0CAA7246}"/>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46085" name="Rectangle 13">
            <a:extLst>
              <a:ext uri="{FF2B5EF4-FFF2-40B4-BE49-F238E27FC236}">
                <a16:creationId xmlns:a16="http://schemas.microsoft.com/office/drawing/2014/main" id="{C8474873-3988-254B-ADCD-B7D2BA27331B}"/>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6086" name="Text Box 4">
            <a:extLst>
              <a:ext uri="{FF2B5EF4-FFF2-40B4-BE49-F238E27FC236}">
                <a16:creationId xmlns:a16="http://schemas.microsoft.com/office/drawing/2014/main" id="{DF84B3AC-7B65-E744-BD5B-98792DECE327}"/>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How can you get a copy?</a:t>
            </a:r>
          </a:p>
        </p:txBody>
      </p:sp>
      <p:sp>
        <p:nvSpPr>
          <p:cNvPr id="46087" name="Rectangle 3">
            <a:extLst>
              <a:ext uri="{FF2B5EF4-FFF2-40B4-BE49-F238E27FC236}">
                <a16:creationId xmlns:a16="http://schemas.microsoft.com/office/drawing/2014/main" id="{90C00183-1747-CC49-8952-CC86CFF1A2EC}"/>
              </a:ext>
            </a:extLst>
          </p:cNvPr>
          <p:cNvSpPr txBox="1">
            <a:spLocks noChangeArrowheads="1"/>
          </p:cNvSpPr>
          <p:nvPr/>
        </p:nvSpPr>
        <p:spPr bwMode="auto">
          <a:xfrm>
            <a:off x="887413" y="1150938"/>
            <a:ext cx="7540625"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90000"/>
              </a:lnSpc>
              <a:spcBef>
                <a:spcPts val="1725"/>
              </a:spcBef>
              <a:buFont typeface="Wingdings" pitchFamily="2" charset="2"/>
              <a:buChar char="ü"/>
            </a:pPr>
            <a:r>
              <a:rPr lang="en-US" altLang="en-US" b="1">
                <a:latin typeface="Humnst777 BT" charset="0"/>
              </a:rPr>
              <a:t>Get a free copy of your credit report each year from the 3 major credit reporting bureaus: Experian, TransUnion, Equifax</a:t>
            </a:r>
          </a:p>
          <a:p>
            <a:pPr eaLnBrk="1" hangingPunct="1">
              <a:lnSpc>
                <a:spcPct val="90000"/>
              </a:lnSpc>
              <a:spcBef>
                <a:spcPts val="1725"/>
              </a:spcBef>
              <a:spcAft>
                <a:spcPts val="1200"/>
              </a:spcAft>
              <a:buFont typeface="Wingdings" pitchFamily="2" charset="2"/>
              <a:buChar char="ü"/>
            </a:pPr>
            <a:r>
              <a:rPr lang="en-US" altLang="en-US" b="1">
                <a:latin typeface="Humnst777 BT" charset="0"/>
              </a:rPr>
              <a:t>Visit </a:t>
            </a:r>
            <a:r>
              <a:rPr lang="en-US" altLang="en-US" b="1">
                <a:latin typeface="Humnst777 BT" charset="0"/>
                <a:hlinkClick r:id="rId3"/>
              </a:rPr>
              <a:t>www.annualcreditreport.com</a:t>
            </a:r>
            <a:r>
              <a:rPr lang="en-US" altLang="en-US" b="1">
                <a:latin typeface="Humnst777 BT" charset="0"/>
              </a:rPr>
              <a:t> or call 877-322-8228.</a:t>
            </a:r>
          </a:p>
          <a:p>
            <a:pPr eaLnBrk="1" hangingPunct="1">
              <a:spcAft>
                <a:spcPts val="600"/>
              </a:spcAft>
              <a:buFont typeface="Wingdings" pitchFamily="2" charset="2"/>
              <a:buChar char="ü"/>
            </a:pPr>
            <a:r>
              <a:rPr lang="en-US" altLang="en-US" b="1">
                <a:latin typeface="Humnst777 BT" charset="0"/>
              </a:rPr>
              <a:t>You’ll need to provide this information:</a:t>
            </a:r>
          </a:p>
          <a:p>
            <a:pPr lvl="2" eaLnBrk="1" hangingPunct="1">
              <a:buFont typeface="Arial" panose="020B0604020202020204" pitchFamily="34" charset="0"/>
              <a:buChar char="•"/>
            </a:pPr>
            <a:r>
              <a:rPr lang="en-US" altLang="en-US" b="1">
                <a:latin typeface="Humnst777 BT" charset="0"/>
              </a:rPr>
              <a:t>Full name</a:t>
            </a:r>
          </a:p>
          <a:p>
            <a:pPr lvl="2" eaLnBrk="1" hangingPunct="1">
              <a:buFont typeface="Arial" panose="020B0604020202020204" pitchFamily="34" charset="0"/>
              <a:buChar char="•"/>
            </a:pPr>
            <a:r>
              <a:rPr lang="en-US" altLang="en-US" b="1">
                <a:latin typeface="Humnst777 BT" charset="0"/>
              </a:rPr>
              <a:t>Social Security Number</a:t>
            </a:r>
          </a:p>
          <a:p>
            <a:pPr lvl="2" eaLnBrk="1" hangingPunct="1">
              <a:buFont typeface="Arial" panose="020B0604020202020204" pitchFamily="34" charset="0"/>
              <a:buChar char="•"/>
            </a:pPr>
            <a:r>
              <a:rPr lang="en-US" altLang="en-US" b="1">
                <a:latin typeface="Humnst777 BT" charset="0"/>
              </a:rPr>
              <a:t>Addresses for past 2-5 years, telephone number</a:t>
            </a:r>
          </a:p>
          <a:p>
            <a:pPr lvl="2" eaLnBrk="1" hangingPunct="1">
              <a:buFont typeface="Arial" panose="020B0604020202020204" pitchFamily="34" charset="0"/>
              <a:buChar char="•"/>
            </a:pPr>
            <a:r>
              <a:rPr lang="en-US" altLang="en-US" b="1">
                <a:latin typeface="Humnst777 BT" charset="0"/>
              </a:rPr>
              <a:t>Birthdate</a:t>
            </a:r>
          </a:p>
          <a:p>
            <a:pPr lvl="1">
              <a:spcBef>
                <a:spcPts val="1725"/>
              </a:spcBef>
              <a:buClr>
                <a:schemeClr val="tx1"/>
              </a:buClr>
              <a:buFont typeface="Wingdings" pitchFamily="2" charset="2"/>
              <a:buChar char="ü"/>
            </a:pPr>
            <a:endParaRPr lang="en-US" altLang="en-US" b="1">
              <a:latin typeface="Humnst777 BT" charset="0"/>
            </a:endParaRPr>
          </a:p>
          <a:p>
            <a:pPr lvl="1">
              <a:spcBef>
                <a:spcPct val="20000"/>
              </a:spcBef>
              <a:buClr>
                <a:schemeClr val="tx2"/>
              </a:buClr>
            </a:pPr>
            <a:endParaRPr kumimoji="1" lang="en-US" altLang="en-US" b="1">
              <a:solidFill>
                <a:schemeClr val="accent2"/>
              </a:solidFill>
              <a:latin typeface="Calibri" panose="020F0502020204030204" pitchFamily="34" charset="0"/>
            </a:endParaRPr>
          </a:p>
          <a:p>
            <a:pPr lvl="1">
              <a:spcBef>
                <a:spcPct val="20000"/>
              </a:spcBef>
              <a:buClr>
                <a:schemeClr val="tx2"/>
              </a:buClr>
            </a:pPr>
            <a:endParaRPr kumimoji="1" lang="en-US" altLang="en-US" b="1">
              <a:solidFill>
                <a:schemeClr val="accent2"/>
              </a:solidFill>
              <a:latin typeface="Calibri" panose="020F0502020204030204" pitchFamily="34" charset="0"/>
            </a:endParaRPr>
          </a:p>
        </p:txBody>
      </p:sp>
      <p:grpSp>
        <p:nvGrpSpPr>
          <p:cNvPr id="46088" name="Group 9">
            <a:extLst>
              <a:ext uri="{FF2B5EF4-FFF2-40B4-BE49-F238E27FC236}">
                <a16:creationId xmlns:a16="http://schemas.microsoft.com/office/drawing/2014/main" id="{037BC1DA-A9D1-8B44-8659-EBD37A459C68}"/>
              </a:ext>
            </a:extLst>
          </p:cNvPr>
          <p:cNvGrpSpPr>
            <a:grpSpLocks/>
          </p:cNvGrpSpPr>
          <p:nvPr/>
        </p:nvGrpSpPr>
        <p:grpSpPr bwMode="auto">
          <a:xfrm>
            <a:off x="2895600" y="6172200"/>
            <a:ext cx="3352800" cy="544513"/>
            <a:chOff x="2895600" y="6172200"/>
            <a:chExt cx="3352800" cy="544513"/>
          </a:xfrm>
        </p:grpSpPr>
        <p:sp>
          <p:nvSpPr>
            <p:cNvPr id="46090" name="Text Box 10">
              <a:extLst>
                <a:ext uri="{FF2B5EF4-FFF2-40B4-BE49-F238E27FC236}">
                  <a16:creationId xmlns:a16="http://schemas.microsoft.com/office/drawing/2014/main" id="{4FF8B118-4BC7-AD43-920F-90AE18E3A664}"/>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46091" name="Text Box 11">
              <a:extLst>
                <a:ext uri="{FF2B5EF4-FFF2-40B4-BE49-F238E27FC236}">
                  <a16:creationId xmlns:a16="http://schemas.microsoft.com/office/drawing/2014/main" id="{FF2A9300-3F30-6044-8DDE-DE75498B9FD6}"/>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50A239D5-3192-6547-A07A-4D14FC02B44D}"/>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6FB63E6-A5FA-EA4F-9922-359F7DB90568}" type="slidenum">
              <a:rPr lang="en-US" altLang="en-US" sz="1200">
                <a:solidFill>
                  <a:srgbClr val="898989"/>
                </a:solidFill>
                <a:latin typeface="Calibri" panose="020F0502020204030204" pitchFamily="34" charset="0"/>
              </a:rPr>
              <a:pPr eaLnBrk="1" hangingPunct="1"/>
              <a:t>16</a:t>
            </a:fld>
            <a:endParaRPr lang="en-US" altLang="en-US" sz="1200">
              <a:solidFill>
                <a:srgbClr val="898989"/>
              </a:solidFill>
              <a:latin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A0F5CF39-636A-E148-B059-6CCA49293AC9}"/>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48131" name="Rectangle 4">
            <a:extLst>
              <a:ext uri="{FF2B5EF4-FFF2-40B4-BE49-F238E27FC236}">
                <a16:creationId xmlns:a16="http://schemas.microsoft.com/office/drawing/2014/main" id="{3C83C5B2-FCCE-784B-AA25-846B9462B841}"/>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E1B06521-FB3C-F84E-83EF-8F60E8AB317B}"/>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48133" name="Rectangle 13">
            <a:extLst>
              <a:ext uri="{FF2B5EF4-FFF2-40B4-BE49-F238E27FC236}">
                <a16:creationId xmlns:a16="http://schemas.microsoft.com/office/drawing/2014/main" id="{F6C33E67-AC67-2D47-8059-79A356ABEA4D}"/>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8134" name="Text Box 4">
            <a:extLst>
              <a:ext uri="{FF2B5EF4-FFF2-40B4-BE49-F238E27FC236}">
                <a16:creationId xmlns:a16="http://schemas.microsoft.com/office/drawing/2014/main" id="{8A4234FA-C5A8-1E46-9D12-FFEAC4747EA1}"/>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The cost for your credit report</a:t>
            </a:r>
          </a:p>
        </p:txBody>
      </p:sp>
      <p:sp>
        <p:nvSpPr>
          <p:cNvPr id="48135" name="Rectangle 3">
            <a:extLst>
              <a:ext uri="{FF2B5EF4-FFF2-40B4-BE49-F238E27FC236}">
                <a16:creationId xmlns:a16="http://schemas.microsoft.com/office/drawing/2014/main" id="{FB220088-2177-A84D-B57E-80E946B5C9C7}"/>
              </a:ext>
            </a:extLst>
          </p:cNvPr>
          <p:cNvSpPr txBox="1">
            <a:spLocks noChangeArrowheads="1"/>
          </p:cNvSpPr>
          <p:nvPr/>
        </p:nvSpPr>
        <p:spPr bwMode="auto">
          <a:xfrm>
            <a:off x="962025" y="1381125"/>
            <a:ext cx="7259638"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n-US" altLang="en-US" sz="2800" b="1">
                <a:latin typeface="Humnst777 BT" charset="0"/>
              </a:rPr>
              <a:t>One free copy from each bureau per year.</a:t>
            </a:r>
          </a:p>
          <a:p>
            <a:pPr defTabSz="914400">
              <a:spcBef>
                <a:spcPts val="1725"/>
              </a:spcBef>
              <a:spcAft>
                <a:spcPts val="600"/>
              </a:spcAft>
              <a:buClr>
                <a:schemeClr val="tx1"/>
              </a:buClr>
              <a:buSzPct val="100000"/>
              <a:buFont typeface="Wingdings" pitchFamily="2" charset="2"/>
              <a:buChar char="ü"/>
            </a:pPr>
            <a:r>
              <a:rPr lang="en-US" altLang="en-US" sz="2800" b="1">
                <a:latin typeface="Humnst777 BT" charset="0"/>
              </a:rPr>
              <a:t>Your credit report is also free if you’ve been denied credit in the past 60 days, based on your credit report.</a:t>
            </a:r>
          </a:p>
          <a:p>
            <a:pPr defTabSz="914400">
              <a:spcBef>
                <a:spcPts val="1725"/>
              </a:spcBef>
              <a:spcAft>
                <a:spcPts val="3000"/>
              </a:spcAft>
              <a:buClr>
                <a:schemeClr val="tx1"/>
              </a:buClr>
              <a:buSzPct val="100000"/>
              <a:buFont typeface="Wingdings" pitchFamily="2" charset="2"/>
              <a:buChar char="ü"/>
            </a:pPr>
            <a:r>
              <a:rPr lang="en-US" altLang="en-US" sz="2800" b="1">
                <a:latin typeface="Humnst777 BT" charset="0"/>
              </a:rPr>
              <a:t>Otherwise, the cost is approximately $10.</a:t>
            </a: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48136" name="Group 9">
            <a:extLst>
              <a:ext uri="{FF2B5EF4-FFF2-40B4-BE49-F238E27FC236}">
                <a16:creationId xmlns:a16="http://schemas.microsoft.com/office/drawing/2014/main" id="{8BFCFE9A-FCE2-2C42-8771-633BC066393A}"/>
              </a:ext>
            </a:extLst>
          </p:cNvPr>
          <p:cNvGrpSpPr>
            <a:grpSpLocks/>
          </p:cNvGrpSpPr>
          <p:nvPr/>
        </p:nvGrpSpPr>
        <p:grpSpPr bwMode="auto">
          <a:xfrm>
            <a:off x="2895600" y="6172200"/>
            <a:ext cx="3352800" cy="544513"/>
            <a:chOff x="2895600" y="6172200"/>
            <a:chExt cx="3352800" cy="544513"/>
          </a:xfrm>
        </p:grpSpPr>
        <p:sp>
          <p:nvSpPr>
            <p:cNvPr id="48138" name="Text Box 10">
              <a:extLst>
                <a:ext uri="{FF2B5EF4-FFF2-40B4-BE49-F238E27FC236}">
                  <a16:creationId xmlns:a16="http://schemas.microsoft.com/office/drawing/2014/main" id="{E2D97E65-046D-114E-B85E-FD222D517C03}"/>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48139" name="Text Box 11">
              <a:extLst>
                <a:ext uri="{FF2B5EF4-FFF2-40B4-BE49-F238E27FC236}">
                  <a16:creationId xmlns:a16="http://schemas.microsoft.com/office/drawing/2014/main" id="{3DBA5B11-5593-4947-9F5C-5BA3B2614345}"/>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CF1A7A57-7A2D-D143-AB01-02AC20DA5A68}"/>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7C044DF-CD28-6249-8587-7D734A57A701}" type="slidenum">
              <a:rPr lang="en-US" altLang="en-US" sz="1200">
                <a:solidFill>
                  <a:srgbClr val="898989"/>
                </a:solidFill>
                <a:latin typeface="Calibri" panose="020F0502020204030204" pitchFamily="34" charset="0"/>
              </a:rPr>
              <a:pPr eaLnBrk="1" hangingPunct="1"/>
              <a:t>17</a:t>
            </a:fld>
            <a:endParaRPr lang="en-US" altLang="en-US" sz="1200">
              <a:solidFill>
                <a:srgbClr val="898989"/>
              </a:solidFill>
              <a:latin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F5CC15D4-9500-D94D-9552-0127D40FAE67}"/>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0179" name="Rectangle 4">
            <a:extLst>
              <a:ext uri="{FF2B5EF4-FFF2-40B4-BE49-F238E27FC236}">
                <a16:creationId xmlns:a16="http://schemas.microsoft.com/office/drawing/2014/main" id="{21BF7A68-FD8A-2B43-97D8-CF63E95138F3}"/>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54BC8E00-6912-DA40-94F2-2C0977D4F1EF}"/>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0181" name="Rectangle 13">
            <a:extLst>
              <a:ext uri="{FF2B5EF4-FFF2-40B4-BE49-F238E27FC236}">
                <a16:creationId xmlns:a16="http://schemas.microsoft.com/office/drawing/2014/main" id="{7E1E9AF7-A893-BD46-B933-54A87C327AAE}"/>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50182" name="Text Box 4">
            <a:extLst>
              <a:ext uri="{FF2B5EF4-FFF2-40B4-BE49-F238E27FC236}">
                <a16:creationId xmlns:a16="http://schemas.microsoft.com/office/drawing/2014/main" id="{3024284E-7043-2548-B360-6B35AFA4AF3D}"/>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How to find credit</a:t>
            </a:r>
          </a:p>
        </p:txBody>
      </p:sp>
      <p:sp>
        <p:nvSpPr>
          <p:cNvPr id="52231" name="Rectangle 3">
            <a:extLst>
              <a:ext uri="{FF2B5EF4-FFF2-40B4-BE49-F238E27FC236}">
                <a16:creationId xmlns:a16="http://schemas.microsoft.com/office/drawing/2014/main" id="{4F98B144-1541-454E-9122-7883B4930D4B}"/>
              </a:ext>
            </a:extLst>
          </p:cNvPr>
          <p:cNvSpPr txBox="1">
            <a:spLocks noChangeArrowheads="1"/>
          </p:cNvSpPr>
          <p:nvPr/>
        </p:nvSpPr>
        <p:spPr bwMode="auto">
          <a:xfrm>
            <a:off x="1143000" y="1522413"/>
            <a:ext cx="7850188"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91440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n-US" altLang="en-US" sz="3200" b="1">
                <a:latin typeface="Humnst777 BT" charset="0"/>
              </a:rPr>
              <a:t>Shop around</a:t>
            </a:r>
          </a:p>
          <a:p>
            <a:pPr lvl="1" defTabSz="914400">
              <a:spcAft>
                <a:spcPts val="1200"/>
              </a:spcAft>
              <a:buClr>
                <a:schemeClr val="tx1"/>
              </a:buClr>
              <a:buSzPct val="100000"/>
              <a:buFont typeface="Arial" panose="020B0604020202020204" pitchFamily="34" charset="0"/>
              <a:buChar char="•"/>
            </a:pPr>
            <a:r>
              <a:rPr lang="en-US" altLang="en-US" sz="2800" b="1">
                <a:latin typeface="Humnst777 BT" charset="0"/>
              </a:rPr>
              <a:t>Compare several offers</a:t>
            </a:r>
          </a:p>
          <a:p>
            <a:pPr lvl="1" defTabSz="914400">
              <a:spcAft>
                <a:spcPts val="1200"/>
              </a:spcAft>
              <a:buClr>
                <a:schemeClr val="tx1"/>
              </a:buClr>
              <a:buSzPct val="100000"/>
              <a:buFont typeface="Arial" panose="020B0604020202020204" pitchFamily="34" charset="0"/>
              <a:buChar char="•"/>
            </a:pPr>
            <a:r>
              <a:rPr lang="en-US" altLang="en-US" sz="2800" b="1">
                <a:latin typeface="Humnst777 BT" charset="0"/>
              </a:rPr>
              <a:t>You’ll quickly see the bad deals</a:t>
            </a: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0184" name="Group 9">
            <a:extLst>
              <a:ext uri="{FF2B5EF4-FFF2-40B4-BE49-F238E27FC236}">
                <a16:creationId xmlns:a16="http://schemas.microsoft.com/office/drawing/2014/main" id="{BB31C398-5D83-5540-BB21-DE54B8175B9F}"/>
              </a:ext>
            </a:extLst>
          </p:cNvPr>
          <p:cNvGrpSpPr>
            <a:grpSpLocks/>
          </p:cNvGrpSpPr>
          <p:nvPr/>
        </p:nvGrpSpPr>
        <p:grpSpPr bwMode="auto">
          <a:xfrm>
            <a:off x="2895600" y="6172200"/>
            <a:ext cx="3352800" cy="544513"/>
            <a:chOff x="2895600" y="6172200"/>
            <a:chExt cx="3352800" cy="544513"/>
          </a:xfrm>
        </p:grpSpPr>
        <p:sp>
          <p:nvSpPr>
            <p:cNvPr id="50186" name="Text Box 10">
              <a:extLst>
                <a:ext uri="{FF2B5EF4-FFF2-40B4-BE49-F238E27FC236}">
                  <a16:creationId xmlns:a16="http://schemas.microsoft.com/office/drawing/2014/main" id="{7D6B1007-16B2-9240-9E51-C133EF49DAA0}"/>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50187" name="Text Box 11">
              <a:extLst>
                <a:ext uri="{FF2B5EF4-FFF2-40B4-BE49-F238E27FC236}">
                  <a16:creationId xmlns:a16="http://schemas.microsoft.com/office/drawing/2014/main" id="{10F84BA2-9358-784D-B5BB-D930712C7E25}"/>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DDF1FBB0-D0E7-F94D-BC8B-C2E9E5CD33A3}"/>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BDE1B2F-E0E5-184C-9A51-DBF31D4C7B0B}" type="slidenum">
              <a:rPr lang="en-US" altLang="en-US" sz="1200">
                <a:solidFill>
                  <a:srgbClr val="898989"/>
                </a:solidFill>
                <a:latin typeface="Calibri" panose="020F0502020204030204" pitchFamily="34" charset="0"/>
              </a:rPr>
              <a:pPr eaLnBrk="1" hangingPunct="1"/>
              <a:t>18</a:t>
            </a:fld>
            <a:endParaRPr lang="en-US" altLang="en-US" sz="1200">
              <a:solidFill>
                <a:srgbClr val="898989"/>
              </a:solidFill>
              <a:latin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720F9EB6-40F4-294D-A1B7-A0C29F9053D8}"/>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2227" name="Rectangle 4">
            <a:extLst>
              <a:ext uri="{FF2B5EF4-FFF2-40B4-BE49-F238E27FC236}">
                <a16:creationId xmlns:a16="http://schemas.microsoft.com/office/drawing/2014/main" id="{8AFCBF2A-0BED-4448-B3B3-250F4039808E}"/>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69128879-0FF6-7D44-8CA4-709AE1884577}"/>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2229" name="Rectangle 13">
            <a:extLst>
              <a:ext uri="{FF2B5EF4-FFF2-40B4-BE49-F238E27FC236}">
                <a16:creationId xmlns:a16="http://schemas.microsoft.com/office/drawing/2014/main" id="{78DC4E28-44FC-FF48-86D4-1C49A3611FD0}"/>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52230" name="Text Box 4">
            <a:extLst>
              <a:ext uri="{FF2B5EF4-FFF2-40B4-BE49-F238E27FC236}">
                <a16:creationId xmlns:a16="http://schemas.microsoft.com/office/drawing/2014/main" id="{47CAF69F-D4DB-6041-8222-16C18C73E14C}"/>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Read the fine print</a:t>
            </a:r>
          </a:p>
        </p:txBody>
      </p:sp>
      <p:sp>
        <p:nvSpPr>
          <p:cNvPr id="54279" name="Rectangle 3">
            <a:extLst>
              <a:ext uri="{FF2B5EF4-FFF2-40B4-BE49-F238E27FC236}">
                <a16:creationId xmlns:a16="http://schemas.microsoft.com/office/drawing/2014/main" id="{2916DE58-78D2-3644-885A-FB3F94D6B00F}"/>
              </a:ext>
            </a:extLst>
          </p:cNvPr>
          <p:cNvSpPr txBox="1">
            <a:spLocks noChangeArrowheads="1"/>
          </p:cNvSpPr>
          <p:nvPr/>
        </p:nvSpPr>
        <p:spPr bwMode="auto">
          <a:xfrm>
            <a:off x="912813" y="1193800"/>
            <a:ext cx="7451725"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1"/>
              </a:buClr>
              <a:buSzPct val="100000"/>
              <a:buFont typeface="Wingdings" pitchFamily="2" charset="2"/>
              <a:buChar char="ü"/>
            </a:pPr>
            <a:r>
              <a:rPr lang="en-US" altLang="en-US" sz="3000" b="1">
                <a:latin typeface="Humnst777 BT" charset="0"/>
              </a:rPr>
              <a:t>Go over the contract carefully.</a:t>
            </a:r>
          </a:p>
          <a:p>
            <a:pPr defTabSz="914400">
              <a:spcBef>
                <a:spcPts val="1725"/>
              </a:spcBef>
              <a:buClr>
                <a:schemeClr val="tx1"/>
              </a:buClr>
              <a:buSzPct val="100000"/>
              <a:buFont typeface="Wingdings" pitchFamily="2" charset="2"/>
              <a:buChar char="ü"/>
            </a:pPr>
            <a:r>
              <a:rPr lang="en-US" altLang="en-US" sz="3000" b="1">
                <a:latin typeface="Humnst777 BT" charset="0"/>
              </a:rPr>
              <a:t>Fine print contains important details.</a:t>
            </a:r>
          </a:p>
          <a:p>
            <a:pPr defTabSz="914400">
              <a:spcBef>
                <a:spcPts val="1725"/>
              </a:spcBef>
              <a:buClr>
                <a:schemeClr val="tx1"/>
              </a:buClr>
              <a:buSzPct val="100000"/>
              <a:buFont typeface="Wingdings" pitchFamily="2" charset="2"/>
              <a:buChar char="ü"/>
            </a:pPr>
            <a:r>
              <a:rPr lang="en-US" altLang="en-US" sz="3000" b="1">
                <a:latin typeface="Humnst777 BT" charset="0"/>
              </a:rPr>
              <a:t>Don’t rush into signing anything.</a:t>
            </a:r>
          </a:p>
          <a:p>
            <a:pPr defTabSz="914400">
              <a:spcBef>
                <a:spcPts val="1725"/>
              </a:spcBef>
              <a:buClr>
                <a:schemeClr val="tx1"/>
              </a:buClr>
              <a:buSzPct val="100000"/>
              <a:buFont typeface="Wingdings" pitchFamily="2" charset="2"/>
              <a:buChar char="ü"/>
            </a:pPr>
            <a:r>
              <a:rPr lang="en-US" altLang="en-US" sz="3000" b="1">
                <a:latin typeface="Humnst777 BT" charset="0"/>
              </a:rPr>
              <a:t>Once a contract is signed, get a copy of it.</a:t>
            </a:r>
          </a:p>
          <a:p>
            <a:pPr defTabSz="914400">
              <a:spcBef>
                <a:spcPts val="1725"/>
              </a:spcBef>
              <a:buClr>
                <a:schemeClr val="tx1"/>
              </a:buClr>
              <a:buSzPct val="100000"/>
              <a:buFont typeface="Wingdings" pitchFamily="2" charset="2"/>
              <a:buChar char="ü"/>
            </a:pPr>
            <a:r>
              <a:rPr lang="en-US" altLang="en-US" sz="3000" b="1">
                <a:latin typeface="Humnst777 BT" charset="0"/>
              </a:rPr>
              <a:t>Know the penalties for missing payments.</a:t>
            </a:r>
          </a:p>
          <a:p>
            <a:pPr defTabSz="914400">
              <a:spcBef>
                <a:spcPts val="1725"/>
              </a:spcBef>
              <a:spcAft>
                <a:spcPts val="1200"/>
              </a:spcAft>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2232" name="Group 9">
            <a:extLst>
              <a:ext uri="{FF2B5EF4-FFF2-40B4-BE49-F238E27FC236}">
                <a16:creationId xmlns:a16="http://schemas.microsoft.com/office/drawing/2014/main" id="{06FF2A69-99C0-8D43-B34A-C4B7DB973538}"/>
              </a:ext>
            </a:extLst>
          </p:cNvPr>
          <p:cNvGrpSpPr>
            <a:grpSpLocks/>
          </p:cNvGrpSpPr>
          <p:nvPr/>
        </p:nvGrpSpPr>
        <p:grpSpPr bwMode="auto">
          <a:xfrm>
            <a:off x="2895600" y="6172200"/>
            <a:ext cx="3352800" cy="544513"/>
            <a:chOff x="2895600" y="6172200"/>
            <a:chExt cx="3352800" cy="544513"/>
          </a:xfrm>
        </p:grpSpPr>
        <p:sp>
          <p:nvSpPr>
            <p:cNvPr id="52234" name="Text Box 10">
              <a:extLst>
                <a:ext uri="{FF2B5EF4-FFF2-40B4-BE49-F238E27FC236}">
                  <a16:creationId xmlns:a16="http://schemas.microsoft.com/office/drawing/2014/main" id="{31588B59-EEF0-0A4A-9290-6AB8A3E2C36E}"/>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52235" name="Text Box 11">
              <a:extLst>
                <a:ext uri="{FF2B5EF4-FFF2-40B4-BE49-F238E27FC236}">
                  <a16:creationId xmlns:a16="http://schemas.microsoft.com/office/drawing/2014/main" id="{6C9ECAA4-AEA6-4B41-B185-0D9A365FE271}"/>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114AB5B7-B2E3-0645-955D-90A39FAB26B4}"/>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88345D9-B86B-EE49-B1BC-19446F56344B}" type="slidenum">
              <a:rPr lang="en-US" altLang="en-US" sz="1200">
                <a:solidFill>
                  <a:srgbClr val="898989"/>
                </a:solidFill>
                <a:latin typeface="Calibri" panose="020F0502020204030204" pitchFamily="34" charset="0"/>
              </a:rPr>
              <a:pPr eaLnBrk="1" hangingPunct="1"/>
              <a:t>19</a:t>
            </a:fld>
            <a:endParaRPr lang="en-US" altLang="en-US" sz="1200">
              <a:solidFill>
                <a:srgbClr val="898989"/>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EA6DD08-16B5-B441-A5D5-AD9B62A7F8C1}"/>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7411" name="Rectangle 4">
            <a:extLst>
              <a:ext uri="{FF2B5EF4-FFF2-40B4-BE49-F238E27FC236}">
                <a16:creationId xmlns:a16="http://schemas.microsoft.com/office/drawing/2014/main" id="{7D7D08E2-A64A-2640-8701-5C8F1731E79F}"/>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C1B6987-7092-894A-BE69-3AF1DBA1647F}"/>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7413" name="Rectangle 13">
            <a:extLst>
              <a:ext uri="{FF2B5EF4-FFF2-40B4-BE49-F238E27FC236}">
                <a16:creationId xmlns:a16="http://schemas.microsoft.com/office/drawing/2014/main" id="{63F2A1D1-7FE2-7F45-A63A-69910A9871F1}"/>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7414" name="Text Box 4">
            <a:extLst>
              <a:ext uri="{FF2B5EF4-FFF2-40B4-BE49-F238E27FC236}">
                <a16:creationId xmlns:a16="http://schemas.microsoft.com/office/drawing/2014/main" id="{FC572B23-BB2E-E349-8E5D-AE0885C4D2C5}"/>
              </a:ext>
            </a:extLst>
          </p:cNvPr>
          <p:cNvSpPr txBox="1">
            <a:spLocks noChangeArrowheads="1"/>
          </p:cNvSpPr>
          <p:nvPr/>
        </p:nvSpPr>
        <p:spPr bwMode="auto">
          <a:xfrm>
            <a:off x="304800" y="204788"/>
            <a:ext cx="7848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Good Credit</a:t>
            </a:r>
          </a:p>
          <a:p>
            <a:pPr eaLnBrk="1" hangingPunct="1"/>
            <a:endParaRPr lang="en-US" altLang="en-US" sz="2800" b="1">
              <a:latin typeface="Humnst777 BT" charset="0"/>
            </a:endParaRPr>
          </a:p>
        </p:txBody>
      </p:sp>
      <p:sp>
        <p:nvSpPr>
          <p:cNvPr id="13" name="Rectangle 3">
            <a:extLst>
              <a:ext uri="{FF2B5EF4-FFF2-40B4-BE49-F238E27FC236}">
                <a16:creationId xmlns:a16="http://schemas.microsoft.com/office/drawing/2014/main" id="{FEA425C9-6686-BA46-9829-F596E99B92A3}"/>
              </a:ext>
            </a:extLst>
          </p:cNvPr>
          <p:cNvSpPr txBox="1">
            <a:spLocks noChangeArrowheads="1"/>
          </p:cNvSpPr>
          <p:nvPr/>
        </p:nvSpPr>
        <p:spPr bwMode="auto">
          <a:xfrm>
            <a:off x="1160463" y="1385888"/>
            <a:ext cx="6821487" cy="4029075"/>
          </a:xfrm>
          <a:prstGeom prst="rect">
            <a:avLst/>
          </a:prstGeom>
          <a:noFill/>
          <a:ln w="9525">
            <a:noFill/>
            <a:miter lim="800000"/>
            <a:headEnd/>
            <a:tailEnd/>
          </a:ln>
        </p:spPr>
        <p:txBody>
          <a:bodyPr lIns="92075" tIns="46038" rIns="92075" bIns="46038"/>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2"/>
              </a:buClr>
              <a:buSzPct val="65000"/>
            </a:pPr>
            <a:r>
              <a:rPr lang="en-US" altLang="en-US" sz="3200" b="1" dirty="0">
                <a:latin typeface="Humnst777 BT" charset="0"/>
              </a:rPr>
              <a:t>Managing Money</a:t>
            </a:r>
            <a:endParaRPr kumimoji="1" lang="en-US" altLang="en-US" sz="3200" b="1" dirty="0">
              <a:solidFill>
                <a:srgbClr val="000000"/>
              </a:solidFill>
              <a:latin typeface="Humnst777 BT" charset="0"/>
            </a:endParaRPr>
          </a:p>
          <a:p>
            <a:pPr lvl="1" defTabSz="914400">
              <a:spcBef>
                <a:spcPts val="1725"/>
              </a:spcBef>
              <a:buClr>
                <a:schemeClr val="tx1"/>
              </a:buClr>
              <a:buFont typeface="Wingdings" pitchFamily="2" charset="2"/>
              <a:buChar char="ü"/>
            </a:pPr>
            <a:r>
              <a:rPr lang="en-US" altLang="en-US" sz="2800" b="1" dirty="0">
                <a:latin typeface="Humnst777 BT" charset="0"/>
              </a:rPr>
              <a:t>A financial</a:t>
            </a:r>
            <a:r>
              <a:rPr kumimoji="1" lang="en-US" altLang="en-US" sz="2800" b="1" dirty="0">
                <a:solidFill>
                  <a:schemeClr val="accent2"/>
                </a:solidFill>
                <a:latin typeface="Humnst777 BT" charset="0"/>
              </a:rPr>
              <a:t> </a:t>
            </a:r>
            <a:r>
              <a:rPr lang="en-US" altLang="en-US" sz="2800" b="1" dirty="0">
                <a:latin typeface="Humnst777 BT" charset="0"/>
              </a:rPr>
              <a:t>education</a:t>
            </a:r>
            <a:r>
              <a:rPr kumimoji="1" lang="en-US" altLang="en-US" sz="2800" b="1" dirty="0">
                <a:solidFill>
                  <a:schemeClr val="accent2"/>
                </a:solidFill>
                <a:latin typeface="Humnst777 BT" charset="0"/>
              </a:rPr>
              <a:t> </a:t>
            </a:r>
            <a:r>
              <a:rPr lang="en-US" altLang="en-US" sz="2800" b="1" dirty="0">
                <a:latin typeface="Humnst777 BT" charset="0"/>
              </a:rPr>
              <a:t>project</a:t>
            </a:r>
            <a:r>
              <a:rPr kumimoji="1" lang="en-US" altLang="en-US" sz="2800" b="1" dirty="0">
                <a:solidFill>
                  <a:schemeClr val="accent2"/>
                </a:solidFill>
                <a:latin typeface="Humnst777 BT" charset="0"/>
              </a:rPr>
              <a:t> </a:t>
            </a:r>
            <a:r>
              <a:rPr lang="en-US" altLang="en-US" sz="2800" b="1" dirty="0">
                <a:latin typeface="Humnst777 BT" charset="0"/>
              </a:rPr>
              <a:t>of Consumer Action.</a:t>
            </a:r>
          </a:p>
          <a:p>
            <a:pPr lvl="1" defTabSz="914400">
              <a:spcBef>
                <a:spcPct val="20000"/>
              </a:spcBef>
              <a:buClr>
                <a:schemeClr val="tx2"/>
              </a:buClr>
            </a:pPr>
            <a:endParaRPr kumimoji="1" lang="en-US" altLang="en-US" sz="2800" b="1" dirty="0">
              <a:solidFill>
                <a:schemeClr val="accent2"/>
              </a:solidFill>
              <a:latin typeface="Calibri" panose="020F0502020204030204" pitchFamily="34" charset="0"/>
            </a:endParaRPr>
          </a:p>
          <a:p>
            <a:pPr lvl="1" defTabSz="914400">
              <a:spcBef>
                <a:spcPct val="20000"/>
              </a:spcBef>
              <a:buClr>
                <a:schemeClr val="tx2"/>
              </a:buClr>
              <a:buFontTx/>
              <a:buChar char="–"/>
            </a:pPr>
            <a:endParaRPr kumimoji="1" lang="en-US" altLang="en-US" sz="2800" b="1" dirty="0">
              <a:solidFill>
                <a:schemeClr val="accent2"/>
              </a:solidFill>
              <a:latin typeface="Calibri" panose="020F0502020204030204" pitchFamily="34" charset="0"/>
            </a:endParaRPr>
          </a:p>
        </p:txBody>
      </p:sp>
      <p:grpSp>
        <p:nvGrpSpPr>
          <p:cNvPr id="17416" name="Group 9">
            <a:extLst>
              <a:ext uri="{FF2B5EF4-FFF2-40B4-BE49-F238E27FC236}">
                <a16:creationId xmlns:a16="http://schemas.microsoft.com/office/drawing/2014/main" id="{461F7DA9-992C-D242-9CC0-D2EA5A03227B}"/>
              </a:ext>
            </a:extLst>
          </p:cNvPr>
          <p:cNvGrpSpPr>
            <a:grpSpLocks/>
          </p:cNvGrpSpPr>
          <p:nvPr/>
        </p:nvGrpSpPr>
        <p:grpSpPr bwMode="auto">
          <a:xfrm>
            <a:off x="2895600" y="6172200"/>
            <a:ext cx="3352800" cy="544513"/>
            <a:chOff x="2895600" y="6172200"/>
            <a:chExt cx="3352800" cy="544513"/>
          </a:xfrm>
        </p:grpSpPr>
        <p:sp>
          <p:nvSpPr>
            <p:cNvPr id="17418" name="Text Box 10">
              <a:extLst>
                <a:ext uri="{FF2B5EF4-FFF2-40B4-BE49-F238E27FC236}">
                  <a16:creationId xmlns:a16="http://schemas.microsoft.com/office/drawing/2014/main" id="{7D6344D7-CE3B-6D4C-91D5-54F4DB738D94}"/>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17419" name="Text Box 11">
              <a:extLst>
                <a:ext uri="{FF2B5EF4-FFF2-40B4-BE49-F238E27FC236}">
                  <a16:creationId xmlns:a16="http://schemas.microsoft.com/office/drawing/2014/main" id="{00E176D9-4652-8A41-B96D-BC10E3D6A6C2}"/>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F86FD623-6AB5-6D49-85D4-A761F0DEC06E}"/>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5342230-BC1B-D74D-8D54-ADB37EC2D21C}" type="slidenum">
              <a:rPr lang="en-US" altLang="en-US" sz="1200">
                <a:solidFill>
                  <a:srgbClr val="898989"/>
                </a:solidFill>
                <a:latin typeface="Calibri" panose="020F0502020204030204" pitchFamily="34" charset="0"/>
              </a:rPr>
              <a:pPr eaLnBrk="1" hangingPunct="1"/>
              <a:t>2</a:t>
            </a:fld>
            <a:endParaRPr lang="en-US" altLang="en-US" sz="1200">
              <a:solidFill>
                <a:srgbClr val="898989"/>
              </a:solidFill>
              <a:latin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FB95BE80-52EF-6C4D-8E0F-BCF1B9862FE9}"/>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4275" name="Rectangle 4">
            <a:extLst>
              <a:ext uri="{FF2B5EF4-FFF2-40B4-BE49-F238E27FC236}">
                <a16:creationId xmlns:a16="http://schemas.microsoft.com/office/drawing/2014/main" id="{CBBFD699-907A-7D4D-B341-7A236DFB716A}"/>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B6797658-5A47-6F46-B2EE-2A7F15A6DFDE}"/>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4277" name="Rectangle 13">
            <a:extLst>
              <a:ext uri="{FF2B5EF4-FFF2-40B4-BE49-F238E27FC236}">
                <a16:creationId xmlns:a16="http://schemas.microsoft.com/office/drawing/2014/main" id="{54F72CD2-ECFB-484F-90D1-840EA9D4F9D2}"/>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54278" name="Text Box 4">
            <a:extLst>
              <a:ext uri="{FF2B5EF4-FFF2-40B4-BE49-F238E27FC236}">
                <a16:creationId xmlns:a16="http://schemas.microsoft.com/office/drawing/2014/main" id="{48709A45-75E2-8347-82DC-7101BEFA9243}"/>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Know the cost of credit</a:t>
            </a:r>
          </a:p>
        </p:txBody>
      </p:sp>
      <p:sp>
        <p:nvSpPr>
          <p:cNvPr id="56327" name="Rectangle 3">
            <a:extLst>
              <a:ext uri="{FF2B5EF4-FFF2-40B4-BE49-F238E27FC236}">
                <a16:creationId xmlns:a16="http://schemas.microsoft.com/office/drawing/2014/main" id="{3C69138E-4DE3-F840-A942-82F713AF3269}"/>
              </a:ext>
            </a:extLst>
          </p:cNvPr>
          <p:cNvSpPr txBox="1">
            <a:spLocks noChangeArrowheads="1"/>
          </p:cNvSpPr>
          <p:nvPr/>
        </p:nvSpPr>
        <p:spPr bwMode="auto">
          <a:xfrm>
            <a:off x="904875" y="1219200"/>
            <a:ext cx="7494588"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n-US" altLang="en-US" sz="3000" b="1">
                <a:latin typeface="Humnst777 BT" charset="0"/>
              </a:rPr>
              <a:t>Figure out total price when paying with credit.</a:t>
            </a:r>
          </a:p>
          <a:p>
            <a:pPr defTabSz="914400">
              <a:spcBef>
                <a:spcPts val="1725"/>
              </a:spcBef>
              <a:spcAft>
                <a:spcPts val="600"/>
              </a:spcAft>
              <a:buClr>
                <a:schemeClr val="tx1"/>
              </a:buClr>
              <a:buSzPct val="100000"/>
              <a:buFont typeface="Wingdings" pitchFamily="2" charset="2"/>
              <a:buChar char="ü"/>
            </a:pPr>
            <a:r>
              <a:rPr lang="en-US" altLang="en-US" sz="3000" b="1">
                <a:latin typeface="Humnst777 BT" charset="0"/>
              </a:rPr>
              <a:t>Make the largest payments possible.</a:t>
            </a:r>
          </a:p>
          <a:p>
            <a:pPr defTabSz="914400">
              <a:spcBef>
                <a:spcPts val="1725"/>
              </a:spcBef>
              <a:spcAft>
                <a:spcPts val="600"/>
              </a:spcAft>
              <a:buClr>
                <a:schemeClr val="tx1"/>
              </a:buClr>
              <a:buSzPct val="100000"/>
              <a:buFont typeface="Wingdings" pitchFamily="2" charset="2"/>
              <a:buChar char="ü"/>
            </a:pPr>
            <a:r>
              <a:rPr lang="en-US" altLang="en-US" sz="3000" b="1">
                <a:latin typeface="Humnst777 BT" charset="0"/>
              </a:rPr>
              <a:t>Ask about the penalties for missed payments.</a:t>
            </a:r>
          </a:p>
          <a:p>
            <a:pPr defTabSz="914400">
              <a:spcBef>
                <a:spcPts val="1725"/>
              </a:spcBef>
              <a:spcAft>
                <a:spcPts val="600"/>
              </a:spcAft>
              <a:buClr>
                <a:schemeClr val="tx1"/>
              </a:buClr>
              <a:buSzPct val="100000"/>
              <a:buFont typeface="Wingdings" pitchFamily="2" charset="2"/>
              <a:buChar char="ü"/>
            </a:pPr>
            <a:r>
              <a:rPr lang="en-US" altLang="en-US" sz="3000" b="1">
                <a:latin typeface="Humnst777 BT" charset="0"/>
              </a:rPr>
              <a:t>Don’t be misled into thinking small payments are the best option.</a:t>
            </a:r>
          </a:p>
          <a:p>
            <a:pPr defTabSz="914400">
              <a:spcBef>
                <a:spcPts val="1725"/>
              </a:spcBef>
              <a:spcAft>
                <a:spcPts val="1200"/>
              </a:spcAft>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4280" name="Group 9">
            <a:extLst>
              <a:ext uri="{FF2B5EF4-FFF2-40B4-BE49-F238E27FC236}">
                <a16:creationId xmlns:a16="http://schemas.microsoft.com/office/drawing/2014/main" id="{F84C1186-61F7-7246-BC85-1F466E8A2A4C}"/>
              </a:ext>
            </a:extLst>
          </p:cNvPr>
          <p:cNvGrpSpPr>
            <a:grpSpLocks/>
          </p:cNvGrpSpPr>
          <p:nvPr/>
        </p:nvGrpSpPr>
        <p:grpSpPr bwMode="auto">
          <a:xfrm>
            <a:off x="2895600" y="6172200"/>
            <a:ext cx="3352800" cy="544513"/>
            <a:chOff x="2895600" y="6172200"/>
            <a:chExt cx="3352800" cy="544513"/>
          </a:xfrm>
        </p:grpSpPr>
        <p:sp>
          <p:nvSpPr>
            <p:cNvPr id="54282" name="Text Box 10">
              <a:extLst>
                <a:ext uri="{FF2B5EF4-FFF2-40B4-BE49-F238E27FC236}">
                  <a16:creationId xmlns:a16="http://schemas.microsoft.com/office/drawing/2014/main" id="{508D4057-EE60-2746-9A5C-ABB74687ABF9}"/>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54283" name="Text Box 11">
              <a:extLst>
                <a:ext uri="{FF2B5EF4-FFF2-40B4-BE49-F238E27FC236}">
                  <a16:creationId xmlns:a16="http://schemas.microsoft.com/office/drawing/2014/main" id="{DC0AD7F3-6F31-E645-86F4-FD918528481A}"/>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89591BBA-9B41-A24C-A23D-30B8EB4E13E2}"/>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DD8B2AA-0008-594F-9E28-F0565A058437}" type="slidenum">
              <a:rPr lang="en-US" altLang="en-US" sz="1200">
                <a:solidFill>
                  <a:srgbClr val="898989"/>
                </a:solidFill>
                <a:latin typeface="Calibri" panose="020F0502020204030204" pitchFamily="34" charset="0"/>
              </a:rPr>
              <a:pPr eaLnBrk="1" hangingPunct="1"/>
              <a:t>20</a:t>
            </a:fld>
            <a:endParaRPr lang="en-US" altLang="en-US" sz="1200">
              <a:solidFill>
                <a:srgbClr val="898989"/>
              </a:solidFill>
              <a:latin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E6CD8678-D44E-BD43-AD34-2A62633506C1}"/>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6323" name="Rectangle 4">
            <a:extLst>
              <a:ext uri="{FF2B5EF4-FFF2-40B4-BE49-F238E27FC236}">
                <a16:creationId xmlns:a16="http://schemas.microsoft.com/office/drawing/2014/main" id="{84C4CAD7-25FB-5449-B355-6B34043818BE}"/>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315DC408-EB83-5943-A06A-526D21156F2E}"/>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6325" name="Rectangle 13">
            <a:extLst>
              <a:ext uri="{FF2B5EF4-FFF2-40B4-BE49-F238E27FC236}">
                <a16:creationId xmlns:a16="http://schemas.microsoft.com/office/drawing/2014/main" id="{158EDD7F-B58E-6741-9F53-751A9C11A4CF}"/>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56326" name="Text Box 4">
            <a:extLst>
              <a:ext uri="{FF2B5EF4-FFF2-40B4-BE49-F238E27FC236}">
                <a16:creationId xmlns:a16="http://schemas.microsoft.com/office/drawing/2014/main" id="{90F17EA9-2A0B-6C40-A204-84B2548252AC}"/>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First session wrap-up</a:t>
            </a:r>
          </a:p>
        </p:txBody>
      </p:sp>
      <p:sp>
        <p:nvSpPr>
          <p:cNvPr id="58375" name="Rectangle 3">
            <a:extLst>
              <a:ext uri="{FF2B5EF4-FFF2-40B4-BE49-F238E27FC236}">
                <a16:creationId xmlns:a16="http://schemas.microsoft.com/office/drawing/2014/main" id="{1F48C9AE-51F2-6B4A-A389-780FE1571E5A}"/>
              </a:ext>
            </a:extLst>
          </p:cNvPr>
          <p:cNvSpPr txBox="1">
            <a:spLocks noChangeArrowheads="1"/>
          </p:cNvSpPr>
          <p:nvPr/>
        </p:nvSpPr>
        <p:spPr bwMode="auto">
          <a:xfrm>
            <a:off x="809625" y="1406525"/>
            <a:ext cx="7491413"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n-US" altLang="en-US" sz="3200" b="1">
                <a:latin typeface="Humnst777 BT" charset="0"/>
              </a:rPr>
              <a:t>At the next session, we’ll review:</a:t>
            </a:r>
          </a:p>
          <a:p>
            <a:pPr lvl="2" defTabSz="914400">
              <a:spcAft>
                <a:spcPts val="1200"/>
              </a:spcAft>
              <a:buClr>
                <a:schemeClr val="tx1"/>
              </a:buClr>
              <a:buSzPct val="100000"/>
              <a:buFont typeface="Arial" panose="020B0604020202020204" pitchFamily="34" charset="0"/>
              <a:buChar char="•"/>
            </a:pPr>
            <a:r>
              <a:rPr lang="en-US" altLang="en-US" sz="2800" b="1">
                <a:latin typeface="Humnst777 BT" charset="0"/>
              </a:rPr>
              <a:t>Sample credit reports</a:t>
            </a:r>
          </a:p>
          <a:p>
            <a:pPr lvl="2" defTabSz="914400">
              <a:spcAft>
                <a:spcPts val="1200"/>
              </a:spcAft>
              <a:buClr>
                <a:schemeClr val="tx1"/>
              </a:buClr>
              <a:buSzPct val="100000"/>
              <a:buFont typeface="Arial" panose="020B0604020202020204" pitchFamily="34" charset="0"/>
              <a:buChar char="•"/>
            </a:pPr>
            <a:r>
              <a:rPr lang="en-US" altLang="en-US" sz="2800" b="1">
                <a:latin typeface="Humnst777 BT" charset="0"/>
              </a:rPr>
              <a:t>Your credit rights</a:t>
            </a:r>
          </a:p>
          <a:p>
            <a:pPr defTabSz="914400">
              <a:spcBef>
                <a:spcPts val="1725"/>
              </a:spcBef>
              <a:spcAft>
                <a:spcPts val="1200"/>
              </a:spcAft>
              <a:buClr>
                <a:schemeClr val="tx1"/>
              </a:buClr>
              <a:buSzPct val="100000"/>
              <a:buFont typeface="Wingdings" pitchFamily="2" charset="2"/>
              <a:buChar char="ü"/>
            </a:pPr>
            <a:r>
              <a:rPr lang="en-US" altLang="en-US" sz="3200" b="1">
                <a:latin typeface="Humnst777 BT" charset="0"/>
              </a:rPr>
              <a:t>And you’ll get a chance to evaluate some fictional credit histories.</a:t>
            </a: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6328" name="Group 9">
            <a:extLst>
              <a:ext uri="{FF2B5EF4-FFF2-40B4-BE49-F238E27FC236}">
                <a16:creationId xmlns:a16="http://schemas.microsoft.com/office/drawing/2014/main" id="{BF240DAB-049F-114D-8D49-809A11C0E167}"/>
              </a:ext>
            </a:extLst>
          </p:cNvPr>
          <p:cNvGrpSpPr>
            <a:grpSpLocks/>
          </p:cNvGrpSpPr>
          <p:nvPr/>
        </p:nvGrpSpPr>
        <p:grpSpPr bwMode="auto">
          <a:xfrm>
            <a:off x="2895600" y="6172200"/>
            <a:ext cx="3352800" cy="544513"/>
            <a:chOff x="2895600" y="6172200"/>
            <a:chExt cx="3352800" cy="544513"/>
          </a:xfrm>
        </p:grpSpPr>
        <p:sp>
          <p:nvSpPr>
            <p:cNvPr id="56330" name="Text Box 10">
              <a:extLst>
                <a:ext uri="{FF2B5EF4-FFF2-40B4-BE49-F238E27FC236}">
                  <a16:creationId xmlns:a16="http://schemas.microsoft.com/office/drawing/2014/main" id="{CB27011E-F0F4-F84F-B65B-8067462C7288}"/>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56331" name="Text Box 11">
              <a:extLst>
                <a:ext uri="{FF2B5EF4-FFF2-40B4-BE49-F238E27FC236}">
                  <a16:creationId xmlns:a16="http://schemas.microsoft.com/office/drawing/2014/main" id="{093F4DA7-734C-744A-92B1-0D83F1035572}"/>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F0E1097C-0EF0-674C-AE25-924DBBDA24FB}"/>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A0B0C4C-1B62-4D40-AE56-82F9FBF1B936}" type="slidenum">
              <a:rPr lang="en-US" altLang="en-US" sz="1200">
                <a:solidFill>
                  <a:srgbClr val="898989"/>
                </a:solidFill>
                <a:latin typeface="Calibri" panose="020F0502020204030204" pitchFamily="34" charset="0"/>
              </a:rPr>
              <a:pPr eaLnBrk="1" hangingPunct="1"/>
              <a:t>21</a:t>
            </a:fld>
            <a:endParaRPr lang="en-US" altLang="en-US" sz="1200">
              <a:solidFill>
                <a:srgbClr val="898989"/>
              </a:solidFill>
              <a:latin typeface="Calibri" panose="020F05020202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A2B01CB3-C3F1-3141-9C6B-333B2BCD3DC1}"/>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58371" name="Rectangle 4">
            <a:extLst>
              <a:ext uri="{FF2B5EF4-FFF2-40B4-BE49-F238E27FC236}">
                <a16:creationId xmlns:a16="http://schemas.microsoft.com/office/drawing/2014/main" id="{5AA80B4C-2484-CC43-8622-CC6BEF37DC18}"/>
              </a:ext>
            </a:extLst>
          </p:cNvPr>
          <p:cNvSpPr>
            <a:spLocks noChangeArrowheads="1"/>
          </p:cNvSpPr>
          <p:nvPr/>
        </p:nvSpPr>
        <p:spPr bwMode="auto">
          <a:xfrm>
            <a:off x="0" y="54483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1AC73CF-40D9-1D4A-8A1F-2D2E0499A5A7}"/>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58373" name="Rectangle 13">
            <a:extLst>
              <a:ext uri="{FF2B5EF4-FFF2-40B4-BE49-F238E27FC236}">
                <a16:creationId xmlns:a16="http://schemas.microsoft.com/office/drawing/2014/main" id="{6F0FF69A-5DA9-6745-9EA2-8B126824E4A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9462" name="Text Box 4">
            <a:extLst>
              <a:ext uri="{FF2B5EF4-FFF2-40B4-BE49-F238E27FC236}">
                <a16:creationId xmlns:a16="http://schemas.microsoft.com/office/drawing/2014/main" id="{14827253-5499-2B46-B150-847459F15909}"/>
              </a:ext>
            </a:extLst>
          </p:cNvPr>
          <p:cNvSpPr txBox="1">
            <a:spLocks noChangeArrowheads="1"/>
          </p:cNvSpPr>
          <p:nvPr/>
        </p:nvSpPr>
        <p:spPr bwMode="auto">
          <a:xfrm>
            <a:off x="304800" y="204788"/>
            <a:ext cx="7848600" cy="1138237"/>
          </a:xfrm>
          <a:prstGeom prst="rect">
            <a:avLst/>
          </a:prstGeom>
          <a:noFill/>
          <a:ln w="9525">
            <a:noFill/>
            <a:miter lim="800000"/>
            <a:headEnd/>
            <a:tailEnd/>
          </a:ln>
        </p:spPr>
        <p:txBody>
          <a:bodyPr>
            <a:spAutoFit/>
          </a:bodyPr>
          <a:lstStyle/>
          <a:p>
            <a:pPr>
              <a:defRPr/>
            </a:pPr>
            <a:r>
              <a:rPr lang="en-US" sz="3800" b="1" dirty="0">
                <a:ln>
                  <a:solidFill>
                    <a:srgbClr val="92C783"/>
                  </a:solidFill>
                </a:ln>
                <a:solidFill>
                  <a:srgbClr val="92C783"/>
                </a:solidFill>
                <a:latin typeface="Humnst777 BT" pitchFamily="1" charset="0"/>
                <a:ea typeface="ＭＳ Ｐゴシック" charset="-128"/>
                <a:cs typeface="ＭＳ Ｐゴシック" charset="-128"/>
              </a:rPr>
              <a:t>Good Credit</a:t>
            </a:r>
          </a:p>
          <a:p>
            <a:pPr>
              <a:defRPr/>
            </a:pPr>
            <a:endParaRPr lang="en-US" sz="2800" b="1" dirty="0">
              <a:latin typeface="Humnst777 BT" pitchFamily="1" charset="0"/>
              <a:ea typeface="ＭＳ Ｐゴシック" charset="-128"/>
              <a:cs typeface="ＭＳ Ｐゴシック" charset="-128"/>
            </a:endParaRPr>
          </a:p>
        </p:txBody>
      </p:sp>
      <p:sp>
        <p:nvSpPr>
          <p:cNvPr id="58375" name="Rectangle 3">
            <a:extLst>
              <a:ext uri="{FF2B5EF4-FFF2-40B4-BE49-F238E27FC236}">
                <a16:creationId xmlns:a16="http://schemas.microsoft.com/office/drawing/2014/main" id="{BE8B6C96-C79A-0D4D-B560-63AF423A06E6}"/>
              </a:ext>
            </a:extLst>
          </p:cNvPr>
          <p:cNvSpPr txBox="1">
            <a:spLocks noChangeArrowheads="1"/>
          </p:cNvSpPr>
          <p:nvPr/>
        </p:nvSpPr>
        <p:spPr bwMode="auto">
          <a:xfrm>
            <a:off x="1160463" y="1333500"/>
            <a:ext cx="6821487"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Aft>
                <a:spcPts val="1800"/>
              </a:spcAft>
            </a:pPr>
            <a:endParaRPr lang="en-US" altLang="en-US" sz="3200" b="1">
              <a:latin typeface="Humnst777 BT" charset="0"/>
            </a:endParaRPr>
          </a:p>
          <a:p>
            <a:pPr algn="ctr" eaLnBrk="1" hangingPunct="1">
              <a:spcAft>
                <a:spcPts val="1800"/>
              </a:spcAft>
            </a:pPr>
            <a:endParaRPr lang="en-US" altLang="en-US" sz="3200" b="1">
              <a:latin typeface="Humnst777 BT" charset="0"/>
            </a:endParaRPr>
          </a:p>
          <a:p>
            <a:pPr algn="ctr" eaLnBrk="1" hangingPunct="1">
              <a:spcAft>
                <a:spcPts val="1800"/>
              </a:spcAft>
            </a:pPr>
            <a:r>
              <a:rPr lang="en-US" altLang="en-US" sz="3200" b="1">
                <a:latin typeface="Humnst777 BT" charset="0"/>
              </a:rPr>
              <a:t>Second Session</a:t>
            </a: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58376" name="Group 9">
            <a:extLst>
              <a:ext uri="{FF2B5EF4-FFF2-40B4-BE49-F238E27FC236}">
                <a16:creationId xmlns:a16="http://schemas.microsoft.com/office/drawing/2014/main" id="{D8483648-8011-2B42-B737-14FA974C785C}"/>
              </a:ext>
            </a:extLst>
          </p:cNvPr>
          <p:cNvGrpSpPr>
            <a:grpSpLocks/>
          </p:cNvGrpSpPr>
          <p:nvPr/>
        </p:nvGrpSpPr>
        <p:grpSpPr bwMode="auto">
          <a:xfrm>
            <a:off x="2895600" y="6172200"/>
            <a:ext cx="3352800" cy="544513"/>
            <a:chOff x="2895600" y="6172200"/>
            <a:chExt cx="3352800" cy="544513"/>
          </a:xfrm>
        </p:grpSpPr>
        <p:sp>
          <p:nvSpPr>
            <p:cNvPr id="58378" name="Text Box 10">
              <a:extLst>
                <a:ext uri="{FF2B5EF4-FFF2-40B4-BE49-F238E27FC236}">
                  <a16:creationId xmlns:a16="http://schemas.microsoft.com/office/drawing/2014/main" id="{9D0F7BB4-E13C-1240-A3F8-9AE317C65D12}"/>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58379" name="Text Box 11">
              <a:extLst>
                <a:ext uri="{FF2B5EF4-FFF2-40B4-BE49-F238E27FC236}">
                  <a16:creationId xmlns:a16="http://schemas.microsoft.com/office/drawing/2014/main" id="{83E03104-3290-AD44-9E7C-65994FFFC593}"/>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5DABB741-DF85-6748-B5BE-E07B1660B9DF}"/>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24A00D7-D70F-4E4A-A401-A7FD0944134D}" type="slidenum">
              <a:rPr lang="en-US" altLang="en-US" sz="1200">
                <a:solidFill>
                  <a:srgbClr val="898989"/>
                </a:solidFill>
                <a:latin typeface="Calibri" panose="020F0502020204030204" pitchFamily="34" charset="0"/>
              </a:rPr>
              <a:pPr eaLnBrk="1" hangingPunct="1"/>
              <a:t>22</a:t>
            </a:fld>
            <a:endParaRPr lang="en-US" altLang="en-US" sz="1200">
              <a:solidFill>
                <a:srgbClr val="898989"/>
              </a:solidFill>
              <a:latin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34D8242B-76C8-C241-A372-4412AB85DF23}"/>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0419" name="Rectangle 4">
            <a:extLst>
              <a:ext uri="{FF2B5EF4-FFF2-40B4-BE49-F238E27FC236}">
                <a16:creationId xmlns:a16="http://schemas.microsoft.com/office/drawing/2014/main" id="{F549DF33-E936-D845-BE9D-84117E9B3D46}"/>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44232E26-276F-7C44-A046-D08599ADAA72}"/>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0421" name="Rectangle 13">
            <a:extLst>
              <a:ext uri="{FF2B5EF4-FFF2-40B4-BE49-F238E27FC236}">
                <a16:creationId xmlns:a16="http://schemas.microsoft.com/office/drawing/2014/main" id="{377E9DE7-B638-D340-8D5C-EC0C2CE5E12F}"/>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0422" name="Text Box 4">
            <a:extLst>
              <a:ext uri="{FF2B5EF4-FFF2-40B4-BE49-F238E27FC236}">
                <a16:creationId xmlns:a16="http://schemas.microsoft.com/office/drawing/2014/main" id="{A764DF98-7C54-B648-9A0E-D79EF81343AB}"/>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Sample credit reports</a:t>
            </a:r>
          </a:p>
        </p:txBody>
      </p:sp>
      <p:sp>
        <p:nvSpPr>
          <p:cNvPr id="62471" name="Rectangle 3">
            <a:extLst>
              <a:ext uri="{FF2B5EF4-FFF2-40B4-BE49-F238E27FC236}">
                <a16:creationId xmlns:a16="http://schemas.microsoft.com/office/drawing/2014/main" id="{A43D44E4-D8DD-EC41-B5F9-F80D5489B7E9}"/>
              </a:ext>
            </a:extLst>
          </p:cNvPr>
          <p:cNvSpPr txBox="1">
            <a:spLocks noChangeArrowheads="1"/>
          </p:cNvSpPr>
          <p:nvPr/>
        </p:nvSpPr>
        <p:spPr bwMode="auto">
          <a:xfrm>
            <a:off x="874713" y="1100138"/>
            <a:ext cx="7850187"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marL="914400" indent="-457200"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n-US" altLang="en-US" sz="3200" b="1">
                <a:latin typeface="Humnst777 BT" charset="0"/>
              </a:rPr>
              <a:t>Let’s take a look at sample reports from the three largest credit reporting bureaus:</a:t>
            </a:r>
          </a:p>
          <a:p>
            <a:pPr lvl="3" defTabSz="914400">
              <a:spcAft>
                <a:spcPts val="600"/>
              </a:spcAft>
              <a:buClr>
                <a:schemeClr val="tx1"/>
              </a:buClr>
              <a:buSzPct val="100000"/>
              <a:buFont typeface="Arial" panose="020B0604020202020204" pitchFamily="34" charset="0"/>
              <a:buChar char="•"/>
            </a:pPr>
            <a:r>
              <a:rPr lang="en-US" altLang="en-US" sz="2800" b="1">
                <a:latin typeface="Humnst777 BT" charset="0"/>
              </a:rPr>
              <a:t>Equifax</a:t>
            </a:r>
          </a:p>
          <a:p>
            <a:pPr lvl="3" defTabSz="914400">
              <a:spcAft>
                <a:spcPts val="600"/>
              </a:spcAft>
              <a:buClr>
                <a:schemeClr val="tx1"/>
              </a:buClr>
              <a:buSzPct val="100000"/>
              <a:buFont typeface="Arial" panose="020B0604020202020204" pitchFamily="34" charset="0"/>
              <a:buChar char="•"/>
            </a:pPr>
            <a:r>
              <a:rPr lang="en-US" altLang="en-US" sz="2800" b="1">
                <a:latin typeface="Humnst777 BT" charset="0"/>
              </a:rPr>
              <a:t>Experian</a:t>
            </a:r>
          </a:p>
          <a:p>
            <a:pPr lvl="3" defTabSz="914400">
              <a:spcAft>
                <a:spcPts val="600"/>
              </a:spcAft>
              <a:buClr>
                <a:schemeClr val="tx1"/>
              </a:buClr>
              <a:buSzPct val="100000"/>
              <a:buFont typeface="Arial" panose="020B0604020202020204" pitchFamily="34" charset="0"/>
              <a:buChar char="•"/>
            </a:pPr>
            <a:r>
              <a:rPr lang="en-US" altLang="en-US" sz="2800" b="1">
                <a:latin typeface="Humnst777 BT" charset="0"/>
              </a:rPr>
              <a:t>TransUnion</a:t>
            </a:r>
          </a:p>
          <a:p>
            <a:pPr defTabSz="914400">
              <a:spcBef>
                <a:spcPts val="1725"/>
              </a:spcBef>
              <a:spcAft>
                <a:spcPts val="600"/>
              </a:spcAft>
              <a:buClr>
                <a:schemeClr val="tx1"/>
              </a:buClr>
              <a:buSzPct val="100000"/>
              <a:buFont typeface="Wingdings" pitchFamily="2" charset="2"/>
              <a:buChar char="ü"/>
            </a:pPr>
            <a:r>
              <a:rPr lang="en-US" altLang="en-US" sz="3200" b="1">
                <a:latin typeface="Humnst777 BT" charset="0"/>
              </a:rPr>
              <a:t>Credit reports can be complex, so we’ll go over them in detail.</a:t>
            </a:r>
          </a:p>
          <a:p>
            <a:pPr lvl="1" defTabSz="914400">
              <a:spcAft>
                <a:spcPts val="1200"/>
              </a:spcAft>
              <a:buClr>
                <a:schemeClr val="tx1"/>
              </a:buClr>
              <a:buSzPct val="100000"/>
              <a:buFont typeface="Arial" panose="020B0604020202020204" pitchFamily="34" charset="0"/>
              <a:buChar char="•"/>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0424" name="Group 9">
            <a:extLst>
              <a:ext uri="{FF2B5EF4-FFF2-40B4-BE49-F238E27FC236}">
                <a16:creationId xmlns:a16="http://schemas.microsoft.com/office/drawing/2014/main" id="{9A3F907C-71B8-B841-9AE9-292408BF3A30}"/>
              </a:ext>
            </a:extLst>
          </p:cNvPr>
          <p:cNvGrpSpPr>
            <a:grpSpLocks/>
          </p:cNvGrpSpPr>
          <p:nvPr/>
        </p:nvGrpSpPr>
        <p:grpSpPr bwMode="auto">
          <a:xfrm>
            <a:off x="2895600" y="6172200"/>
            <a:ext cx="3352800" cy="544513"/>
            <a:chOff x="2895600" y="6172200"/>
            <a:chExt cx="3352800" cy="544513"/>
          </a:xfrm>
        </p:grpSpPr>
        <p:sp>
          <p:nvSpPr>
            <p:cNvPr id="60426" name="Text Box 10">
              <a:extLst>
                <a:ext uri="{FF2B5EF4-FFF2-40B4-BE49-F238E27FC236}">
                  <a16:creationId xmlns:a16="http://schemas.microsoft.com/office/drawing/2014/main" id="{93DB9FC3-CA5E-7843-86A8-3A7EE43C896D}"/>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60427" name="Text Box 11">
              <a:extLst>
                <a:ext uri="{FF2B5EF4-FFF2-40B4-BE49-F238E27FC236}">
                  <a16:creationId xmlns:a16="http://schemas.microsoft.com/office/drawing/2014/main" id="{672665D7-277A-674C-8EC8-5135AB7F44A8}"/>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BCA7A492-7CEC-FA41-8D98-BEC175E71A20}"/>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AEF8D43-9F10-C340-A5FB-CA0B872C521B}" type="slidenum">
              <a:rPr lang="en-US" altLang="en-US" sz="1200">
                <a:solidFill>
                  <a:srgbClr val="898989"/>
                </a:solidFill>
                <a:latin typeface="Calibri" panose="020F0502020204030204" pitchFamily="34" charset="0"/>
              </a:rPr>
              <a:pPr eaLnBrk="1" hangingPunct="1"/>
              <a:t>23</a:t>
            </a:fld>
            <a:endParaRPr lang="en-US" altLang="en-US" sz="1200">
              <a:solidFill>
                <a:srgbClr val="898989"/>
              </a:solidFill>
              <a:latin typeface="Calibri" panose="020F050202020403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EC8B00FE-F8B3-7D4A-8B50-393C74C4712F}"/>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2467" name="Rectangle 4">
            <a:extLst>
              <a:ext uri="{FF2B5EF4-FFF2-40B4-BE49-F238E27FC236}">
                <a16:creationId xmlns:a16="http://schemas.microsoft.com/office/drawing/2014/main" id="{BD73945D-E12E-EF48-BB5B-71EAAA817FF5}"/>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E860A60E-6A37-3444-9251-05A323EEEC8C}"/>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2469" name="Rectangle 13">
            <a:extLst>
              <a:ext uri="{FF2B5EF4-FFF2-40B4-BE49-F238E27FC236}">
                <a16:creationId xmlns:a16="http://schemas.microsoft.com/office/drawing/2014/main" id="{1FD171E5-2EFD-FB46-87F3-3453AA9BC179}"/>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2470" name="Text Box 4">
            <a:extLst>
              <a:ext uri="{FF2B5EF4-FFF2-40B4-BE49-F238E27FC236}">
                <a16:creationId xmlns:a16="http://schemas.microsoft.com/office/drawing/2014/main" id="{298641DE-0BED-0A44-8BF9-95999120D11D}"/>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Let’s re-cap credit reports</a:t>
            </a:r>
          </a:p>
        </p:txBody>
      </p:sp>
      <p:sp>
        <p:nvSpPr>
          <p:cNvPr id="64519" name="Rectangle 3">
            <a:extLst>
              <a:ext uri="{FF2B5EF4-FFF2-40B4-BE49-F238E27FC236}">
                <a16:creationId xmlns:a16="http://schemas.microsoft.com/office/drawing/2014/main" id="{AA659977-91BB-814D-9C31-A480436B021D}"/>
              </a:ext>
            </a:extLst>
          </p:cNvPr>
          <p:cNvSpPr txBox="1">
            <a:spLocks noChangeArrowheads="1"/>
          </p:cNvSpPr>
          <p:nvPr/>
        </p:nvSpPr>
        <p:spPr bwMode="auto">
          <a:xfrm>
            <a:off x="900113" y="1227138"/>
            <a:ext cx="7848600"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marL="914400" indent="-457200"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n-US" altLang="en-US" sz="3000" b="1">
                <a:latin typeface="Humnst777 BT" charset="0"/>
              </a:rPr>
              <a:t>It’s a record of how you handle your loans, credit cards and mortgage</a:t>
            </a:r>
          </a:p>
          <a:p>
            <a:pPr defTabSz="914400">
              <a:spcBef>
                <a:spcPts val="1725"/>
              </a:spcBef>
              <a:spcAft>
                <a:spcPts val="600"/>
              </a:spcAft>
              <a:buClr>
                <a:schemeClr val="tx1"/>
              </a:buClr>
              <a:buSzPct val="100000"/>
              <a:buFont typeface="Wingdings" pitchFamily="2" charset="2"/>
              <a:buChar char="ü"/>
            </a:pPr>
            <a:r>
              <a:rPr lang="en-US" altLang="en-US" sz="3000" b="1">
                <a:latin typeface="Humnst777 BT" charset="0"/>
              </a:rPr>
              <a:t>Lenders provide information on your credit usage to ‘credit reporting bureaus’ such as:</a:t>
            </a:r>
          </a:p>
          <a:p>
            <a:pPr lvl="3" defTabSz="914400">
              <a:spcAft>
                <a:spcPts val="600"/>
              </a:spcAft>
              <a:buClr>
                <a:schemeClr val="tx1"/>
              </a:buClr>
              <a:buSzPct val="100000"/>
              <a:buFont typeface="Arial" panose="020B0604020202020204" pitchFamily="34" charset="0"/>
              <a:buChar char="•"/>
            </a:pPr>
            <a:r>
              <a:rPr lang="en-US" altLang="en-US" sz="2600" b="1">
                <a:latin typeface="Humnst777 BT" charset="0"/>
              </a:rPr>
              <a:t>Equifax</a:t>
            </a:r>
          </a:p>
          <a:p>
            <a:pPr lvl="3" defTabSz="914400">
              <a:spcAft>
                <a:spcPts val="600"/>
              </a:spcAft>
              <a:buClr>
                <a:schemeClr val="tx1"/>
              </a:buClr>
              <a:buSzPct val="100000"/>
              <a:buFont typeface="Arial" panose="020B0604020202020204" pitchFamily="34" charset="0"/>
              <a:buChar char="•"/>
            </a:pPr>
            <a:r>
              <a:rPr lang="en-US" altLang="en-US" sz="2600" b="1">
                <a:latin typeface="Humnst777 BT" charset="0"/>
              </a:rPr>
              <a:t>Experian</a:t>
            </a:r>
          </a:p>
          <a:p>
            <a:pPr lvl="3" defTabSz="914400">
              <a:spcAft>
                <a:spcPts val="600"/>
              </a:spcAft>
              <a:buClr>
                <a:schemeClr val="tx1"/>
              </a:buClr>
              <a:buSzPct val="100000"/>
              <a:buFont typeface="Arial" panose="020B0604020202020204" pitchFamily="34" charset="0"/>
              <a:buChar char="•"/>
            </a:pPr>
            <a:r>
              <a:rPr lang="en-US" altLang="en-US" sz="2600" b="1">
                <a:latin typeface="Humnst777 BT" charset="0"/>
              </a:rPr>
              <a:t>TransUnion</a:t>
            </a: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2472" name="Group 9">
            <a:extLst>
              <a:ext uri="{FF2B5EF4-FFF2-40B4-BE49-F238E27FC236}">
                <a16:creationId xmlns:a16="http://schemas.microsoft.com/office/drawing/2014/main" id="{CEDB29E9-2814-294A-8BF6-0135444F12C2}"/>
              </a:ext>
            </a:extLst>
          </p:cNvPr>
          <p:cNvGrpSpPr>
            <a:grpSpLocks/>
          </p:cNvGrpSpPr>
          <p:nvPr/>
        </p:nvGrpSpPr>
        <p:grpSpPr bwMode="auto">
          <a:xfrm>
            <a:off x="2895600" y="6172200"/>
            <a:ext cx="3352800" cy="544513"/>
            <a:chOff x="2895600" y="6172200"/>
            <a:chExt cx="3352800" cy="544513"/>
          </a:xfrm>
        </p:grpSpPr>
        <p:sp>
          <p:nvSpPr>
            <p:cNvPr id="62474" name="Text Box 10">
              <a:extLst>
                <a:ext uri="{FF2B5EF4-FFF2-40B4-BE49-F238E27FC236}">
                  <a16:creationId xmlns:a16="http://schemas.microsoft.com/office/drawing/2014/main" id="{CD3B8747-BB25-7D4B-9B7C-1A2247AC5A32}"/>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62475" name="Text Box 11">
              <a:extLst>
                <a:ext uri="{FF2B5EF4-FFF2-40B4-BE49-F238E27FC236}">
                  <a16:creationId xmlns:a16="http://schemas.microsoft.com/office/drawing/2014/main" id="{E09D91A8-C529-4C4A-923A-1D5784E63C01}"/>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38C550B6-3CF0-1245-AA2D-02B8F2258BAA}"/>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1ABBCFB-EBB8-244F-B5E6-C923B75DA63F}" type="slidenum">
              <a:rPr lang="en-US" altLang="en-US" sz="1200">
                <a:solidFill>
                  <a:srgbClr val="898989"/>
                </a:solidFill>
                <a:latin typeface="Calibri" panose="020F0502020204030204" pitchFamily="34" charset="0"/>
              </a:rPr>
              <a:pPr eaLnBrk="1" hangingPunct="1"/>
              <a:t>24</a:t>
            </a:fld>
            <a:endParaRPr lang="en-US" altLang="en-US" sz="1200">
              <a:solidFill>
                <a:srgbClr val="898989"/>
              </a:solidFill>
              <a:latin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40ECF647-C9F7-404D-9776-45640BD99A41}"/>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4515" name="Rectangle 4">
            <a:extLst>
              <a:ext uri="{FF2B5EF4-FFF2-40B4-BE49-F238E27FC236}">
                <a16:creationId xmlns:a16="http://schemas.microsoft.com/office/drawing/2014/main" id="{C9D5C93F-29F4-A14E-9254-8FD0BD95D563}"/>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7494E426-71AF-A54D-8556-128D8DE86231}"/>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4517" name="Rectangle 13">
            <a:extLst>
              <a:ext uri="{FF2B5EF4-FFF2-40B4-BE49-F238E27FC236}">
                <a16:creationId xmlns:a16="http://schemas.microsoft.com/office/drawing/2014/main" id="{A898A1EA-18DF-8A4B-92CA-3E337F9F2C2D}"/>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4518" name="Text Box 4">
            <a:extLst>
              <a:ext uri="{FF2B5EF4-FFF2-40B4-BE49-F238E27FC236}">
                <a16:creationId xmlns:a16="http://schemas.microsoft.com/office/drawing/2014/main" id="{55910D91-D0D4-1F41-B0B0-22A6DF113B42}"/>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Details on your credit report</a:t>
            </a:r>
          </a:p>
        </p:txBody>
      </p:sp>
      <p:sp>
        <p:nvSpPr>
          <p:cNvPr id="7" name="Rectangle 3">
            <a:extLst>
              <a:ext uri="{FF2B5EF4-FFF2-40B4-BE49-F238E27FC236}">
                <a16:creationId xmlns:a16="http://schemas.microsoft.com/office/drawing/2014/main" id="{81F3A842-6D5C-1241-8F7A-1DAAFB232AF9}"/>
              </a:ext>
            </a:extLst>
          </p:cNvPr>
          <p:cNvSpPr txBox="1">
            <a:spLocks noChangeArrowheads="1"/>
          </p:cNvSpPr>
          <p:nvPr/>
        </p:nvSpPr>
        <p:spPr bwMode="auto">
          <a:xfrm>
            <a:off x="771525" y="1139825"/>
            <a:ext cx="7669213"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marL="914400" indent="-457200"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1"/>
              </a:buClr>
              <a:buSzPct val="100000"/>
              <a:buFont typeface="Wingdings" pitchFamily="2" charset="2"/>
              <a:buChar char="ü"/>
            </a:pPr>
            <a:r>
              <a:rPr lang="en-US" altLang="en-US" sz="2800" b="1">
                <a:latin typeface="Humnst777 BT" charset="0"/>
              </a:rPr>
              <a:t>Your name, birthdate, past addresses, employer </a:t>
            </a:r>
          </a:p>
          <a:p>
            <a:pPr defTabSz="914400">
              <a:spcBef>
                <a:spcPts val="1725"/>
              </a:spcBef>
              <a:buClr>
                <a:schemeClr val="tx1"/>
              </a:buClr>
              <a:buSzPct val="100000"/>
              <a:buFont typeface="Wingdings" pitchFamily="2" charset="2"/>
              <a:buChar char="ü"/>
            </a:pPr>
            <a:r>
              <a:rPr lang="en-US" altLang="en-US" sz="2800" b="1">
                <a:latin typeface="Humnst777 BT" charset="0"/>
              </a:rPr>
              <a:t>Credit accounts</a:t>
            </a:r>
          </a:p>
          <a:p>
            <a:pPr lvl="3" defTabSz="914400">
              <a:buClr>
                <a:schemeClr val="tx1"/>
              </a:buClr>
              <a:buSzPct val="100000"/>
              <a:buFont typeface="Arial" panose="020B0604020202020204" pitchFamily="34" charset="0"/>
              <a:buChar char="•"/>
            </a:pPr>
            <a:r>
              <a:rPr lang="en-US" altLang="en-US" b="1">
                <a:latin typeface="Humnst777 BT" charset="0"/>
              </a:rPr>
              <a:t>Company name, account number, date opened, months reviewed, date of last activity, high credit, terms, balance, past due, status, date reported, previous payment history</a:t>
            </a:r>
          </a:p>
          <a:p>
            <a:pPr defTabSz="914400">
              <a:spcBef>
                <a:spcPts val="1725"/>
              </a:spcBef>
              <a:buClr>
                <a:schemeClr val="tx1"/>
              </a:buClr>
              <a:buSzPct val="100000"/>
              <a:buFont typeface="Wingdings" pitchFamily="2" charset="2"/>
              <a:buChar char="ü"/>
            </a:pPr>
            <a:r>
              <a:rPr lang="en-US" altLang="en-US" sz="2800" b="1">
                <a:latin typeface="Humnst777 BT" charset="0"/>
              </a:rPr>
              <a:t>Companies that requested your credit file — ‘inquiries’</a:t>
            </a: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4520" name="Group 9">
            <a:extLst>
              <a:ext uri="{FF2B5EF4-FFF2-40B4-BE49-F238E27FC236}">
                <a16:creationId xmlns:a16="http://schemas.microsoft.com/office/drawing/2014/main" id="{A34A1380-7E33-9640-B47E-8967306B13CD}"/>
              </a:ext>
            </a:extLst>
          </p:cNvPr>
          <p:cNvGrpSpPr>
            <a:grpSpLocks/>
          </p:cNvGrpSpPr>
          <p:nvPr/>
        </p:nvGrpSpPr>
        <p:grpSpPr bwMode="auto">
          <a:xfrm>
            <a:off x="2895600" y="6172200"/>
            <a:ext cx="3352800" cy="544513"/>
            <a:chOff x="2895600" y="6172200"/>
            <a:chExt cx="3352800" cy="544513"/>
          </a:xfrm>
        </p:grpSpPr>
        <p:sp>
          <p:nvSpPr>
            <p:cNvPr id="64522" name="Text Box 10">
              <a:extLst>
                <a:ext uri="{FF2B5EF4-FFF2-40B4-BE49-F238E27FC236}">
                  <a16:creationId xmlns:a16="http://schemas.microsoft.com/office/drawing/2014/main" id="{806E804C-5DA7-3342-9F65-13672A288F29}"/>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64523" name="Text Box 11">
              <a:extLst>
                <a:ext uri="{FF2B5EF4-FFF2-40B4-BE49-F238E27FC236}">
                  <a16:creationId xmlns:a16="http://schemas.microsoft.com/office/drawing/2014/main" id="{BEC9BA9A-BB7D-4740-8B8A-53B0FCD85948}"/>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91D15DE6-12E7-5745-B0CE-E58F0866B4E1}"/>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F7BD033-C73C-D044-9212-209FDEB5D35B}" type="slidenum">
              <a:rPr lang="en-US" altLang="en-US" sz="1200">
                <a:solidFill>
                  <a:srgbClr val="898989"/>
                </a:solidFill>
                <a:latin typeface="Calibri" panose="020F0502020204030204" pitchFamily="34" charset="0"/>
              </a:rPr>
              <a:pPr eaLnBrk="1" hangingPunct="1"/>
              <a:t>25</a:t>
            </a:fld>
            <a:endParaRPr lang="en-US" altLang="en-US" sz="1200">
              <a:solidFill>
                <a:srgbClr val="898989"/>
              </a:solidFill>
              <a:latin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09E3B0A5-3114-1B4E-9426-BB132AA69702}"/>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6563" name="Rectangle 4">
            <a:extLst>
              <a:ext uri="{FF2B5EF4-FFF2-40B4-BE49-F238E27FC236}">
                <a16:creationId xmlns:a16="http://schemas.microsoft.com/office/drawing/2014/main" id="{921A459E-A396-D948-AB32-92973A3C8963}"/>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385A3315-A832-AE4A-99E6-891DAEDEECF7}"/>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6565" name="Rectangle 13">
            <a:extLst>
              <a:ext uri="{FF2B5EF4-FFF2-40B4-BE49-F238E27FC236}">
                <a16:creationId xmlns:a16="http://schemas.microsoft.com/office/drawing/2014/main" id="{EEEC91AD-1210-4D4B-92D9-3A197AFA08B3}"/>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6566" name="Text Box 4">
            <a:extLst>
              <a:ext uri="{FF2B5EF4-FFF2-40B4-BE49-F238E27FC236}">
                <a16:creationId xmlns:a16="http://schemas.microsoft.com/office/drawing/2014/main" id="{BD7E6E85-0633-0D43-8561-B9E51B4FC035}"/>
              </a:ext>
            </a:extLst>
          </p:cNvPr>
          <p:cNvSpPr txBox="1">
            <a:spLocks noChangeArrowheads="1"/>
          </p:cNvSpPr>
          <p:nvPr/>
        </p:nvSpPr>
        <p:spPr bwMode="auto">
          <a:xfrm>
            <a:off x="304800" y="204788"/>
            <a:ext cx="8135938"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Public information might show up on your credit report</a:t>
            </a:r>
          </a:p>
        </p:txBody>
      </p:sp>
      <p:sp>
        <p:nvSpPr>
          <p:cNvPr id="68615" name="Rectangle 3">
            <a:extLst>
              <a:ext uri="{FF2B5EF4-FFF2-40B4-BE49-F238E27FC236}">
                <a16:creationId xmlns:a16="http://schemas.microsoft.com/office/drawing/2014/main" id="{BB326D0D-E44F-5C4D-9337-8B11A52D1F94}"/>
              </a:ext>
            </a:extLst>
          </p:cNvPr>
          <p:cNvSpPr txBox="1">
            <a:spLocks noChangeArrowheads="1"/>
          </p:cNvSpPr>
          <p:nvPr/>
        </p:nvSpPr>
        <p:spPr bwMode="auto">
          <a:xfrm>
            <a:off x="1079500" y="1881188"/>
            <a:ext cx="7373938"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n-US" altLang="en-US" sz="3200" b="1">
                <a:latin typeface="Humnst777 BT" charset="0"/>
              </a:rPr>
              <a:t>Bankruptcy</a:t>
            </a:r>
          </a:p>
          <a:p>
            <a:pPr defTabSz="914400">
              <a:spcBef>
                <a:spcPts val="1725"/>
              </a:spcBef>
              <a:spcAft>
                <a:spcPts val="600"/>
              </a:spcAft>
              <a:buClr>
                <a:schemeClr val="tx1"/>
              </a:buClr>
              <a:buSzPct val="100000"/>
              <a:buFont typeface="Wingdings" pitchFamily="2" charset="2"/>
              <a:buChar char="ü"/>
            </a:pPr>
            <a:r>
              <a:rPr lang="en-US" altLang="en-US" sz="3200" b="1">
                <a:latin typeface="Humnst777 BT" charset="0"/>
              </a:rPr>
              <a:t>Court judgments against you</a:t>
            </a:r>
          </a:p>
          <a:p>
            <a:pPr defTabSz="914400">
              <a:spcBef>
                <a:spcPts val="1725"/>
              </a:spcBef>
              <a:spcAft>
                <a:spcPts val="600"/>
              </a:spcAft>
              <a:buClr>
                <a:schemeClr val="tx1"/>
              </a:buClr>
              <a:buSzPct val="100000"/>
              <a:buFont typeface="Wingdings" pitchFamily="2" charset="2"/>
              <a:buChar char="ü"/>
            </a:pPr>
            <a:r>
              <a:rPr lang="en-US" altLang="en-US" sz="3200" b="1">
                <a:latin typeface="Humnst777 BT" charset="0"/>
              </a:rPr>
              <a:t>Past due child support payments</a:t>
            </a:r>
          </a:p>
          <a:p>
            <a:pPr defTabSz="914400">
              <a:spcBef>
                <a:spcPts val="1725"/>
              </a:spcBef>
              <a:spcAft>
                <a:spcPts val="600"/>
              </a:spcAft>
              <a:buClr>
                <a:schemeClr val="tx1"/>
              </a:buClr>
              <a:buSzPct val="100000"/>
              <a:buFont typeface="Wingdings" pitchFamily="2" charset="2"/>
              <a:buChar char="ü"/>
            </a:pPr>
            <a:r>
              <a:rPr lang="en-US" altLang="en-US" sz="3200" b="1">
                <a:latin typeface="Humnst777 BT" charset="0"/>
              </a:rPr>
              <a:t>Property tax liens</a:t>
            </a:r>
          </a:p>
          <a:p>
            <a:pPr lvl="1" defTabSz="914400">
              <a:spcAft>
                <a:spcPts val="600"/>
              </a:spcAft>
              <a:buClr>
                <a:schemeClr val="tx1"/>
              </a:buClr>
              <a:buSzPct val="100000"/>
              <a:buFont typeface="Arial" panose="020B0604020202020204" pitchFamily="34" charset="0"/>
              <a:buChar char="•"/>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6568" name="Group 9">
            <a:extLst>
              <a:ext uri="{FF2B5EF4-FFF2-40B4-BE49-F238E27FC236}">
                <a16:creationId xmlns:a16="http://schemas.microsoft.com/office/drawing/2014/main" id="{C0921F1A-5FD4-4141-BD65-BEAC5B0D9E25}"/>
              </a:ext>
            </a:extLst>
          </p:cNvPr>
          <p:cNvGrpSpPr>
            <a:grpSpLocks/>
          </p:cNvGrpSpPr>
          <p:nvPr/>
        </p:nvGrpSpPr>
        <p:grpSpPr bwMode="auto">
          <a:xfrm>
            <a:off x="2895600" y="6172200"/>
            <a:ext cx="3352800" cy="544513"/>
            <a:chOff x="2895600" y="6172200"/>
            <a:chExt cx="3352800" cy="544513"/>
          </a:xfrm>
        </p:grpSpPr>
        <p:sp>
          <p:nvSpPr>
            <p:cNvPr id="66570" name="Text Box 10">
              <a:extLst>
                <a:ext uri="{FF2B5EF4-FFF2-40B4-BE49-F238E27FC236}">
                  <a16:creationId xmlns:a16="http://schemas.microsoft.com/office/drawing/2014/main" id="{BDD27922-EF6E-D445-A700-C0AFD1A9FAB0}"/>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66571" name="Text Box 11">
              <a:extLst>
                <a:ext uri="{FF2B5EF4-FFF2-40B4-BE49-F238E27FC236}">
                  <a16:creationId xmlns:a16="http://schemas.microsoft.com/office/drawing/2014/main" id="{3DFE1362-A1A1-CC4D-9ECD-E19A93C311A9}"/>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F6A00547-A950-CA46-BD85-9297D23FC0B0}"/>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4EC4D40-024B-D041-A917-778974EC14E5}" type="slidenum">
              <a:rPr lang="en-US" altLang="en-US" sz="1200">
                <a:solidFill>
                  <a:srgbClr val="898989"/>
                </a:solidFill>
                <a:latin typeface="Calibri" panose="020F0502020204030204" pitchFamily="34" charset="0"/>
              </a:rPr>
              <a:pPr eaLnBrk="1" hangingPunct="1"/>
              <a:t>26</a:t>
            </a:fld>
            <a:endParaRPr lang="en-US" altLang="en-US" sz="1200">
              <a:solidFill>
                <a:srgbClr val="898989"/>
              </a:solidFill>
              <a:latin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EE894F36-A922-9A44-AAED-0DC398763BF7}"/>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68611" name="Rectangle 4">
            <a:extLst>
              <a:ext uri="{FF2B5EF4-FFF2-40B4-BE49-F238E27FC236}">
                <a16:creationId xmlns:a16="http://schemas.microsoft.com/office/drawing/2014/main" id="{96C2B892-51A5-F14C-821B-2FE3635889D4}"/>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52570055-7EAA-8F41-9F61-1EA0A25F8CDC}"/>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68613" name="Rectangle 13">
            <a:extLst>
              <a:ext uri="{FF2B5EF4-FFF2-40B4-BE49-F238E27FC236}">
                <a16:creationId xmlns:a16="http://schemas.microsoft.com/office/drawing/2014/main" id="{6B7D2E7E-9477-6349-AF61-A3BFC368C8F6}"/>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68614" name="Text Box 4">
            <a:extLst>
              <a:ext uri="{FF2B5EF4-FFF2-40B4-BE49-F238E27FC236}">
                <a16:creationId xmlns:a16="http://schemas.microsoft.com/office/drawing/2014/main" id="{A035C223-3879-DF44-9484-3D530FC1D01C}"/>
              </a:ext>
            </a:extLst>
          </p:cNvPr>
          <p:cNvSpPr txBox="1">
            <a:spLocks noChangeArrowheads="1"/>
          </p:cNvSpPr>
          <p:nvPr/>
        </p:nvSpPr>
        <p:spPr bwMode="auto">
          <a:xfrm>
            <a:off x="304800" y="204788"/>
            <a:ext cx="8135938"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You’ve got your credit report, now what?</a:t>
            </a:r>
          </a:p>
        </p:txBody>
      </p:sp>
      <p:sp>
        <p:nvSpPr>
          <p:cNvPr id="70663" name="Rectangle 3">
            <a:extLst>
              <a:ext uri="{FF2B5EF4-FFF2-40B4-BE49-F238E27FC236}">
                <a16:creationId xmlns:a16="http://schemas.microsoft.com/office/drawing/2014/main" id="{6E99D506-D1F8-244B-8E51-BA833FCAC513}"/>
              </a:ext>
            </a:extLst>
          </p:cNvPr>
          <p:cNvSpPr txBox="1">
            <a:spLocks noChangeArrowheads="1"/>
          </p:cNvSpPr>
          <p:nvPr/>
        </p:nvSpPr>
        <p:spPr bwMode="auto">
          <a:xfrm>
            <a:off x="1027113" y="1754188"/>
            <a:ext cx="7631112"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n-US" altLang="en-US" sz="2800" b="1">
                <a:latin typeface="Humnst777 BT" charset="0"/>
              </a:rPr>
              <a:t>Check it carefully.</a:t>
            </a:r>
          </a:p>
          <a:p>
            <a:pPr defTabSz="914400">
              <a:spcBef>
                <a:spcPts val="1725"/>
              </a:spcBef>
              <a:spcAft>
                <a:spcPts val="600"/>
              </a:spcAft>
              <a:buClr>
                <a:schemeClr val="tx1"/>
              </a:buClr>
              <a:buSzPct val="100000"/>
              <a:buFont typeface="Wingdings" pitchFamily="2" charset="2"/>
              <a:buChar char="ü"/>
            </a:pPr>
            <a:r>
              <a:rPr lang="en-US" altLang="en-US" sz="2800" b="1">
                <a:latin typeface="Humnst777 BT" charset="0"/>
              </a:rPr>
              <a:t>Look for accounts that might not be yours.</a:t>
            </a:r>
          </a:p>
          <a:p>
            <a:pPr defTabSz="914400">
              <a:spcBef>
                <a:spcPts val="1725"/>
              </a:spcBef>
              <a:spcAft>
                <a:spcPts val="600"/>
              </a:spcAft>
              <a:buClr>
                <a:schemeClr val="tx1"/>
              </a:buClr>
              <a:buSzPct val="100000"/>
              <a:buFont typeface="Wingdings" pitchFamily="2" charset="2"/>
              <a:buChar char="ü"/>
            </a:pPr>
            <a:r>
              <a:rPr lang="en-US" altLang="en-US" sz="2800" b="1">
                <a:latin typeface="Humnst777 BT" charset="0"/>
              </a:rPr>
              <a:t>Verify all credit limits/balances.</a:t>
            </a:r>
          </a:p>
          <a:p>
            <a:pPr defTabSz="914400">
              <a:spcBef>
                <a:spcPts val="1725"/>
              </a:spcBef>
              <a:spcAft>
                <a:spcPts val="600"/>
              </a:spcAft>
              <a:buClr>
                <a:schemeClr val="tx1"/>
              </a:buClr>
              <a:buSzPct val="100000"/>
              <a:buFont typeface="Wingdings" pitchFamily="2" charset="2"/>
              <a:buChar char="ü"/>
            </a:pPr>
            <a:r>
              <a:rPr lang="en-US" altLang="en-US" sz="2800" b="1">
                <a:latin typeface="Humnst777 BT" charset="0"/>
              </a:rPr>
              <a:t>Make sure accounts you’ve closed say ‘Closed at consumer’s request.’</a:t>
            </a:r>
          </a:p>
          <a:p>
            <a:pPr lvl="1" defTabSz="914400">
              <a:spcAft>
                <a:spcPts val="600"/>
              </a:spcAft>
              <a:buClr>
                <a:schemeClr val="tx1"/>
              </a:buClr>
              <a:buSzPct val="100000"/>
              <a:buFont typeface="Arial" panose="020B0604020202020204" pitchFamily="34" charset="0"/>
              <a:buChar char="•"/>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68616" name="Group 9">
            <a:extLst>
              <a:ext uri="{FF2B5EF4-FFF2-40B4-BE49-F238E27FC236}">
                <a16:creationId xmlns:a16="http://schemas.microsoft.com/office/drawing/2014/main" id="{F2149BFF-421D-DD46-80FF-327A785C7865}"/>
              </a:ext>
            </a:extLst>
          </p:cNvPr>
          <p:cNvGrpSpPr>
            <a:grpSpLocks/>
          </p:cNvGrpSpPr>
          <p:nvPr/>
        </p:nvGrpSpPr>
        <p:grpSpPr bwMode="auto">
          <a:xfrm>
            <a:off x="2895600" y="6172200"/>
            <a:ext cx="3352800" cy="544513"/>
            <a:chOff x="2895600" y="6172200"/>
            <a:chExt cx="3352800" cy="544513"/>
          </a:xfrm>
        </p:grpSpPr>
        <p:sp>
          <p:nvSpPr>
            <p:cNvPr id="68618" name="Text Box 10">
              <a:extLst>
                <a:ext uri="{FF2B5EF4-FFF2-40B4-BE49-F238E27FC236}">
                  <a16:creationId xmlns:a16="http://schemas.microsoft.com/office/drawing/2014/main" id="{E4BAA29C-4277-F748-B192-B05C28B96614}"/>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68619" name="Text Box 11">
              <a:extLst>
                <a:ext uri="{FF2B5EF4-FFF2-40B4-BE49-F238E27FC236}">
                  <a16:creationId xmlns:a16="http://schemas.microsoft.com/office/drawing/2014/main" id="{C77F3D8E-ECB1-9640-A87F-FB7070E70DC7}"/>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13DF46FF-78B1-A043-8AFA-6263CA39D6B9}"/>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7B8E4BE-BC1F-C343-8D98-34CD7A1A0C5C}" type="slidenum">
              <a:rPr lang="en-US" altLang="en-US" sz="1200">
                <a:solidFill>
                  <a:srgbClr val="898989"/>
                </a:solidFill>
                <a:latin typeface="Calibri" panose="020F0502020204030204" pitchFamily="34" charset="0"/>
              </a:rPr>
              <a:pPr eaLnBrk="1" hangingPunct="1"/>
              <a:t>27</a:t>
            </a:fld>
            <a:endParaRPr lang="en-US" altLang="en-US" sz="1200">
              <a:solidFill>
                <a:srgbClr val="898989"/>
              </a:solidFill>
              <a:latin typeface="Calibri" panose="020F050202020403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99484D94-9479-6A4F-B9BF-6FFF77BDA9A7}"/>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0659" name="Rectangle 4">
            <a:extLst>
              <a:ext uri="{FF2B5EF4-FFF2-40B4-BE49-F238E27FC236}">
                <a16:creationId xmlns:a16="http://schemas.microsoft.com/office/drawing/2014/main" id="{1DBCB863-E987-FA49-A733-5854F14F8FEE}"/>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5A294064-8B5E-E742-A899-429001EF019C}"/>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0661" name="Rectangle 13">
            <a:extLst>
              <a:ext uri="{FF2B5EF4-FFF2-40B4-BE49-F238E27FC236}">
                <a16:creationId xmlns:a16="http://schemas.microsoft.com/office/drawing/2014/main" id="{DEFC7170-B710-4447-8119-6A4785170F12}"/>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0662" name="Text Box 4">
            <a:extLst>
              <a:ext uri="{FF2B5EF4-FFF2-40B4-BE49-F238E27FC236}">
                <a16:creationId xmlns:a16="http://schemas.microsoft.com/office/drawing/2014/main" id="{FC1342C3-39B2-7143-BD2C-9452485DBB34}"/>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You have the right to:</a:t>
            </a:r>
          </a:p>
        </p:txBody>
      </p:sp>
      <p:sp>
        <p:nvSpPr>
          <p:cNvPr id="72711" name="Rectangle 3">
            <a:extLst>
              <a:ext uri="{FF2B5EF4-FFF2-40B4-BE49-F238E27FC236}">
                <a16:creationId xmlns:a16="http://schemas.microsoft.com/office/drawing/2014/main" id="{5631AE8D-2B9E-EC4E-9D41-921E5BEC8536}"/>
              </a:ext>
            </a:extLst>
          </p:cNvPr>
          <p:cNvSpPr txBox="1">
            <a:spLocks noChangeArrowheads="1"/>
          </p:cNvSpPr>
          <p:nvPr/>
        </p:nvSpPr>
        <p:spPr bwMode="auto">
          <a:xfrm>
            <a:off x="1220788" y="1431925"/>
            <a:ext cx="6951662"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1"/>
              </a:buClr>
              <a:buSzPct val="100000"/>
              <a:buFont typeface="Wingdings" pitchFamily="2" charset="2"/>
              <a:buChar char="ü"/>
            </a:pPr>
            <a:r>
              <a:rPr lang="en-US" altLang="en-US" sz="3200" b="1">
                <a:latin typeface="Humnst777 BT" charset="0"/>
              </a:rPr>
              <a:t>See what is in your report</a:t>
            </a:r>
          </a:p>
          <a:p>
            <a:pPr defTabSz="914400">
              <a:spcBef>
                <a:spcPts val="1725"/>
              </a:spcBef>
              <a:buClr>
                <a:schemeClr val="tx1"/>
              </a:buClr>
              <a:buSzPct val="100000"/>
              <a:buFont typeface="Wingdings" pitchFamily="2" charset="2"/>
              <a:buChar char="ü"/>
            </a:pPr>
            <a:r>
              <a:rPr lang="en-US" altLang="en-US" sz="3200" b="1">
                <a:latin typeface="Humnst777 BT" charset="0"/>
              </a:rPr>
              <a:t>Have an accurate report</a:t>
            </a:r>
          </a:p>
          <a:p>
            <a:pPr defTabSz="914400">
              <a:spcBef>
                <a:spcPts val="1725"/>
              </a:spcBef>
              <a:buClr>
                <a:schemeClr val="tx1"/>
              </a:buClr>
              <a:buSzPct val="100000"/>
              <a:buFont typeface="Wingdings" pitchFamily="2" charset="2"/>
              <a:buChar char="ü"/>
            </a:pPr>
            <a:r>
              <a:rPr lang="en-US" altLang="en-US" sz="3200" b="1">
                <a:latin typeface="Humnst777 BT" charset="0"/>
              </a:rPr>
              <a:t>Have mistakes corrected</a:t>
            </a:r>
          </a:p>
          <a:p>
            <a:pPr defTabSz="914400">
              <a:spcBef>
                <a:spcPts val="1725"/>
              </a:spcBef>
              <a:buClr>
                <a:schemeClr val="tx1"/>
              </a:buClr>
              <a:buSzPct val="100000"/>
              <a:buFont typeface="Wingdings" pitchFamily="2" charset="2"/>
              <a:buChar char="ü"/>
            </a:pPr>
            <a:r>
              <a:rPr lang="en-US" altLang="en-US" sz="3200" b="1">
                <a:latin typeface="Humnst777 BT" charset="0"/>
              </a:rPr>
              <a:t>Tell your side of the story</a:t>
            </a:r>
          </a:p>
          <a:p>
            <a:pPr defTabSz="914400">
              <a:spcBef>
                <a:spcPts val="1725"/>
              </a:spcBef>
              <a:buClr>
                <a:schemeClr val="tx1"/>
              </a:buClr>
              <a:buSzPct val="100000"/>
              <a:buFont typeface="Wingdings" pitchFamily="2" charset="2"/>
              <a:buChar char="ü"/>
            </a:pPr>
            <a:r>
              <a:rPr lang="en-US" altLang="en-US" sz="3200" b="1">
                <a:latin typeface="Humnst777 BT" charset="0"/>
              </a:rPr>
              <a:t>Know who has seen your report</a:t>
            </a: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0664" name="Group 9">
            <a:extLst>
              <a:ext uri="{FF2B5EF4-FFF2-40B4-BE49-F238E27FC236}">
                <a16:creationId xmlns:a16="http://schemas.microsoft.com/office/drawing/2014/main" id="{242930E8-0DF7-564C-A09B-3BC48F2394C3}"/>
              </a:ext>
            </a:extLst>
          </p:cNvPr>
          <p:cNvGrpSpPr>
            <a:grpSpLocks/>
          </p:cNvGrpSpPr>
          <p:nvPr/>
        </p:nvGrpSpPr>
        <p:grpSpPr bwMode="auto">
          <a:xfrm>
            <a:off x="2895600" y="6172200"/>
            <a:ext cx="3352800" cy="544513"/>
            <a:chOff x="2895600" y="6172200"/>
            <a:chExt cx="3352800" cy="544513"/>
          </a:xfrm>
        </p:grpSpPr>
        <p:sp>
          <p:nvSpPr>
            <p:cNvPr id="70666" name="Text Box 10">
              <a:extLst>
                <a:ext uri="{FF2B5EF4-FFF2-40B4-BE49-F238E27FC236}">
                  <a16:creationId xmlns:a16="http://schemas.microsoft.com/office/drawing/2014/main" id="{0B6E0C17-D132-D845-9747-2F9D98960781}"/>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70667" name="Text Box 11">
              <a:extLst>
                <a:ext uri="{FF2B5EF4-FFF2-40B4-BE49-F238E27FC236}">
                  <a16:creationId xmlns:a16="http://schemas.microsoft.com/office/drawing/2014/main" id="{0124767B-3193-6147-85B8-D4680EC00CD3}"/>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98AD4205-825A-3A43-BA1F-9057159A2FD7}"/>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83E4AA5-F161-094C-BE8B-92D168279A5D}" type="slidenum">
              <a:rPr lang="en-US" altLang="en-US" sz="1200">
                <a:solidFill>
                  <a:srgbClr val="898989"/>
                </a:solidFill>
                <a:latin typeface="Calibri" panose="020F0502020204030204" pitchFamily="34" charset="0"/>
              </a:rPr>
              <a:pPr eaLnBrk="1" hangingPunct="1"/>
              <a:t>28</a:t>
            </a:fld>
            <a:endParaRPr lang="en-US" altLang="en-US" sz="1200">
              <a:solidFill>
                <a:srgbClr val="898989"/>
              </a:solidFill>
              <a:latin typeface="Calibri" panose="020F050202020403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D1BE96CB-6CBC-554E-926A-7E4218B4DE3E}"/>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2707" name="Rectangle 4">
            <a:extLst>
              <a:ext uri="{FF2B5EF4-FFF2-40B4-BE49-F238E27FC236}">
                <a16:creationId xmlns:a16="http://schemas.microsoft.com/office/drawing/2014/main" id="{1A16526A-6F66-814F-B7A9-BF5F269DD81C}"/>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7A3A6318-98FC-2645-BFAD-A4AF6AE620B2}"/>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2709" name="Rectangle 13">
            <a:extLst>
              <a:ext uri="{FF2B5EF4-FFF2-40B4-BE49-F238E27FC236}">
                <a16:creationId xmlns:a16="http://schemas.microsoft.com/office/drawing/2014/main" id="{2ADB6E9D-3157-D14C-905D-34AF6891E847}"/>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2710" name="Text Box 4">
            <a:extLst>
              <a:ext uri="{FF2B5EF4-FFF2-40B4-BE49-F238E27FC236}">
                <a16:creationId xmlns:a16="http://schemas.microsoft.com/office/drawing/2014/main" id="{823A1CE8-F964-1349-910C-C9E86A125D92}"/>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Filing a dispute</a:t>
            </a:r>
          </a:p>
        </p:txBody>
      </p:sp>
      <p:sp>
        <p:nvSpPr>
          <p:cNvPr id="7" name="Rectangle 3">
            <a:extLst>
              <a:ext uri="{FF2B5EF4-FFF2-40B4-BE49-F238E27FC236}">
                <a16:creationId xmlns:a16="http://schemas.microsoft.com/office/drawing/2014/main" id="{B88EEF61-73FA-7343-BD9C-328246B4632B}"/>
              </a:ext>
            </a:extLst>
          </p:cNvPr>
          <p:cNvSpPr txBox="1">
            <a:spLocks noChangeArrowheads="1"/>
          </p:cNvSpPr>
          <p:nvPr/>
        </p:nvSpPr>
        <p:spPr bwMode="auto">
          <a:xfrm>
            <a:off x="911225" y="1317625"/>
            <a:ext cx="7440613"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338138" eaLnBrk="0" hangingPunct="0">
              <a:defRPr sz="2400">
                <a:solidFill>
                  <a:schemeClr val="tx1"/>
                </a:solidFill>
                <a:latin typeface="Arial" panose="020B0604020202020204" pitchFamily="34" charset="0"/>
                <a:ea typeface="ＭＳ Ｐゴシック" panose="020B0600070205080204" pitchFamily="34" charset="-128"/>
              </a:defRPr>
            </a:lvl2pPr>
            <a:lvl3pPr indent="-457200"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600"/>
              </a:spcAft>
              <a:buClr>
                <a:schemeClr val="tx1"/>
              </a:buClr>
              <a:buSzPct val="100000"/>
              <a:buFont typeface="Wingdings" pitchFamily="2" charset="2"/>
              <a:buChar char="ü"/>
            </a:pPr>
            <a:r>
              <a:rPr lang="en-US" altLang="en-US" sz="3000" b="1">
                <a:latin typeface="Humnst777 BT" charset="0"/>
              </a:rPr>
              <a:t>Fill out the form/letter enclosed with your bureau report; and return back to the bureau</a:t>
            </a:r>
          </a:p>
          <a:p>
            <a:pPr lvl="2" defTabSz="914400">
              <a:spcAft>
                <a:spcPts val="1200"/>
              </a:spcAft>
              <a:buClr>
                <a:schemeClr val="tx1"/>
              </a:buClr>
              <a:buSzPct val="100000"/>
              <a:buFont typeface="Arial" panose="020B0604020202020204" pitchFamily="34" charset="0"/>
              <a:buChar char="•"/>
            </a:pPr>
            <a:r>
              <a:rPr lang="en-US" altLang="en-US" sz="2600" b="1">
                <a:latin typeface="Humnst777 BT" charset="0"/>
              </a:rPr>
              <a:t>Bureau must respond in 30-45 days</a:t>
            </a:r>
          </a:p>
          <a:p>
            <a:pPr defTabSz="914400">
              <a:spcBef>
                <a:spcPts val="1725"/>
              </a:spcBef>
              <a:spcAft>
                <a:spcPts val="600"/>
              </a:spcAft>
              <a:buClr>
                <a:schemeClr val="tx1"/>
              </a:buClr>
              <a:buSzPct val="100000"/>
              <a:buFont typeface="Wingdings" pitchFamily="2" charset="2"/>
              <a:buChar char="ü"/>
            </a:pPr>
            <a:r>
              <a:rPr lang="en-US" altLang="en-US" sz="3000" b="1">
                <a:latin typeface="Humnst777 BT" charset="0"/>
              </a:rPr>
              <a:t>If after hearing from the bureau, you disagree with its response you may add up to a 100-word statement</a:t>
            </a:r>
          </a:p>
          <a:p>
            <a:pPr defTabSz="914400">
              <a:spcBef>
                <a:spcPts val="1725"/>
              </a:spcBef>
              <a:buClr>
                <a:schemeClr val="tx1"/>
              </a:buClr>
              <a:buSzPct val="100000"/>
              <a:buFont typeface="Wingdings" pitchFamily="2" charset="2"/>
              <a:buChar char="ü"/>
            </a:pPr>
            <a:endParaRPr lang="en-US" altLang="en-US" sz="3000" b="1">
              <a:latin typeface="Humnst777 BT" charset="0"/>
            </a:endParaRPr>
          </a:p>
          <a:p>
            <a:pPr lvl="1" defTabSz="914400">
              <a:buClr>
                <a:schemeClr val="tx1"/>
              </a:buClr>
              <a:buSzPct val="100000"/>
              <a:buFont typeface="Arial" panose="020B0604020202020204" pitchFamily="34" charset="0"/>
              <a:buChar char="•"/>
            </a:pPr>
            <a:endParaRPr lang="en-US" altLang="en-US" sz="2600" b="1">
              <a:latin typeface="Humnst777 BT" charset="0"/>
            </a:endParaRP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2712" name="Group 9">
            <a:extLst>
              <a:ext uri="{FF2B5EF4-FFF2-40B4-BE49-F238E27FC236}">
                <a16:creationId xmlns:a16="http://schemas.microsoft.com/office/drawing/2014/main" id="{C8524B38-5370-6D4A-A632-AF238A7A5D9A}"/>
              </a:ext>
            </a:extLst>
          </p:cNvPr>
          <p:cNvGrpSpPr>
            <a:grpSpLocks/>
          </p:cNvGrpSpPr>
          <p:nvPr/>
        </p:nvGrpSpPr>
        <p:grpSpPr bwMode="auto">
          <a:xfrm>
            <a:off x="2895600" y="6172200"/>
            <a:ext cx="3352800" cy="544513"/>
            <a:chOff x="2895600" y="6172200"/>
            <a:chExt cx="3352800" cy="544513"/>
          </a:xfrm>
        </p:grpSpPr>
        <p:sp>
          <p:nvSpPr>
            <p:cNvPr id="72714" name="Text Box 10">
              <a:extLst>
                <a:ext uri="{FF2B5EF4-FFF2-40B4-BE49-F238E27FC236}">
                  <a16:creationId xmlns:a16="http://schemas.microsoft.com/office/drawing/2014/main" id="{81ECFF35-7C36-E74D-8856-230113DC1CB8}"/>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72715" name="Text Box 11">
              <a:extLst>
                <a:ext uri="{FF2B5EF4-FFF2-40B4-BE49-F238E27FC236}">
                  <a16:creationId xmlns:a16="http://schemas.microsoft.com/office/drawing/2014/main" id="{E04E543E-931D-D64A-93BA-15E9B677BD05}"/>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B96BB5A2-1A25-7C4E-8119-61F683AB5F64}"/>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32B1456-4875-F848-B971-EB0810742A3E}" type="slidenum">
              <a:rPr lang="en-US" altLang="en-US" sz="1200">
                <a:solidFill>
                  <a:srgbClr val="898989"/>
                </a:solidFill>
                <a:latin typeface="Calibri" panose="020F0502020204030204" pitchFamily="34" charset="0"/>
              </a:rPr>
              <a:pPr eaLnBrk="1" hangingPunct="1"/>
              <a:t>29</a:t>
            </a:fld>
            <a:endParaRPr lang="en-US" altLang="en-US" sz="1200">
              <a:solidFill>
                <a:srgbClr val="898989"/>
              </a:solidFill>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3A7E7A7-57A1-5749-89E5-85F3FB48D208}"/>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19459" name="Rectangle 4">
            <a:extLst>
              <a:ext uri="{FF2B5EF4-FFF2-40B4-BE49-F238E27FC236}">
                <a16:creationId xmlns:a16="http://schemas.microsoft.com/office/drawing/2014/main" id="{784AEF03-F893-EA49-A4A3-4312045F77B5}"/>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2608EAE3-B96C-4944-8C91-BD3C0BB82888}"/>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19461" name="Rectangle 13">
            <a:extLst>
              <a:ext uri="{FF2B5EF4-FFF2-40B4-BE49-F238E27FC236}">
                <a16:creationId xmlns:a16="http://schemas.microsoft.com/office/drawing/2014/main" id="{653D834B-C978-7049-9FE8-34692D22DF76}"/>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9462" name="Text Box 4">
            <a:extLst>
              <a:ext uri="{FF2B5EF4-FFF2-40B4-BE49-F238E27FC236}">
                <a16:creationId xmlns:a16="http://schemas.microsoft.com/office/drawing/2014/main" id="{386ABDF6-795F-354D-B086-6A4A9716EBD1}"/>
              </a:ext>
            </a:extLst>
          </p:cNvPr>
          <p:cNvSpPr txBox="1">
            <a:spLocks noChangeArrowheads="1"/>
          </p:cNvSpPr>
          <p:nvPr/>
        </p:nvSpPr>
        <p:spPr bwMode="auto">
          <a:xfrm>
            <a:off x="304800" y="204788"/>
            <a:ext cx="7848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Why we are here</a:t>
            </a:r>
          </a:p>
          <a:p>
            <a:pPr eaLnBrk="1" hangingPunct="1"/>
            <a:endParaRPr lang="en-US" altLang="en-US" sz="2800" b="1">
              <a:latin typeface="Humnst777 BT" charset="0"/>
            </a:endParaRPr>
          </a:p>
        </p:txBody>
      </p:sp>
      <p:sp>
        <p:nvSpPr>
          <p:cNvPr id="19463" name="Rectangle 3">
            <a:extLst>
              <a:ext uri="{FF2B5EF4-FFF2-40B4-BE49-F238E27FC236}">
                <a16:creationId xmlns:a16="http://schemas.microsoft.com/office/drawing/2014/main" id="{673931EE-CDDA-2F4E-BFF4-AE57DF7381B3}"/>
              </a:ext>
            </a:extLst>
          </p:cNvPr>
          <p:cNvSpPr txBox="1">
            <a:spLocks noChangeArrowheads="1"/>
          </p:cNvSpPr>
          <p:nvPr/>
        </p:nvSpPr>
        <p:spPr bwMode="auto">
          <a:xfrm>
            <a:off x="1225550" y="1693863"/>
            <a:ext cx="6821488"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24161750" indent="-24161750" eaLnBrk="0" hangingPunct="0">
              <a:defRPr sz="2400">
                <a:solidFill>
                  <a:schemeClr val="tx1"/>
                </a:solidFill>
                <a:latin typeface="Arial" panose="020B0604020202020204" pitchFamily="34" charset="0"/>
                <a:ea typeface="ＭＳ Ｐゴシック" panose="020B0600070205080204" pitchFamily="34" charset="-128"/>
              </a:defRPr>
            </a:lvl1pPr>
            <a:lvl2pPr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defTabSz="914400">
              <a:spcBef>
                <a:spcPts val="1725"/>
              </a:spcBef>
              <a:buClr>
                <a:schemeClr val="tx1"/>
              </a:buClr>
              <a:buFont typeface="Wingdings" pitchFamily="2" charset="2"/>
              <a:buChar char="ü"/>
            </a:pPr>
            <a:r>
              <a:rPr lang="en-US" altLang="en-US" sz="3200" b="1" dirty="0">
                <a:latin typeface="Humnst777 BT" charset="0"/>
              </a:rPr>
              <a:t>To learn what it means to have good credit.</a:t>
            </a:r>
          </a:p>
          <a:p>
            <a:pPr lvl="1" defTabSz="914400">
              <a:spcBef>
                <a:spcPct val="20000"/>
              </a:spcBef>
              <a:buClr>
                <a:schemeClr val="tx2"/>
              </a:buClr>
            </a:pPr>
            <a:endParaRPr kumimoji="1" lang="en-US" altLang="en-US" sz="2800" b="1" dirty="0">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dirty="0">
              <a:solidFill>
                <a:schemeClr val="accent2"/>
              </a:solidFill>
              <a:latin typeface="Calibri" panose="020F0502020204030204" pitchFamily="34" charset="0"/>
            </a:endParaRPr>
          </a:p>
        </p:txBody>
      </p:sp>
      <p:grpSp>
        <p:nvGrpSpPr>
          <p:cNvPr id="19464" name="Group 9">
            <a:extLst>
              <a:ext uri="{FF2B5EF4-FFF2-40B4-BE49-F238E27FC236}">
                <a16:creationId xmlns:a16="http://schemas.microsoft.com/office/drawing/2014/main" id="{F642AAB3-5BEE-8548-9598-0DDE0CC03F72}"/>
              </a:ext>
            </a:extLst>
          </p:cNvPr>
          <p:cNvGrpSpPr>
            <a:grpSpLocks/>
          </p:cNvGrpSpPr>
          <p:nvPr/>
        </p:nvGrpSpPr>
        <p:grpSpPr bwMode="auto">
          <a:xfrm>
            <a:off x="2895600" y="6172200"/>
            <a:ext cx="3352800" cy="544513"/>
            <a:chOff x="2895600" y="6172200"/>
            <a:chExt cx="3352800" cy="544513"/>
          </a:xfrm>
        </p:grpSpPr>
        <p:sp>
          <p:nvSpPr>
            <p:cNvPr id="19466" name="Text Box 10">
              <a:extLst>
                <a:ext uri="{FF2B5EF4-FFF2-40B4-BE49-F238E27FC236}">
                  <a16:creationId xmlns:a16="http://schemas.microsoft.com/office/drawing/2014/main" id="{5CBA13BB-D9A4-B14F-9CFF-99C01A9E50C8}"/>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19467" name="Text Box 11">
              <a:extLst>
                <a:ext uri="{FF2B5EF4-FFF2-40B4-BE49-F238E27FC236}">
                  <a16:creationId xmlns:a16="http://schemas.microsoft.com/office/drawing/2014/main" id="{644F99D3-DB25-2E46-B575-3A5A2609A435}"/>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462E19AD-7551-584A-AC6D-BE2353C299B3}"/>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0EB4637-951B-2843-807F-449C942290DB}" type="slidenum">
              <a:rPr lang="en-US" altLang="en-US" sz="1200">
                <a:solidFill>
                  <a:srgbClr val="898989"/>
                </a:solidFill>
                <a:latin typeface="Calibri" panose="020F0502020204030204" pitchFamily="34" charset="0"/>
              </a:rPr>
              <a:pPr eaLnBrk="1" hangingPunct="1"/>
              <a:t>3</a:t>
            </a:fld>
            <a:endParaRPr lang="en-US" altLang="en-US" sz="1200">
              <a:solidFill>
                <a:srgbClr val="898989"/>
              </a:solidFill>
              <a:latin typeface="Calibri" panose="020F050202020403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B7F17347-FE73-0643-951E-67A4FC866B2F}"/>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4755" name="Rectangle 4">
            <a:extLst>
              <a:ext uri="{FF2B5EF4-FFF2-40B4-BE49-F238E27FC236}">
                <a16:creationId xmlns:a16="http://schemas.microsoft.com/office/drawing/2014/main" id="{66B05ED3-0B7C-2449-A37B-C0B46E4185E4}"/>
              </a:ext>
            </a:extLst>
          </p:cNvPr>
          <p:cNvSpPr>
            <a:spLocks noChangeArrowheads="1"/>
          </p:cNvSpPr>
          <p:nvPr/>
        </p:nvSpPr>
        <p:spPr bwMode="auto">
          <a:xfrm>
            <a:off x="0" y="5407025"/>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72D280EA-0D0D-614B-A271-F7D4A3685100}"/>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4757" name="Rectangle 13">
            <a:extLst>
              <a:ext uri="{FF2B5EF4-FFF2-40B4-BE49-F238E27FC236}">
                <a16:creationId xmlns:a16="http://schemas.microsoft.com/office/drawing/2014/main" id="{8CF72A3B-0FC5-0842-B6D7-B95E37D7884C}"/>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4758" name="Text Box 4">
            <a:extLst>
              <a:ext uri="{FF2B5EF4-FFF2-40B4-BE49-F238E27FC236}">
                <a16:creationId xmlns:a16="http://schemas.microsoft.com/office/drawing/2014/main" id="{DDF4B79D-DCE3-ED49-A7BB-AFC97A1F94EE}"/>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Reporting credit fraud</a:t>
            </a:r>
          </a:p>
        </p:txBody>
      </p:sp>
      <p:sp>
        <p:nvSpPr>
          <p:cNvPr id="76807" name="Rectangle 3">
            <a:extLst>
              <a:ext uri="{FF2B5EF4-FFF2-40B4-BE49-F238E27FC236}">
                <a16:creationId xmlns:a16="http://schemas.microsoft.com/office/drawing/2014/main" id="{75C92F56-A45B-C04C-8046-95E835E1DE9C}"/>
              </a:ext>
            </a:extLst>
          </p:cNvPr>
          <p:cNvSpPr txBox="1">
            <a:spLocks noChangeArrowheads="1"/>
          </p:cNvSpPr>
          <p:nvPr/>
        </p:nvSpPr>
        <p:spPr bwMode="auto">
          <a:xfrm>
            <a:off x="860425" y="1560513"/>
            <a:ext cx="7594600"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n-US" altLang="en-US" sz="3200" b="1">
                <a:latin typeface="Humnst777 BT" charset="0"/>
              </a:rPr>
              <a:t>You may need to fill out a police report.</a:t>
            </a:r>
          </a:p>
          <a:p>
            <a:pPr defTabSz="914400">
              <a:spcBef>
                <a:spcPts val="1725"/>
              </a:spcBef>
              <a:spcAft>
                <a:spcPts val="1200"/>
              </a:spcAft>
              <a:buClr>
                <a:schemeClr val="tx1"/>
              </a:buClr>
              <a:buSzPct val="100000"/>
              <a:buFont typeface="Wingdings" pitchFamily="2" charset="2"/>
              <a:buChar char="ü"/>
            </a:pPr>
            <a:r>
              <a:rPr lang="en-US" altLang="en-US" sz="3200" b="1">
                <a:latin typeface="Humnst777 BT" charset="0"/>
              </a:rPr>
              <a:t>Credit reporting agencies have a special 1-800 number to call if you are a victim of fraud.</a:t>
            </a: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4760" name="Group 9">
            <a:extLst>
              <a:ext uri="{FF2B5EF4-FFF2-40B4-BE49-F238E27FC236}">
                <a16:creationId xmlns:a16="http://schemas.microsoft.com/office/drawing/2014/main" id="{9A3226E0-8445-5341-846E-BC06815F4A8F}"/>
              </a:ext>
            </a:extLst>
          </p:cNvPr>
          <p:cNvGrpSpPr>
            <a:grpSpLocks/>
          </p:cNvGrpSpPr>
          <p:nvPr/>
        </p:nvGrpSpPr>
        <p:grpSpPr bwMode="auto">
          <a:xfrm>
            <a:off x="2895600" y="6172200"/>
            <a:ext cx="3352800" cy="544513"/>
            <a:chOff x="2895600" y="6172200"/>
            <a:chExt cx="3352800" cy="544513"/>
          </a:xfrm>
        </p:grpSpPr>
        <p:sp>
          <p:nvSpPr>
            <p:cNvPr id="74762" name="Text Box 10">
              <a:extLst>
                <a:ext uri="{FF2B5EF4-FFF2-40B4-BE49-F238E27FC236}">
                  <a16:creationId xmlns:a16="http://schemas.microsoft.com/office/drawing/2014/main" id="{DEBF11CA-DB8C-B348-978A-9796B47E92D9}"/>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74763" name="Text Box 11">
              <a:extLst>
                <a:ext uri="{FF2B5EF4-FFF2-40B4-BE49-F238E27FC236}">
                  <a16:creationId xmlns:a16="http://schemas.microsoft.com/office/drawing/2014/main" id="{19C196E8-7F98-BE46-9C34-32523D71465B}"/>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AE8CC64C-0764-9C4F-BDC7-DFBBECF671BB}"/>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C25CBA1-D4B1-C544-94AE-7111D0721E48}" type="slidenum">
              <a:rPr lang="en-US" altLang="en-US" sz="1200">
                <a:solidFill>
                  <a:srgbClr val="898989"/>
                </a:solidFill>
                <a:latin typeface="Calibri" panose="020F0502020204030204" pitchFamily="34" charset="0"/>
              </a:rPr>
              <a:pPr eaLnBrk="1" hangingPunct="1"/>
              <a:t>30</a:t>
            </a:fld>
            <a:endParaRPr lang="en-US" altLang="en-US" sz="1200">
              <a:solidFill>
                <a:srgbClr val="898989"/>
              </a:solidFill>
              <a:latin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CA78EEBE-6976-E741-A1DD-F430DD02C819}"/>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6803" name="Rectangle 4">
            <a:extLst>
              <a:ext uri="{FF2B5EF4-FFF2-40B4-BE49-F238E27FC236}">
                <a16:creationId xmlns:a16="http://schemas.microsoft.com/office/drawing/2014/main" id="{AB680614-4761-6B4E-9D6E-7C08DC32CE92}"/>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2E3A16BE-0896-2047-A5DD-FDD561828F32}"/>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6805" name="Rectangle 13">
            <a:extLst>
              <a:ext uri="{FF2B5EF4-FFF2-40B4-BE49-F238E27FC236}">
                <a16:creationId xmlns:a16="http://schemas.microsoft.com/office/drawing/2014/main" id="{2E19134B-5E5D-3F48-8414-536002426514}"/>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6806" name="Text Box 4">
            <a:extLst>
              <a:ext uri="{FF2B5EF4-FFF2-40B4-BE49-F238E27FC236}">
                <a16:creationId xmlns:a16="http://schemas.microsoft.com/office/drawing/2014/main" id="{648279E6-77BB-234E-8707-A9CAC995E9CB}"/>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Take-home activity:</a:t>
            </a:r>
          </a:p>
        </p:txBody>
      </p:sp>
      <p:sp>
        <p:nvSpPr>
          <p:cNvPr id="78855" name="Rectangle 3">
            <a:extLst>
              <a:ext uri="{FF2B5EF4-FFF2-40B4-BE49-F238E27FC236}">
                <a16:creationId xmlns:a16="http://schemas.microsoft.com/office/drawing/2014/main" id="{086B032D-57AB-CC41-9B33-207E892D75B0}"/>
              </a:ext>
            </a:extLst>
          </p:cNvPr>
          <p:cNvSpPr txBox="1">
            <a:spLocks noChangeArrowheads="1"/>
          </p:cNvSpPr>
          <p:nvPr/>
        </p:nvSpPr>
        <p:spPr bwMode="auto">
          <a:xfrm>
            <a:off x="1117600" y="1560513"/>
            <a:ext cx="7170738"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n-US" altLang="en-US" sz="3200" b="1">
                <a:latin typeface="Humnst777 BT" charset="0"/>
              </a:rPr>
              <a:t>The Credit Self-Evaluation Worksheet in your folder is for you to take home and work on.</a:t>
            </a: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6808" name="Group 9">
            <a:extLst>
              <a:ext uri="{FF2B5EF4-FFF2-40B4-BE49-F238E27FC236}">
                <a16:creationId xmlns:a16="http://schemas.microsoft.com/office/drawing/2014/main" id="{E4C580A3-15F0-BA46-9B93-5FAD94E008EE}"/>
              </a:ext>
            </a:extLst>
          </p:cNvPr>
          <p:cNvGrpSpPr>
            <a:grpSpLocks/>
          </p:cNvGrpSpPr>
          <p:nvPr/>
        </p:nvGrpSpPr>
        <p:grpSpPr bwMode="auto">
          <a:xfrm>
            <a:off x="2895600" y="6172200"/>
            <a:ext cx="3352800" cy="544513"/>
            <a:chOff x="2895600" y="6172200"/>
            <a:chExt cx="3352800" cy="544513"/>
          </a:xfrm>
        </p:grpSpPr>
        <p:sp>
          <p:nvSpPr>
            <p:cNvPr id="76810" name="Text Box 10">
              <a:extLst>
                <a:ext uri="{FF2B5EF4-FFF2-40B4-BE49-F238E27FC236}">
                  <a16:creationId xmlns:a16="http://schemas.microsoft.com/office/drawing/2014/main" id="{9C5BA094-F1B5-F94C-A358-3BB23BC83BFE}"/>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76811" name="Text Box 11">
              <a:extLst>
                <a:ext uri="{FF2B5EF4-FFF2-40B4-BE49-F238E27FC236}">
                  <a16:creationId xmlns:a16="http://schemas.microsoft.com/office/drawing/2014/main" id="{C8D6F2A7-181B-664B-A1D6-FCC5381B9D10}"/>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39B8C94F-854B-114D-8AAD-F7909B8C8ADE}"/>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2AC2B9E-2EE7-2B49-AC3C-04E5C81A8A80}" type="slidenum">
              <a:rPr lang="en-US" altLang="en-US" sz="1200">
                <a:solidFill>
                  <a:srgbClr val="898989"/>
                </a:solidFill>
                <a:latin typeface="Calibri" panose="020F0502020204030204" pitchFamily="34" charset="0"/>
              </a:rPr>
              <a:pPr eaLnBrk="1" hangingPunct="1"/>
              <a:t>31</a:t>
            </a:fld>
            <a:endParaRPr lang="en-US" altLang="en-US" sz="1200">
              <a:solidFill>
                <a:srgbClr val="898989"/>
              </a:solidFill>
              <a:latin typeface="Calibri" panose="020F050202020403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4772EA7D-2D36-C647-A6B8-867AFCBC338B}"/>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78851" name="Rectangle 4">
            <a:extLst>
              <a:ext uri="{FF2B5EF4-FFF2-40B4-BE49-F238E27FC236}">
                <a16:creationId xmlns:a16="http://schemas.microsoft.com/office/drawing/2014/main" id="{DCC7040E-F651-8449-816D-C2D2286CB7FE}"/>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D4332B59-2044-D840-88A6-A211E7E8FA6B}"/>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78853" name="Rectangle 13">
            <a:extLst>
              <a:ext uri="{FF2B5EF4-FFF2-40B4-BE49-F238E27FC236}">
                <a16:creationId xmlns:a16="http://schemas.microsoft.com/office/drawing/2014/main" id="{9EE55B00-A587-B74C-8E6D-B89A72066ACA}"/>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78854" name="Text Box 4">
            <a:extLst>
              <a:ext uri="{FF2B5EF4-FFF2-40B4-BE49-F238E27FC236}">
                <a16:creationId xmlns:a16="http://schemas.microsoft.com/office/drawing/2014/main" id="{AA848B04-70F5-9B4F-BDC9-97F55F6A207E}"/>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Let’s take a break</a:t>
            </a:r>
          </a:p>
        </p:txBody>
      </p:sp>
      <p:sp>
        <p:nvSpPr>
          <p:cNvPr id="78855" name="Rectangle 3">
            <a:extLst>
              <a:ext uri="{FF2B5EF4-FFF2-40B4-BE49-F238E27FC236}">
                <a16:creationId xmlns:a16="http://schemas.microsoft.com/office/drawing/2014/main" id="{9DB0699B-7C15-FB48-8EE5-054B1305899D}"/>
              </a:ext>
            </a:extLst>
          </p:cNvPr>
          <p:cNvSpPr txBox="1">
            <a:spLocks noChangeArrowheads="1"/>
          </p:cNvSpPr>
          <p:nvPr/>
        </p:nvSpPr>
        <p:spPr bwMode="auto">
          <a:xfrm>
            <a:off x="488950" y="1638300"/>
            <a:ext cx="8029575"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defTabSz="914400">
              <a:spcBef>
                <a:spcPts val="1725"/>
              </a:spcBef>
              <a:spcAft>
                <a:spcPts val="1200"/>
              </a:spcAft>
              <a:buClr>
                <a:schemeClr val="tx1"/>
              </a:buClr>
              <a:buSzPct val="100000"/>
            </a:pPr>
            <a:endParaRPr lang="en-US" altLang="en-US" sz="3200" b="1">
              <a:latin typeface="Humnst777 BT" charset="0"/>
            </a:endParaRPr>
          </a:p>
          <a:p>
            <a:pPr algn="ctr" defTabSz="914400">
              <a:spcBef>
                <a:spcPts val="1725"/>
              </a:spcBef>
              <a:spcAft>
                <a:spcPts val="1200"/>
              </a:spcAft>
              <a:buClr>
                <a:schemeClr val="tx1"/>
              </a:buClr>
              <a:buSzPct val="100000"/>
            </a:pPr>
            <a:r>
              <a:rPr lang="en-US" altLang="en-US" sz="3200" b="1">
                <a:latin typeface="Humnst777 BT" charset="0"/>
              </a:rPr>
              <a:t>Please be back in 20 minutes.</a:t>
            </a:r>
          </a:p>
          <a:p>
            <a:pPr defTabSz="914400">
              <a:spcBef>
                <a:spcPts val="1725"/>
              </a:spcBef>
              <a:spcAft>
                <a:spcPts val="1200"/>
              </a:spcAft>
              <a:buClr>
                <a:schemeClr val="tx1"/>
              </a:buClr>
              <a:buSzPct val="100000"/>
              <a:buFont typeface="Wingdings" pitchFamily="2" charset="2"/>
              <a:buChar char="ü"/>
            </a:pPr>
            <a:endParaRPr lang="en-US" altLang="en-US" sz="3000" b="1">
              <a:latin typeface="Humnst777 BT" charset="0"/>
            </a:endParaRP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78856" name="Group 9">
            <a:extLst>
              <a:ext uri="{FF2B5EF4-FFF2-40B4-BE49-F238E27FC236}">
                <a16:creationId xmlns:a16="http://schemas.microsoft.com/office/drawing/2014/main" id="{F570685B-C01A-604C-8B33-F24BD641D98F}"/>
              </a:ext>
            </a:extLst>
          </p:cNvPr>
          <p:cNvGrpSpPr>
            <a:grpSpLocks/>
          </p:cNvGrpSpPr>
          <p:nvPr/>
        </p:nvGrpSpPr>
        <p:grpSpPr bwMode="auto">
          <a:xfrm>
            <a:off x="2895600" y="6172200"/>
            <a:ext cx="3352800" cy="544513"/>
            <a:chOff x="2895600" y="6172200"/>
            <a:chExt cx="3352800" cy="544513"/>
          </a:xfrm>
        </p:grpSpPr>
        <p:sp>
          <p:nvSpPr>
            <p:cNvPr id="78858" name="Text Box 10">
              <a:extLst>
                <a:ext uri="{FF2B5EF4-FFF2-40B4-BE49-F238E27FC236}">
                  <a16:creationId xmlns:a16="http://schemas.microsoft.com/office/drawing/2014/main" id="{BC6D67AE-5FB6-984F-A41A-D6A61D8B563A}"/>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78859" name="Text Box 11">
              <a:extLst>
                <a:ext uri="{FF2B5EF4-FFF2-40B4-BE49-F238E27FC236}">
                  <a16:creationId xmlns:a16="http://schemas.microsoft.com/office/drawing/2014/main" id="{7B9E42E8-0C36-C14C-B40E-315FA09FDEAC}"/>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F9E76E14-E871-3A45-8308-344D05419804}"/>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57F4C5C-C52F-A54E-9827-31513B86711E}" type="slidenum">
              <a:rPr lang="en-US" altLang="en-US" sz="1200">
                <a:solidFill>
                  <a:srgbClr val="898989"/>
                </a:solidFill>
                <a:latin typeface="Calibri" panose="020F0502020204030204" pitchFamily="34" charset="0"/>
              </a:rPr>
              <a:pPr eaLnBrk="1" hangingPunct="1"/>
              <a:t>32</a:t>
            </a:fld>
            <a:endParaRPr lang="en-US" altLang="en-US" sz="1200">
              <a:solidFill>
                <a:srgbClr val="898989"/>
              </a:solidFill>
              <a:latin typeface="Calibri" panose="020F050202020403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0440EB09-6E28-AA4E-8D82-C47178238D6D}"/>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0899" name="Rectangle 4">
            <a:extLst>
              <a:ext uri="{FF2B5EF4-FFF2-40B4-BE49-F238E27FC236}">
                <a16:creationId xmlns:a16="http://schemas.microsoft.com/office/drawing/2014/main" id="{291FADA2-1243-594D-817D-3EA448B895C7}"/>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4E911AD5-3AF3-7447-8409-AAA21CE6A039}"/>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0901" name="Rectangle 13">
            <a:extLst>
              <a:ext uri="{FF2B5EF4-FFF2-40B4-BE49-F238E27FC236}">
                <a16:creationId xmlns:a16="http://schemas.microsoft.com/office/drawing/2014/main" id="{4F36040A-5839-0648-BCAE-80B69882BB60}"/>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0902" name="Text Box 4">
            <a:extLst>
              <a:ext uri="{FF2B5EF4-FFF2-40B4-BE49-F238E27FC236}">
                <a16:creationId xmlns:a16="http://schemas.microsoft.com/office/drawing/2014/main" id="{917BC17C-41AB-EE49-AA51-3A6EA333CC61}"/>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Credit evaluation activity</a:t>
            </a:r>
          </a:p>
        </p:txBody>
      </p:sp>
      <p:sp>
        <p:nvSpPr>
          <p:cNvPr id="82951" name="Rectangle 3">
            <a:extLst>
              <a:ext uri="{FF2B5EF4-FFF2-40B4-BE49-F238E27FC236}">
                <a16:creationId xmlns:a16="http://schemas.microsoft.com/office/drawing/2014/main" id="{BBBA9EA0-A628-6A4A-B94F-3C50DA44402D}"/>
              </a:ext>
            </a:extLst>
          </p:cNvPr>
          <p:cNvSpPr txBox="1">
            <a:spLocks noChangeArrowheads="1"/>
          </p:cNvSpPr>
          <p:nvPr/>
        </p:nvSpPr>
        <p:spPr bwMode="auto">
          <a:xfrm>
            <a:off x="693738" y="1271588"/>
            <a:ext cx="8029575"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buClr>
                <a:schemeClr val="tx1"/>
              </a:buClr>
              <a:buSzPct val="100000"/>
              <a:buFont typeface="Wingdings" pitchFamily="2" charset="2"/>
              <a:buChar char="ü"/>
            </a:pPr>
            <a:r>
              <a:rPr lang="en-US" altLang="en-US" sz="3200" b="1">
                <a:latin typeface="Humnst777 BT" charset="0"/>
              </a:rPr>
              <a:t>Break into smaller groups.</a:t>
            </a:r>
          </a:p>
          <a:p>
            <a:pPr defTabSz="914400">
              <a:spcBef>
                <a:spcPts val="1725"/>
              </a:spcBef>
              <a:buClr>
                <a:schemeClr val="tx1"/>
              </a:buClr>
              <a:buSzPct val="100000"/>
              <a:buFont typeface="Wingdings" pitchFamily="2" charset="2"/>
              <a:buChar char="ü"/>
            </a:pPr>
            <a:r>
              <a:rPr lang="en-US" altLang="en-US" sz="3200" b="1">
                <a:latin typeface="Humnst777 BT" charset="0"/>
              </a:rPr>
              <a:t>Choose a spokesperson for your group.</a:t>
            </a:r>
          </a:p>
          <a:p>
            <a:pPr defTabSz="914400">
              <a:spcBef>
                <a:spcPts val="1725"/>
              </a:spcBef>
              <a:buClr>
                <a:schemeClr val="tx1"/>
              </a:buClr>
              <a:buSzPct val="100000"/>
              <a:buFont typeface="Wingdings" pitchFamily="2" charset="2"/>
              <a:buChar char="ü"/>
            </a:pPr>
            <a:r>
              <a:rPr lang="en-US" altLang="en-US" sz="3200" b="1">
                <a:latin typeface="Humnst777 BT" charset="0"/>
              </a:rPr>
              <a:t>Evaluate each scenario: Should applicants be approved for credit or a loan? </a:t>
            </a:r>
          </a:p>
          <a:p>
            <a:pPr defTabSz="914400">
              <a:spcBef>
                <a:spcPts val="1725"/>
              </a:spcBef>
              <a:buClr>
                <a:schemeClr val="tx1"/>
              </a:buClr>
              <a:buSzPct val="100000"/>
              <a:buFont typeface="Wingdings" pitchFamily="2" charset="2"/>
              <a:buChar char="ü"/>
            </a:pPr>
            <a:r>
              <a:rPr lang="en-US" altLang="en-US" sz="3200" b="1">
                <a:latin typeface="Humnst777 BT" charset="0"/>
              </a:rPr>
              <a:t>Reconvene in about 15 minutes.</a:t>
            </a:r>
          </a:p>
          <a:p>
            <a:pPr defTabSz="914400">
              <a:spcBef>
                <a:spcPts val="1725"/>
              </a:spcBef>
              <a:spcAft>
                <a:spcPts val="1200"/>
              </a:spcAft>
              <a:buClr>
                <a:schemeClr val="tx1"/>
              </a:buClr>
              <a:buSzPct val="100000"/>
              <a:buFont typeface="Wingdings" pitchFamily="2" charset="2"/>
              <a:buChar char="ü"/>
            </a:pPr>
            <a:endParaRPr lang="en-US" altLang="en-US" sz="3000" b="1">
              <a:latin typeface="Humnst777 BT" charset="0"/>
            </a:endParaRP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80904" name="Group 9">
            <a:extLst>
              <a:ext uri="{FF2B5EF4-FFF2-40B4-BE49-F238E27FC236}">
                <a16:creationId xmlns:a16="http://schemas.microsoft.com/office/drawing/2014/main" id="{581D718B-311F-784A-95AD-640E9296FABF}"/>
              </a:ext>
            </a:extLst>
          </p:cNvPr>
          <p:cNvGrpSpPr>
            <a:grpSpLocks/>
          </p:cNvGrpSpPr>
          <p:nvPr/>
        </p:nvGrpSpPr>
        <p:grpSpPr bwMode="auto">
          <a:xfrm>
            <a:off x="2895600" y="6172200"/>
            <a:ext cx="3352800" cy="544513"/>
            <a:chOff x="2895600" y="6172200"/>
            <a:chExt cx="3352800" cy="544513"/>
          </a:xfrm>
        </p:grpSpPr>
        <p:sp>
          <p:nvSpPr>
            <p:cNvPr id="80906" name="Text Box 10">
              <a:extLst>
                <a:ext uri="{FF2B5EF4-FFF2-40B4-BE49-F238E27FC236}">
                  <a16:creationId xmlns:a16="http://schemas.microsoft.com/office/drawing/2014/main" id="{60C3E97F-CCEE-FF4C-9AE0-DE3701BD6161}"/>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80907" name="Text Box 11">
              <a:extLst>
                <a:ext uri="{FF2B5EF4-FFF2-40B4-BE49-F238E27FC236}">
                  <a16:creationId xmlns:a16="http://schemas.microsoft.com/office/drawing/2014/main" id="{9DBCAFD6-7E8A-EE47-AAD7-61331CE97718}"/>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31B295EA-E1E0-6F44-9226-4F2934910776}"/>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9FF6A0F-E80E-5A4B-BD31-D36503517C8B}" type="slidenum">
              <a:rPr lang="en-US" altLang="en-US" sz="1200">
                <a:solidFill>
                  <a:srgbClr val="898989"/>
                </a:solidFill>
                <a:latin typeface="Calibri" panose="020F0502020204030204" pitchFamily="34" charset="0"/>
              </a:rPr>
              <a:pPr eaLnBrk="1" hangingPunct="1"/>
              <a:t>33</a:t>
            </a:fld>
            <a:endParaRPr lang="en-US" altLang="en-US" sz="1200">
              <a:solidFill>
                <a:srgbClr val="898989"/>
              </a:solidFill>
              <a:latin typeface="Calibri" panose="020F050202020403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735E560C-0D38-8C4F-843D-64111889A768}"/>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2947" name="Rectangle 4">
            <a:extLst>
              <a:ext uri="{FF2B5EF4-FFF2-40B4-BE49-F238E27FC236}">
                <a16:creationId xmlns:a16="http://schemas.microsoft.com/office/drawing/2014/main" id="{EB4BC40A-FA06-6546-BAF8-5F519282C7F9}"/>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5A0EC45C-AE05-A646-A99F-99BD71AF21F0}"/>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2949" name="Rectangle 13">
            <a:extLst>
              <a:ext uri="{FF2B5EF4-FFF2-40B4-BE49-F238E27FC236}">
                <a16:creationId xmlns:a16="http://schemas.microsoft.com/office/drawing/2014/main" id="{FA480C97-5112-7248-B6ED-C3F4094D3A69}"/>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2950" name="Text Box 4">
            <a:extLst>
              <a:ext uri="{FF2B5EF4-FFF2-40B4-BE49-F238E27FC236}">
                <a16:creationId xmlns:a16="http://schemas.microsoft.com/office/drawing/2014/main" id="{B54F6480-9ACF-474F-8034-F5B0492645AF}"/>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Who gets the credit?</a:t>
            </a:r>
          </a:p>
        </p:txBody>
      </p:sp>
      <p:sp>
        <p:nvSpPr>
          <p:cNvPr id="84999" name="Rectangle 3">
            <a:extLst>
              <a:ext uri="{FF2B5EF4-FFF2-40B4-BE49-F238E27FC236}">
                <a16:creationId xmlns:a16="http://schemas.microsoft.com/office/drawing/2014/main" id="{5FA25C56-98BD-7848-9300-530F47846A1D}"/>
              </a:ext>
            </a:extLst>
          </p:cNvPr>
          <p:cNvSpPr txBox="1">
            <a:spLocks noChangeArrowheads="1"/>
          </p:cNvSpPr>
          <p:nvPr/>
        </p:nvSpPr>
        <p:spPr bwMode="auto">
          <a:xfrm>
            <a:off x="936625" y="1651000"/>
            <a:ext cx="7158038"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n-US" altLang="en-US" sz="3200" b="1">
                <a:latin typeface="Humnst777 BT" charset="0"/>
              </a:rPr>
              <a:t>Let’s discuss why you approved or rejected each request for credit.</a:t>
            </a:r>
          </a:p>
          <a:p>
            <a:pPr defTabSz="914400">
              <a:spcBef>
                <a:spcPts val="1725"/>
              </a:spcBef>
              <a:spcAft>
                <a:spcPts val="1200"/>
              </a:spcAft>
              <a:buClr>
                <a:schemeClr val="tx1"/>
              </a:buClr>
              <a:buSzPct val="100000"/>
              <a:buFont typeface="Wingdings" pitchFamily="2" charset="2"/>
              <a:buChar char="ü"/>
            </a:pPr>
            <a:endParaRPr lang="en-US" altLang="en-US" sz="3000" b="1">
              <a:latin typeface="Humnst777 BT" charset="0"/>
            </a:endParaRP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82952" name="Group 9">
            <a:extLst>
              <a:ext uri="{FF2B5EF4-FFF2-40B4-BE49-F238E27FC236}">
                <a16:creationId xmlns:a16="http://schemas.microsoft.com/office/drawing/2014/main" id="{D978AB9D-E584-B94E-81B9-F7B46091F51F}"/>
              </a:ext>
            </a:extLst>
          </p:cNvPr>
          <p:cNvGrpSpPr>
            <a:grpSpLocks/>
          </p:cNvGrpSpPr>
          <p:nvPr/>
        </p:nvGrpSpPr>
        <p:grpSpPr bwMode="auto">
          <a:xfrm>
            <a:off x="2895600" y="6172200"/>
            <a:ext cx="3352800" cy="544513"/>
            <a:chOff x="2895600" y="6172200"/>
            <a:chExt cx="3352800" cy="544513"/>
          </a:xfrm>
        </p:grpSpPr>
        <p:sp>
          <p:nvSpPr>
            <p:cNvPr id="82954" name="Text Box 10">
              <a:extLst>
                <a:ext uri="{FF2B5EF4-FFF2-40B4-BE49-F238E27FC236}">
                  <a16:creationId xmlns:a16="http://schemas.microsoft.com/office/drawing/2014/main" id="{DD27410D-19E2-CB45-AC8A-E6B2EC578ADB}"/>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82955" name="Text Box 11">
              <a:extLst>
                <a:ext uri="{FF2B5EF4-FFF2-40B4-BE49-F238E27FC236}">
                  <a16:creationId xmlns:a16="http://schemas.microsoft.com/office/drawing/2014/main" id="{A1CDC1D6-0A64-BA47-8D0B-B8604D04B625}"/>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9FB44A05-48A4-E146-98B6-A4DA876D6765}"/>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D2E8983-5483-D04E-9A2B-41F02F0BC396}" type="slidenum">
              <a:rPr lang="en-US" altLang="en-US" sz="1200">
                <a:solidFill>
                  <a:srgbClr val="898989"/>
                </a:solidFill>
                <a:latin typeface="Calibri" panose="020F0502020204030204" pitchFamily="34" charset="0"/>
              </a:rPr>
              <a:pPr eaLnBrk="1" hangingPunct="1"/>
              <a:t>34</a:t>
            </a:fld>
            <a:endParaRPr lang="en-US" altLang="en-US" sz="1200">
              <a:solidFill>
                <a:srgbClr val="898989"/>
              </a:solidFill>
              <a:latin typeface="Calibri" panose="020F050202020403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FA611C79-AEB9-154E-BA91-6ABA9892995C}"/>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4995" name="Rectangle 4">
            <a:extLst>
              <a:ext uri="{FF2B5EF4-FFF2-40B4-BE49-F238E27FC236}">
                <a16:creationId xmlns:a16="http://schemas.microsoft.com/office/drawing/2014/main" id="{C991D55A-EE15-2545-B5E6-1FCC2FDFCA96}"/>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6DCA993-D08F-B040-9408-EFC79E1A61D9}"/>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4997" name="Rectangle 13">
            <a:extLst>
              <a:ext uri="{FF2B5EF4-FFF2-40B4-BE49-F238E27FC236}">
                <a16:creationId xmlns:a16="http://schemas.microsoft.com/office/drawing/2014/main" id="{22F2347D-A5DA-754A-966D-0BC4927F2B9D}"/>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4998" name="Text Box 4">
            <a:extLst>
              <a:ext uri="{FF2B5EF4-FFF2-40B4-BE49-F238E27FC236}">
                <a16:creationId xmlns:a16="http://schemas.microsoft.com/office/drawing/2014/main" id="{C358A483-E246-CE42-BC22-53FD781C9889}"/>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Questions &amp; answers</a:t>
            </a:r>
          </a:p>
        </p:txBody>
      </p:sp>
      <p:sp>
        <p:nvSpPr>
          <p:cNvPr id="87047" name="Rectangle 3">
            <a:extLst>
              <a:ext uri="{FF2B5EF4-FFF2-40B4-BE49-F238E27FC236}">
                <a16:creationId xmlns:a16="http://schemas.microsoft.com/office/drawing/2014/main" id="{66DA1A1C-C566-8248-9AD8-460ABBC97BDC}"/>
              </a:ext>
            </a:extLst>
          </p:cNvPr>
          <p:cNvSpPr txBox="1">
            <a:spLocks noChangeArrowheads="1"/>
          </p:cNvSpPr>
          <p:nvPr/>
        </p:nvSpPr>
        <p:spPr bwMode="auto">
          <a:xfrm>
            <a:off x="989013" y="1509713"/>
            <a:ext cx="7785100"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n-US" altLang="en-US" sz="3200" b="1">
                <a:latin typeface="Humnst777 BT" charset="0"/>
              </a:rPr>
              <a:t>Now’s your chance to ask those nagging questions about credit. </a:t>
            </a:r>
          </a:p>
          <a:p>
            <a:pPr defTabSz="914400">
              <a:spcBef>
                <a:spcPts val="1725"/>
              </a:spcBef>
              <a:spcAft>
                <a:spcPts val="1200"/>
              </a:spcAft>
              <a:buClr>
                <a:schemeClr val="tx1"/>
              </a:buClr>
              <a:buSzPct val="100000"/>
              <a:buFont typeface="Wingdings" pitchFamily="2" charset="2"/>
              <a:buChar char="ü"/>
            </a:pPr>
            <a:endParaRPr lang="en-US" altLang="en-US" sz="3000" b="1">
              <a:latin typeface="Humnst777 BT" charset="0"/>
            </a:endParaRP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85000" name="Group 9">
            <a:extLst>
              <a:ext uri="{FF2B5EF4-FFF2-40B4-BE49-F238E27FC236}">
                <a16:creationId xmlns:a16="http://schemas.microsoft.com/office/drawing/2014/main" id="{E62E4BB8-FBF6-F946-A479-2AF328A2F7EA}"/>
              </a:ext>
            </a:extLst>
          </p:cNvPr>
          <p:cNvGrpSpPr>
            <a:grpSpLocks/>
          </p:cNvGrpSpPr>
          <p:nvPr/>
        </p:nvGrpSpPr>
        <p:grpSpPr bwMode="auto">
          <a:xfrm>
            <a:off x="2895600" y="6172200"/>
            <a:ext cx="3352800" cy="544513"/>
            <a:chOff x="2895600" y="6172200"/>
            <a:chExt cx="3352800" cy="544513"/>
          </a:xfrm>
        </p:grpSpPr>
        <p:sp>
          <p:nvSpPr>
            <p:cNvPr id="85002" name="Text Box 10">
              <a:extLst>
                <a:ext uri="{FF2B5EF4-FFF2-40B4-BE49-F238E27FC236}">
                  <a16:creationId xmlns:a16="http://schemas.microsoft.com/office/drawing/2014/main" id="{52DD5867-26CF-CA4B-A866-8E358F6919A3}"/>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85003" name="Text Box 11">
              <a:extLst>
                <a:ext uri="{FF2B5EF4-FFF2-40B4-BE49-F238E27FC236}">
                  <a16:creationId xmlns:a16="http://schemas.microsoft.com/office/drawing/2014/main" id="{6F44BD3F-C993-F547-8040-9C12B85801EF}"/>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173244DC-1CF6-754B-8309-FA9EB71BDB2B}"/>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0281C03-6368-9649-BBA3-D811C871AB49}" type="slidenum">
              <a:rPr lang="en-US" altLang="en-US" sz="1200">
                <a:solidFill>
                  <a:srgbClr val="898989"/>
                </a:solidFill>
                <a:latin typeface="Calibri" panose="020F0502020204030204" pitchFamily="34" charset="0"/>
              </a:rPr>
              <a:pPr eaLnBrk="1" hangingPunct="1"/>
              <a:t>35</a:t>
            </a:fld>
            <a:endParaRPr lang="en-US" altLang="en-US" sz="1200">
              <a:solidFill>
                <a:srgbClr val="898989"/>
              </a:solidFill>
              <a:latin typeface="Calibri" panose="020F050202020403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16D8E8CC-2BEE-414E-AAFC-6E05C6AE20DB}"/>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7043" name="Rectangle 4">
            <a:extLst>
              <a:ext uri="{FF2B5EF4-FFF2-40B4-BE49-F238E27FC236}">
                <a16:creationId xmlns:a16="http://schemas.microsoft.com/office/drawing/2014/main" id="{93EFC1DD-B7EC-784E-B07A-FC74A19F86E6}"/>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DDEB79DE-9424-4E43-9244-A96739479253}"/>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7045" name="Rectangle 13">
            <a:extLst>
              <a:ext uri="{FF2B5EF4-FFF2-40B4-BE49-F238E27FC236}">
                <a16:creationId xmlns:a16="http://schemas.microsoft.com/office/drawing/2014/main" id="{7BEBA6DE-84D0-5B4A-B66B-0AAB6B0536C2}"/>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7046" name="Text Box 4">
            <a:extLst>
              <a:ext uri="{FF2B5EF4-FFF2-40B4-BE49-F238E27FC236}">
                <a16:creationId xmlns:a16="http://schemas.microsoft.com/office/drawing/2014/main" id="{D14E6288-835B-654C-A788-7BD39A5F5064}"/>
              </a:ext>
            </a:extLst>
          </p:cNvPr>
          <p:cNvSpPr txBox="1">
            <a:spLocks noChangeArrowheads="1"/>
          </p:cNvSpPr>
          <p:nvPr/>
        </p:nvSpPr>
        <p:spPr bwMode="auto">
          <a:xfrm>
            <a:off x="304800" y="204788"/>
            <a:ext cx="81359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Class</a:t>
            </a:r>
            <a:r>
              <a:rPr lang="en-US" altLang="en-US" sz="4000">
                <a:solidFill>
                  <a:srgbClr val="92C783"/>
                </a:solidFill>
              </a:rPr>
              <a:t> </a:t>
            </a:r>
            <a:r>
              <a:rPr lang="en-US" altLang="en-US" sz="3800" b="1">
                <a:solidFill>
                  <a:srgbClr val="92C783"/>
                </a:solidFill>
                <a:latin typeface="Humnst777 BT" charset="0"/>
              </a:rPr>
              <a:t>evaluation</a:t>
            </a:r>
          </a:p>
        </p:txBody>
      </p:sp>
      <p:sp>
        <p:nvSpPr>
          <p:cNvPr id="89095" name="Rectangle 3">
            <a:extLst>
              <a:ext uri="{FF2B5EF4-FFF2-40B4-BE49-F238E27FC236}">
                <a16:creationId xmlns:a16="http://schemas.microsoft.com/office/drawing/2014/main" id="{0C637575-EBB1-014B-83DC-D7B825C40BB4}"/>
              </a:ext>
            </a:extLst>
          </p:cNvPr>
          <p:cNvSpPr txBox="1">
            <a:spLocks noChangeArrowheads="1"/>
          </p:cNvSpPr>
          <p:nvPr/>
        </p:nvSpPr>
        <p:spPr bwMode="auto">
          <a:xfrm>
            <a:off x="1143000" y="1638300"/>
            <a:ext cx="7029450" cy="4749800"/>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n-US" altLang="en-US" sz="3200" b="1">
                <a:latin typeface="Humnst777 BT" charset="0"/>
              </a:rPr>
              <a:t>Please fill out the evaluation form and leave it on your way out.</a:t>
            </a:r>
          </a:p>
          <a:p>
            <a:pPr defTabSz="914400">
              <a:spcBef>
                <a:spcPts val="1725"/>
              </a:spcBef>
              <a:spcAft>
                <a:spcPts val="1200"/>
              </a:spcAft>
              <a:buClr>
                <a:schemeClr val="tx1"/>
              </a:buClr>
              <a:buSzPct val="100000"/>
              <a:buFont typeface="Wingdings" pitchFamily="2" charset="2"/>
              <a:buChar char="ü"/>
            </a:pPr>
            <a:endParaRPr lang="en-US" altLang="en-US" sz="3000" b="1">
              <a:latin typeface="Humnst777 BT" charset="0"/>
            </a:endParaRPr>
          </a:p>
          <a:p>
            <a:pPr lvl="1" defTabSz="914400">
              <a:spcAft>
                <a:spcPts val="1200"/>
              </a:spcAft>
              <a:buClr>
                <a:schemeClr val="tx1"/>
              </a:buClr>
              <a:buSzPct val="100000"/>
            </a:pPr>
            <a:endParaRPr lang="en-US" altLang="en-US" sz="2800" b="1">
              <a:latin typeface="Humnst777 BT" charset="0"/>
            </a:endParaRPr>
          </a:p>
          <a:p>
            <a:pPr lvl="1" defTabSz="914400">
              <a:spcAft>
                <a:spcPts val="1200"/>
              </a:spcAft>
              <a:buClr>
                <a:schemeClr val="tx1"/>
              </a:buClr>
              <a:buSzPct val="100000"/>
            </a:pPr>
            <a:endParaRPr lang="en-US" altLang="en-US" sz="28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pPr>
            <a:endParaRPr lang="en-US" altLang="en-US" sz="3200" b="1">
              <a:latin typeface="Humnst777 BT" charset="0"/>
            </a:endParaRPr>
          </a:p>
          <a:p>
            <a:pPr defTabSz="914400">
              <a:spcBef>
                <a:spcPts val="1725"/>
              </a:spcBef>
              <a:buClr>
                <a:schemeClr val="tx1"/>
              </a:buClr>
              <a:buSzPct val="100000"/>
              <a:buFont typeface="Wingdings" pitchFamily="2" charset="2"/>
              <a:buChar char="ü"/>
            </a:pPr>
            <a:endParaRPr lang="en-US" altLang="en-US" sz="2800" b="1">
              <a:latin typeface="Humnst777 BT"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87048" name="Group 9">
            <a:extLst>
              <a:ext uri="{FF2B5EF4-FFF2-40B4-BE49-F238E27FC236}">
                <a16:creationId xmlns:a16="http://schemas.microsoft.com/office/drawing/2014/main" id="{CD16BBFC-C1B5-0549-BBCC-0497D18731FC}"/>
              </a:ext>
            </a:extLst>
          </p:cNvPr>
          <p:cNvGrpSpPr>
            <a:grpSpLocks/>
          </p:cNvGrpSpPr>
          <p:nvPr/>
        </p:nvGrpSpPr>
        <p:grpSpPr bwMode="auto">
          <a:xfrm>
            <a:off x="2895600" y="6172200"/>
            <a:ext cx="3352800" cy="544513"/>
            <a:chOff x="2895600" y="6172200"/>
            <a:chExt cx="3352800" cy="544513"/>
          </a:xfrm>
        </p:grpSpPr>
        <p:sp>
          <p:nvSpPr>
            <p:cNvPr id="87050" name="Text Box 10">
              <a:extLst>
                <a:ext uri="{FF2B5EF4-FFF2-40B4-BE49-F238E27FC236}">
                  <a16:creationId xmlns:a16="http://schemas.microsoft.com/office/drawing/2014/main" id="{D3851969-BF54-AA4E-9708-0A840F71E200}"/>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87051" name="Text Box 11">
              <a:extLst>
                <a:ext uri="{FF2B5EF4-FFF2-40B4-BE49-F238E27FC236}">
                  <a16:creationId xmlns:a16="http://schemas.microsoft.com/office/drawing/2014/main" id="{57716FEE-3FED-C246-8F7B-BCD5AC2F3F77}"/>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2C72672B-B9D1-E340-AF0C-9A7CADCFBBA0}"/>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3531923-F9B2-5349-80CD-90160CE42AB3}" type="slidenum">
              <a:rPr lang="en-US" altLang="en-US" sz="1200">
                <a:solidFill>
                  <a:srgbClr val="898989"/>
                </a:solidFill>
                <a:latin typeface="Calibri" panose="020F0502020204030204" pitchFamily="34" charset="0"/>
              </a:rPr>
              <a:pPr eaLnBrk="1" hangingPunct="1"/>
              <a:t>36</a:t>
            </a:fld>
            <a:endParaRPr lang="en-US" altLang="en-US" sz="1200">
              <a:solidFill>
                <a:srgbClr val="898989"/>
              </a:solidFill>
              <a:latin typeface="Calibri" panose="020F050202020403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C9EA3025-5119-E143-93E0-FC5A96CF631F}"/>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89091" name="Rectangle 4">
            <a:extLst>
              <a:ext uri="{FF2B5EF4-FFF2-40B4-BE49-F238E27FC236}">
                <a16:creationId xmlns:a16="http://schemas.microsoft.com/office/drawing/2014/main" id="{425A652C-7F44-A641-B43B-A19B765A8801}"/>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AD372FA5-8FB0-534F-BE43-EF97D5FB8F7A}"/>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89093" name="Rectangle 13">
            <a:extLst>
              <a:ext uri="{FF2B5EF4-FFF2-40B4-BE49-F238E27FC236}">
                <a16:creationId xmlns:a16="http://schemas.microsoft.com/office/drawing/2014/main" id="{46D999FD-A116-F74A-B047-AA1DA5F8BA5B}"/>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89094" name="Text Box 4">
            <a:extLst>
              <a:ext uri="{FF2B5EF4-FFF2-40B4-BE49-F238E27FC236}">
                <a16:creationId xmlns:a16="http://schemas.microsoft.com/office/drawing/2014/main" id="{4971D665-5083-D74A-9A14-117585E65ECB}"/>
              </a:ext>
            </a:extLst>
          </p:cNvPr>
          <p:cNvSpPr txBox="1">
            <a:spLocks noChangeArrowheads="1"/>
          </p:cNvSpPr>
          <p:nvPr/>
        </p:nvSpPr>
        <p:spPr bwMode="auto">
          <a:xfrm>
            <a:off x="304800" y="204788"/>
            <a:ext cx="81359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Congratulations!</a:t>
            </a:r>
          </a:p>
        </p:txBody>
      </p:sp>
      <p:sp>
        <p:nvSpPr>
          <p:cNvPr id="89095" name="Rectangle 3">
            <a:extLst>
              <a:ext uri="{FF2B5EF4-FFF2-40B4-BE49-F238E27FC236}">
                <a16:creationId xmlns:a16="http://schemas.microsoft.com/office/drawing/2014/main" id="{0ED778F3-769F-5243-A37A-7D3C4D4DBE25}"/>
              </a:ext>
            </a:extLst>
          </p:cNvPr>
          <p:cNvSpPr txBox="1">
            <a:spLocks noChangeArrowheads="1"/>
          </p:cNvSpPr>
          <p:nvPr/>
        </p:nvSpPr>
        <p:spPr bwMode="auto">
          <a:xfrm>
            <a:off x="950913" y="1547813"/>
            <a:ext cx="7362825"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indent="465138"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200"/>
              </a:spcAft>
              <a:buClr>
                <a:schemeClr val="tx1"/>
              </a:buClr>
              <a:buSzPct val="100000"/>
              <a:buFont typeface="Wingdings" pitchFamily="2" charset="2"/>
              <a:buChar char="ü"/>
            </a:pPr>
            <a:r>
              <a:rPr lang="en-US" altLang="en-US" sz="3200" b="1" dirty="0">
                <a:latin typeface="Humnst777 BT" charset="0"/>
              </a:rPr>
              <a:t>You’ve completed the Good Credit training.</a:t>
            </a:r>
          </a:p>
          <a:p>
            <a:pPr defTabSz="914400">
              <a:spcBef>
                <a:spcPts val="1725"/>
              </a:spcBef>
              <a:spcAft>
                <a:spcPts val="1200"/>
              </a:spcAft>
              <a:buClr>
                <a:schemeClr val="tx1"/>
              </a:buClr>
              <a:buSzPct val="100000"/>
              <a:buFont typeface="Wingdings" pitchFamily="2" charset="2"/>
              <a:buChar char="ü"/>
            </a:pPr>
            <a:r>
              <a:rPr lang="en-US" altLang="en-US" sz="3200" b="1" dirty="0">
                <a:latin typeface="Humnst777 BT" charset="0"/>
              </a:rPr>
              <a:t>Good luck!</a:t>
            </a:r>
          </a:p>
          <a:p>
            <a:pPr defTabSz="914400">
              <a:spcBef>
                <a:spcPts val="1725"/>
              </a:spcBef>
              <a:spcAft>
                <a:spcPts val="1200"/>
              </a:spcAft>
              <a:buClr>
                <a:schemeClr val="tx1"/>
              </a:buClr>
              <a:buSzPct val="100000"/>
              <a:buFont typeface="Wingdings" pitchFamily="2" charset="2"/>
              <a:buChar char="ü"/>
            </a:pPr>
            <a:endParaRPr lang="en-US" altLang="en-US" sz="3000" b="1" dirty="0">
              <a:latin typeface="Humnst777 BT" charset="0"/>
            </a:endParaRPr>
          </a:p>
          <a:p>
            <a:pPr lvl="1" defTabSz="914400">
              <a:spcAft>
                <a:spcPts val="1200"/>
              </a:spcAft>
              <a:buClr>
                <a:schemeClr val="tx1"/>
              </a:buClr>
              <a:buSzPct val="100000"/>
            </a:pPr>
            <a:endParaRPr lang="en-US" altLang="en-US" sz="2800" b="1" dirty="0">
              <a:latin typeface="Humnst777 BT" charset="0"/>
            </a:endParaRPr>
          </a:p>
          <a:p>
            <a:pPr lvl="1" defTabSz="914400">
              <a:spcAft>
                <a:spcPts val="1200"/>
              </a:spcAft>
              <a:buClr>
                <a:schemeClr val="tx1"/>
              </a:buClr>
              <a:buSzPct val="100000"/>
            </a:pPr>
            <a:endParaRPr lang="en-US" altLang="en-US" sz="2800" b="1" dirty="0">
              <a:latin typeface="Humnst777 BT" charset="0"/>
            </a:endParaRPr>
          </a:p>
          <a:p>
            <a:pPr defTabSz="914400">
              <a:spcBef>
                <a:spcPts val="1725"/>
              </a:spcBef>
              <a:buClr>
                <a:schemeClr val="tx1"/>
              </a:buClr>
              <a:buSzPct val="100000"/>
            </a:pPr>
            <a:endParaRPr lang="en-US" altLang="en-US" sz="3200" b="1" dirty="0">
              <a:latin typeface="Humnst777 BT" charset="0"/>
            </a:endParaRPr>
          </a:p>
          <a:p>
            <a:pPr defTabSz="914400">
              <a:spcBef>
                <a:spcPts val="1725"/>
              </a:spcBef>
              <a:buClr>
                <a:schemeClr val="tx1"/>
              </a:buClr>
              <a:buSzPct val="100000"/>
            </a:pPr>
            <a:endParaRPr lang="en-US" altLang="en-US" sz="3200" b="1" dirty="0">
              <a:latin typeface="Humnst777 BT" charset="0"/>
            </a:endParaRPr>
          </a:p>
          <a:p>
            <a:pPr defTabSz="914400">
              <a:spcBef>
                <a:spcPts val="1725"/>
              </a:spcBef>
              <a:buClr>
                <a:schemeClr val="tx1"/>
              </a:buClr>
              <a:buSzPct val="100000"/>
              <a:buFont typeface="Wingdings" pitchFamily="2" charset="2"/>
              <a:buChar char="ü"/>
            </a:pPr>
            <a:endParaRPr lang="en-US" altLang="en-US" sz="2800" b="1" dirty="0">
              <a:latin typeface="Humnst777 BT" charset="0"/>
            </a:endParaRPr>
          </a:p>
          <a:p>
            <a:pPr lvl="1" defTabSz="914400">
              <a:spcBef>
                <a:spcPct val="20000"/>
              </a:spcBef>
              <a:buClr>
                <a:schemeClr val="tx2"/>
              </a:buClr>
            </a:pPr>
            <a:endParaRPr kumimoji="1" lang="en-US" altLang="en-US" sz="2800" b="1" dirty="0">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dirty="0">
              <a:solidFill>
                <a:schemeClr val="accent2"/>
              </a:solidFill>
              <a:latin typeface="Calibri" panose="020F0502020204030204" pitchFamily="34" charset="0"/>
            </a:endParaRPr>
          </a:p>
        </p:txBody>
      </p:sp>
      <p:grpSp>
        <p:nvGrpSpPr>
          <p:cNvPr id="89096" name="Group 9">
            <a:extLst>
              <a:ext uri="{FF2B5EF4-FFF2-40B4-BE49-F238E27FC236}">
                <a16:creationId xmlns:a16="http://schemas.microsoft.com/office/drawing/2014/main" id="{083FB8A6-E40E-B74A-938B-12452EBBB768}"/>
              </a:ext>
            </a:extLst>
          </p:cNvPr>
          <p:cNvGrpSpPr>
            <a:grpSpLocks/>
          </p:cNvGrpSpPr>
          <p:nvPr/>
        </p:nvGrpSpPr>
        <p:grpSpPr bwMode="auto">
          <a:xfrm>
            <a:off x="2895600" y="6172200"/>
            <a:ext cx="3352800" cy="544513"/>
            <a:chOff x="2895600" y="6172200"/>
            <a:chExt cx="3352800" cy="544513"/>
          </a:xfrm>
        </p:grpSpPr>
        <p:sp>
          <p:nvSpPr>
            <p:cNvPr id="89098" name="Text Box 10">
              <a:extLst>
                <a:ext uri="{FF2B5EF4-FFF2-40B4-BE49-F238E27FC236}">
                  <a16:creationId xmlns:a16="http://schemas.microsoft.com/office/drawing/2014/main" id="{BC991489-C0C6-B742-BCE1-869180FC24D4}"/>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89099" name="Text Box 11">
              <a:extLst>
                <a:ext uri="{FF2B5EF4-FFF2-40B4-BE49-F238E27FC236}">
                  <a16:creationId xmlns:a16="http://schemas.microsoft.com/office/drawing/2014/main" id="{426A65F5-3A73-9446-97D6-69665EE14210}"/>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068F81F6-C1D1-4144-BD8A-7EDEC520F477}"/>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9C9FF79-72E5-324C-8A34-17643CC9E7F7}" type="slidenum">
              <a:rPr lang="en-US" altLang="en-US" sz="1200">
                <a:solidFill>
                  <a:srgbClr val="898989"/>
                </a:solidFill>
                <a:latin typeface="Calibri" panose="020F0502020204030204" pitchFamily="34" charset="0"/>
              </a:rPr>
              <a:pPr eaLnBrk="1" hangingPunct="1"/>
              <a:t>37</a:t>
            </a:fld>
            <a:endParaRPr lang="en-US" altLang="en-US" sz="1200">
              <a:solidFill>
                <a:srgbClr val="898989"/>
              </a:solidFill>
              <a:latin typeface="Calibri" panose="020F050202020403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780725D-1E38-5449-9B09-E1A8A52D32D0}"/>
              </a:ext>
            </a:extLst>
          </p:cNvPr>
          <p:cNvPicPr>
            <a:picLocks noChangeAspect="1"/>
          </p:cNvPicPr>
          <p:nvPr/>
        </p:nvPicPr>
        <p:blipFill>
          <a:blip r:embed="rId3"/>
          <a:stretch>
            <a:fillRect/>
          </a:stretch>
        </p:blipFill>
        <p:spPr>
          <a:xfrm>
            <a:off x="152400" y="6514729"/>
            <a:ext cx="1216152" cy="206746"/>
          </a:xfrm>
          <a:prstGeom prst="rect">
            <a:avLst/>
          </a:prstGeom>
        </p:spPr>
      </p:pic>
      <p:sp>
        <p:nvSpPr>
          <p:cNvPr id="91138" name="Rectangle 2">
            <a:extLst>
              <a:ext uri="{FF2B5EF4-FFF2-40B4-BE49-F238E27FC236}">
                <a16:creationId xmlns:a16="http://schemas.microsoft.com/office/drawing/2014/main" id="{B02BF305-BD30-2446-8A80-A21FA4D6E50C}"/>
              </a:ext>
            </a:extLst>
          </p:cNvPr>
          <p:cNvSpPr>
            <a:spLocks noChangeArrowheads="1"/>
          </p:cNvSpPr>
          <p:nvPr/>
        </p:nvSpPr>
        <p:spPr bwMode="auto">
          <a:xfrm>
            <a:off x="0" y="0"/>
            <a:ext cx="9144000" cy="6019800"/>
          </a:xfrm>
          <a:prstGeom prst="rect">
            <a:avLst/>
          </a:prstGeom>
          <a:solidFill>
            <a:srgbClr val="92C78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91139" name="Rectangle 4">
            <a:extLst>
              <a:ext uri="{FF2B5EF4-FFF2-40B4-BE49-F238E27FC236}">
                <a16:creationId xmlns:a16="http://schemas.microsoft.com/office/drawing/2014/main" id="{E915E629-3D32-764B-92E3-59FED9DA1C4B}"/>
              </a:ext>
            </a:extLst>
          </p:cNvPr>
          <p:cNvSpPr>
            <a:spLocks noChangeArrowheads="1"/>
          </p:cNvSpPr>
          <p:nvPr/>
        </p:nvSpPr>
        <p:spPr bwMode="auto">
          <a:xfrm>
            <a:off x="0" y="5410200"/>
            <a:ext cx="91440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A50B8314-F66D-1E48-95E9-54543C2F91E6}"/>
              </a:ext>
            </a:extLst>
          </p:cNvPr>
          <p:cNvSpPr>
            <a:spLocks noChangeArrowheads="1"/>
          </p:cNvSpPr>
          <p:nvPr/>
        </p:nvSpPr>
        <p:spPr bwMode="auto">
          <a:xfrm>
            <a:off x="0" y="5029200"/>
            <a:ext cx="9144000" cy="762000"/>
          </a:xfrm>
          <a:prstGeom prst="ellipse">
            <a:avLst/>
          </a:prstGeom>
          <a:solidFill>
            <a:srgbClr val="92C783"/>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91141" name="Text Box 8">
            <a:extLst>
              <a:ext uri="{FF2B5EF4-FFF2-40B4-BE49-F238E27FC236}">
                <a16:creationId xmlns:a16="http://schemas.microsoft.com/office/drawing/2014/main" id="{7E856CA2-C807-6748-8FAF-65C2D78E5652}"/>
              </a:ext>
            </a:extLst>
          </p:cNvPr>
          <p:cNvSpPr txBox="1">
            <a:spLocks noChangeArrowheads="1"/>
          </p:cNvSpPr>
          <p:nvPr/>
        </p:nvSpPr>
        <p:spPr bwMode="auto">
          <a:xfrm>
            <a:off x="2438400" y="5881688"/>
            <a:ext cx="4114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800" b="1" dirty="0">
                <a:latin typeface="Humnst777 BT" charset="0"/>
              </a:rPr>
              <a:t>Managing Money</a:t>
            </a:r>
          </a:p>
        </p:txBody>
      </p:sp>
      <p:sp>
        <p:nvSpPr>
          <p:cNvPr id="91142" name="Text Box 9">
            <a:extLst>
              <a:ext uri="{FF2B5EF4-FFF2-40B4-BE49-F238E27FC236}">
                <a16:creationId xmlns:a16="http://schemas.microsoft.com/office/drawing/2014/main" id="{7A734B0C-7820-F843-9441-6823AEFC96DF}"/>
              </a:ext>
            </a:extLst>
          </p:cNvPr>
          <p:cNvSpPr txBox="1">
            <a:spLocks noChangeArrowheads="1"/>
          </p:cNvSpPr>
          <p:nvPr/>
        </p:nvSpPr>
        <p:spPr bwMode="auto">
          <a:xfrm>
            <a:off x="2895600" y="6537325"/>
            <a:ext cx="3352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900" dirty="0">
                <a:latin typeface="Humnst777 BT" charset="0"/>
              </a:rPr>
              <a:t>A PROJECT OF CONSUMER ACTION</a:t>
            </a:r>
          </a:p>
        </p:txBody>
      </p:sp>
      <p:sp>
        <p:nvSpPr>
          <p:cNvPr id="91143" name="Text Box 10">
            <a:extLst>
              <a:ext uri="{FF2B5EF4-FFF2-40B4-BE49-F238E27FC236}">
                <a16:creationId xmlns:a16="http://schemas.microsoft.com/office/drawing/2014/main" id="{A26667AB-B933-3D47-B867-CBC1B7B98BF9}"/>
              </a:ext>
            </a:extLst>
          </p:cNvPr>
          <p:cNvSpPr txBox="1">
            <a:spLocks noChangeArrowheads="1"/>
          </p:cNvSpPr>
          <p:nvPr/>
        </p:nvSpPr>
        <p:spPr bwMode="auto">
          <a:xfrm>
            <a:off x="1295400" y="1752600"/>
            <a:ext cx="65532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600" b="1" dirty="0">
                <a:solidFill>
                  <a:srgbClr val="000000"/>
                </a:solidFill>
                <a:latin typeface="Humnst777 BT" charset="0"/>
              </a:rPr>
              <a:t>Visit </a:t>
            </a:r>
            <a:r>
              <a:rPr lang="en-US" altLang="en-US" sz="2600" b="1" dirty="0" err="1">
                <a:solidFill>
                  <a:srgbClr val="000000"/>
                </a:solidFill>
                <a:latin typeface="Humnst777 BT" charset="0"/>
              </a:rPr>
              <a:t>www.managing-money.org</a:t>
            </a:r>
            <a:r>
              <a:rPr lang="en-US" altLang="en-US" sz="2600" dirty="0">
                <a:solidFill>
                  <a:srgbClr val="000000"/>
                </a:solidFill>
                <a:latin typeface="Humnst777 BT" charset="0"/>
              </a:rPr>
              <a:t> </a:t>
            </a:r>
            <a:br>
              <a:rPr lang="en-US" altLang="en-US" sz="2600" dirty="0">
                <a:solidFill>
                  <a:srgbClr val="000000"/>
                </a:solidFill>
                <a:latin typeface="Humnst777 BT" charset="0"/>
              </a:rPr>
            </a:br>
            <a:r>
              <a:rPr lang="en-US" altLang="en-US" sz="2600" dirty="0">
                <a:solidFill>
                  <a:srgbClr val="000000"/>
                </a:solidFill>
                <a:latin typeface="Humnst777 BT" charset="0"/>
              </a:rPr>
              <a:t>for additional information and to access free financial education materials</a:t>
            </a:r>
            <a:endParaRPr lang="en-US" altLang="en-US" sz="2600" b="1" dirty="0">
              <a:solidFill>
                <a:srgbClr val="000000"/>
              </a:solidFill>
              <a:latin typeface="Humnst777 BT" charset="0"/>
            </a:endParaRPr>
          </a:p>
        </p:txBody>
      </p:sp>
      <p:sp>
        <p:nvSpPr>
          <p:cNvPr id="91144" name="Rectangle 13">
            <a:extLst>
              <a:ext uri="{FF2B5EF4-FFF2-40B4-BE49-F238E27FC236}">
                <a16:creationId xmlns:a16="http://schemas.microsoft.com/office/drawing/2014/main" id="{6B4EE549-D479-5C45-9612-DD9420EFDB4C}"/>
              </a:ext>
            </a:extLst>
          </p:cNvPr>
          <p:cNvSpPr>
            <a:spLocks noChangeArrowheads="1"/>
          </p:cNvSpPr>
          <p:nvPr/>
        </p:nvSpPr>
        <p:spPr bwMode="auto">
          <a:xfrm>
            <a:off x="0" y="4800600"/>
            <a:ext cx="9144000" cy="609600"/>
          </a:xfrm>
          <a:prstGeom prst="rect">
            <a:avLst/>
          </a:prstGeom>
          <a:solidFill>
            <a:srgbClr val="92C78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1" name="Slide Number Placeholder 10">
            <a:extLst>
              <a:ext uri="{FF2B5EF4-FFF2-40B4-BE49-F238E27FC236}">
                <a16:creationId xmlns:a16="http://schemas.microsoft.com/office/drawing/2014/main" id="{E39017EF-B085-8140-9AE2-F23DF38AB75B}"/>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0B178E7-8680-554B-BBC8-714029D222AA}" type="slidenum">
              <a:rPr lang="en-US" altLang="en-US" sz="1200">
                <a:solidFill>
                  <a:srgbClr val="898989"/>
                </a:solidFill>
                <a:latin typeface="Calibri" panose="020F0502020204030204" pitchFamily="34" charset="0"/>
              </a:rPr>
              <a:pPr eaLnBrk="1" hangingPunct="1"/>
              <a:t>38</a:t>
            </a:fld>
            <a:endParaRPr lang="en-US" altLang="en-US" sz="1200">
              <a:solidFill>
                <a:srgbClr val="898989"/>
              </a:solidFill>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E5076DF-51F1-D64B-BBA7-34416CE788E5}"/>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1507" name="Rectangle 4">
            <a:extLst>
              <a:ext uri="{FF2B5EF4-FFF2-40B4-BE49-F238E27FC236}">
                <a16:creationId xmlns:a16="http://schemas.microsoft.com/office/drawing/2014/main" id="{2D8BFD42-0356-7848-8EF9-2AE40DC86C6E}"/>
              </a:ext>
            </a:extLst>
          </p:cNvPr>
          <p:cNvSpPr>
            <a:spLocks noChangeArrowheads="1"/>
          </p:cNvSpPr>
          <p:nvPr/>
        </p:nvSpPr>
        <p:spPr bwMode="auto">
          <a:xfrm>
            <a:off x="0" y="54483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B8DCCF61-9198-524B-91CC-2D7635ADF0F5}"/>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1509" name="Rectangle 13">
            <a:extLst>
              <a:ext uri="{FF2B5EF4-FFF2-40B4-BE49-F238E27FC236}">
                <a16:creationId xmlns:a16="http://schemas.microsoft.com/office/drawing/2014/main" id="{746B9C9E-A9C4-9C4C-B4D5-4BA5BD04EBB1}"/>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9462" name="Text Box 4">
            <a:extLst>
              <a:ext uri="{FF2B5EF4-FFF2-40B4-BE49-F238E27FC236}">
                <a16:creationId xmlns:a16="http://schemas.microsoft.com/office/drawing/2014/main" id="{3124A18C-E9F5-FB4B-BBC0-52BD9AFF26D0}"/>
              </a:ext>
            </a:extLst>
          </p:cNvPr>
          <p:cNvSpPr txBox="1">
            <a:spLocks noChangeArrowheads="1"/>
          </p:cNvSpPr>
          <p:nvPr/>
        </p:nvSpPr>
        <p:spPr bwMode="auto">
          <a:xfrm>
            <a:off x="304800" y="204788"/>
            <a:ext cx="7848600" cy="1138237"/>
          </a:xfrm>
          <a:prstGeom prst="rect">
            <a:avLst/>
          </a:prstGeom>
          <a:noFill/>
          <a:ln w="9525">
            <a:noFill/>
            <a:miter lim="800000"/>
            <a:headEnd/>
            <a:tailEnd/>
          </a:ln>
        </p:spPr>
        <p:txBody>
          <a:bodyPr>
            <a:spAutoFit/>
          </a:bodyPr>
          <a:lstStyle/>
          <a:p>
            <a:pPr>
              <a:defRPr/>
            </a:pPr>
            <a:r>
              <a:rPr lang="en-US" sz="3800" b="1" dirty="0">
                <a:ln>
                  <a:solidFill>
                    <a:srgbClr val="92C783"/>
                  </a:solidFill>
                </a:ln>
                <a:solidFill>
                  <a:srgbClr val="92C783"/>
                </a:solidFill>
                <a:latin typeface="Humnst777 BT" pitchFamily="1" charset="0"/>
                <a:ea typeface="ＭＳ Ｐゴシック" charset="-128"/>
                <a:cs typeface="ＭＳ Ｐゴシック" charset="-128"/>
              </a:rPr>
              <a:t>In</a:t>
            </a:r>
            <a:r>
              <a:rPr lang="en-US" sz="4000" dirty="0">
                <a:ln>
                  <a:solidFill>
                    <a:srgbClr val="92C783"/>
                  </a:solidFill>
                </a:ln>
                <a:solidFill>
                  <a:srgbClr val="92C783"/>
                </a:solidFill>
                <a:latin typeface="Arial" charset="0"/>
                <a:ea typeface="ＭＳ Ｐゴシック" charset="-128"/>
                <a:cs typeface="ＭＳ Ｐゴシック" charset="-128"/>
              </a:rPr>
              <a:t> </a:t>
            </a:r>
            <a:r>
              <a:rPr lang="en-US" sz="3800" b="1" dirty="0">
                <a:ln>
                  <a:solidFill>
                    <a:srgbClr val="92C783"/>
                  </a:solidFill>
                </a:ln>
                <a:solidFill>
                  <a:srgbClr val="92C783"/>
                </a:solidFill>
                <a:latin typeface="Humnst777 BT" pitchFamily="1" charset="0"/>
                <a:ea typeface="ＭＳ Ｐゴシック" charset="-128"/>
                <a:cs typeface="ＭＳ Ｐゴシック" charset="-128"/>
              </a:rPr>
              <a:t>participants’ folders</a:t>
            </a:r>
          </a:p>
          <a:p>
            <a:pPr>
              <a:defRPr/>
            </a:pPr>
            <a:endParaRPr lang="en-US" sz="2800" b="1" dirty="0">
              <a:latin typeface="Humnst777 BT" pitchFamily="1" charset="0"/>
              <a:ea typeface="ＭＳ Ｐゴシック" charset="-128"/>
              <a:cs typeface="ＭＳ Ｐゴシック" charset="-128"/>
            </a:endParaRPr>
          </a:p>
        </p:txBody>
      </p:sp>
      <p:sp>
        <p:nvSpPr>
          <p:cNvPr id="21511" name="Rectangle 3">
            <a:extLst>
              <a:ext uri="{FF2B5EF4-FFF2-40B4-BE49-F238E27FC236}">
                <a16:creationId xmlns:a16="http://schemas.microsoft.com/office/drawing/2014/main" id="{C2BD01A9-F5DA-784D-A62D-901BB42E2B17}"/>
              </a:ext>
            </a:extLst>
          </p:cNvPr>
          <p:cNvSpPr txBox="1">
            <a:spLocks noChangeArrowheads="1"/>
          </p:cNvSpPr>
          <p:nvPr/>
        </p:nvSpPr>
        <p:spPr bwMode="auto">
          <a:xfrm>
            <a:off x="1185863" y="1217613"/>
            <a:ext cx="6821487" cy="44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2400"/>
              </a:spcAft>
              <a:buFont typeface="Wingdings" pitchFamily="2" charset="2"/>
              <a:buChar char="ü"/>
            </a:pPr>
            <a:r>
              <a:rPr lang="en-US" altLang="en-US" sz="2800" b="1" dirty="0">
                <a:latin typeface="Humnst777 BT" charset="0"/>
              </a:rPr>
              <a:t>“Good Credit” (brochure)</a:t>
            </a:r>
          </a:p>
          <a:p>
            <a:pPr eaLnBrk="1" hangingPunct="1">
              <a:spcAft>
                <a:spcPts val="2400"/>
              </a:spcAft>
              <a:buFont typeface="Wingdings" pitchFamily="2" charset="2"/>
              <a:buChar char="ü"/>
            </a:pPr>
            <a:r>
              <a:rPr lang="en-US" altLang="en-US" sz="2800" b="1" dirty="0">
                <a:latin typeface="Humnst777 BT" charset="0"/>
              </a:rPr>
              <a:t> Sample credit reports </a:t>
            </a:r>
          </a:p>
          <a:p>
            <a:pPr eaLnBrk="1" hangingPunct="1">
              <a:spcAft>
                <a:spcPts val="2400"/>
              </a:spcAft>
              <a:buFont typeface="Wingdings" pitchFamily="2" charset="2"/>
              <a:buChar char="ü"/>
            </a:pPr>
            <a:r>
              <a:rPr lang="en-US" altLang="en-US" sz="2800" b="1" dirty="0">
                <a:latin typeface="Humnst777 BT" charset="0"/>
              </a:rPr>
              <a:t> Credit Evaluation Worksheets (four sample profiles)</a:t>
            </a:r>
          </a:p>
          <a:p>
            <a:pPr eaLnBrk="1" hangingPunct="1">
              <a:spcAft>
                <a:spcPts val="2400"/>
              </a:spcAft>
              <a:buFont typeface="Wingdings" pitchFamily="2" charset="2"/>
              <a:buChar char="ü"/>
            </a:pPr>
            <a:r>
              <a:rPr lang="en-US" altLang="en-US" sz="2800" b="1" dirty="0">
                <a:latin typeface="Humnst777 BT" charset="0"/>
              </a:rPr>
              <a:t> Credit Self-Evaluation Worksheet</a:t>
            </a:r>
          </a:p>
          <a:p>
            <a:pPr eaLnBrk="1" hangingPunct="1">
              <a:spcAft>
                <a:spcPts val="2400"/>
              </a:spcAft>
              <a:buFont typeface="Wingdings" pitchFamily="2" charset="2"/>
              <a:buChar char="ü"/>
            </a:pPr>
            <a:r>
              <a:rPr lang="en-US" altLang="en-US" sz="2800" b="1" dirty="0">
                <a:latin typeface="Humnst777 BT" charset="0"/>
              </a:rPr>
              <a:t> Evaluation of Good Credit seminar</a:t>
            </a:r>
          </a:p>
          <a:p>
            <a:pPr lvl="1">
              <a:spcBef>
                <a:spcPct val="20000"/>
              </a:spcBef>
              <a:buClr>
                <a:schemeClr val="tx2"/>
              </a:buClr>
            </a:pPr>
            <a:endParaRPr kumimoji="1" lang="en-US" altLang="en-US" sz="2800" b="1" dirty="0">
              <a:solidFill>
                <a:schemeClr val="accent2"/>
              </a:solidFill>
              <a:latin typeface="Calibri" panose="020F0502020204030204" pitchFamily="34" charset="0"/>
            </a:endParaRPr>
          </a:p>
          <a:p>
            <a:pPr lvl="1">
              <a:spcBef>
                <a:spcPct val="20000"/>
              </a:spcBef>
              <a:buClr>
                <a:schemeClr val="tx2"/>
              </a:buClr>
            </a:pPr>
            <a:endParaRPr kumimoji="1" lang="en-US" altLang="en-US" sz="2800" b="1" dirty="0">
              <a:solidFill>
                <a:schemeClr val="accent2"/>
              </a:solidFill>
              <a:latin typeface="Calibri" panose="020F0502020204030204" pitchFamily="34" charset="0"/>
            </a:endParaRPr>
          </a:p>
        </p:txBody>
      </p:sp>
      <p:grpSp>
        <p:nvGrpSpPr>
          <p:cNvPr id="21512" name="Group 9">
            <a:extLst>
              <a:ext uri="{FF2B5EF4-FFF2-40B4-BE49-F238E27FC236}">
                <a16:creationId xmlns:a16="http://schemas.microsoft.com/office/drawing/2014/main" id="{06796329-2284-4340-848D-44F180C5EFB1}"/>
              </a:ext>
            </a:extLst>
          </p:cNvPr>
          <p:cNvGrpSpPr>
            <a:grpSpLocks/>
          </p:cNvGrpSpPr>
          <p:nvPr/>
        </p:nvGrpSpPr>
        <p:grpSpPr bwMode="auto">
          <a:xfrm>
            <a:off x="2895600" y="6172200"/>
            <a:ext cx="3352800" cy="544513"/>
            <a:chOff x="2895600" y="6172200"/>
            <a:chExt cx="3352800" cy="544513"/>
          </a:xfrm>
        </p:grpSpPr>
        <p:sp>
          <p:nvSpPr>
            <p:cNvPr id="21514" name="Text Box 10">
              <a:extLst>
                <a:ext uri="{FF2B5EF4-FFF2-40B4-BE49-F238E27FC236}">
                  <a16:creationId xmlns:a16="http://schemas.microsoft.com/office/drawing/2014/main" id="{51A2E846-0EEC-244A-B3F2-8A348415F9CF}"/>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21515" name="Text Box 11">
              <a:extLst>
                <a:ext uri="{FF2B5EF4-FFF2-40B4-BE49-F238E27FC236}">
                  <a16:creationId xmlns:a16="http://schemas.microsoft.com/office/drawing/2014/main" id="{5AF0139E-1148-CC47-897C-3C7BE4D490E0}"/>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4B297A64-8F96-A343-9169-D4ACCBB83F7B}"/>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652B786-5962-A441-A036-9A6876E8982E}" type="slidenum">
              <a:rPr lang="en-US" altLang="en-US" sz="1200">
                <a:solidFill>
                  <a:srgbClr val="898989"/>
                </a:solidFill>
                <a:latin typeface="Calibri" panose="020F0502020204030204" pitchFamily="34" charset="0"/>
              </a:rPr>
              <a:pPr eaLnBrk="1" hangingPunct="1"/>
              <a:t>4</a:t>
            </a:fld>
            <a:endParaRPr lang="en-US" altLang="en-US" sz="1200">
              <a:solidFill>
                <a:srgbClr val="898989"/>
              </a:solidFill>
              <a:latin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6C56396-38AA-8F43-9815-EA73C2074CDE}"/>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3555" name="Rectangle 4">
            <a:extLst>
              <a:ext uri="{FF2B5EF4-FFF2-40B4-BE49-F238E27FC236}">
                <a16:creationId xmlns:a16="http://schemas.microsoft.com/office/drawing/2014/main" id="{E16FAFDF-FE38-0C4D-8431-7D78126E9EA5}"/>
              </a:ext>
            </a:extLst>
          </p:cNvPr>
          <p:cNvSpPr>
            <a:spLocks noChangeArrowheads="1"/>
          </p:cNvSpPr>
          <p:nvPr/>
        </p:nvSpPr>
        <p:spPr bwMode="auto">
          <a:xfrm>
            <a:off x="0" y="54483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7980C07D-BB30-3949-8A82-C8497E135E95}"/>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3557" name="Rectangle 13">
            <a:extLst>
              <a:ext uri="{FF2B5EF4-FFF2-40B4-BE49-F238E27FC236}">
                <a16:creationId xmlns:a16="http://schemas.microsoft.com/office/drawing/2014/main" id="{33ADBD62-3B92-C84E-9753-B22411CA3850}"/>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19462" name="Text Box 4">
            <a:extLst>
              <a:ext uri="{FF2B5EF4-FFF2-40B4-BE49-F238E27FC236}">
                <a16:creationId xmlns:a16="http://schemas.microsoft.com/office/drawing/2014/main" id="{091E9F97-9320-6244-9A5C-31CFAFBE2903}"/>
              </a:ext>
            </a:extLst>
          </p:cNvPr>
          <p:cNvSpPr txBox="1">
            <a:spLocks noChangeArrowheads="1"/>
          </p:cNvSpPr>
          <p:nvPr/>
        </p:nvSpPr>
        <p:spPr bwMode="auto">
          <a:xfrm>
            <a:off x="304800" y="204788"/>
            <a:ext cx="7848600" cy="1138237"/>
          </a:xfrm>
          <a:prstGeom prst="rect">
            <a:avLst/>
          </a:prstGeom>
          <a:noFill/>
          <a:ln w="9525">
            <a:noFill/>
            <a:miter lim="800000"/>
            <a:headEnd/>
            <a:tailEnd/>
          </a:ln>
        </p:spPr>
        <p:txBody>
          <a:bodyPr>
            <a:spAutoFit/>
          </a:bodyPr>
          <a:lstStyle/>
          <a:p>
            <a:pPr>
              <a:defRPr/>
            </a:pPr>
            <a:r>
              <a:rPr lang="en-US" sz="3800" b="1" dirty="0">
                <a:ln>
                  <a:solidFill>
                    <a:srgbClr val="92C783"/>
                  </a:solidFill>
                </a:ln>
                <a:solidFill>
                  <a:srgbClr val="92C783"/>
                </a:solidFill>
                <a:latin typeface="Humnst777 BT" pitchFamily="1" charset="0"/>
                <a:ea typeface="ＭＳ Ｐゴシック" charset="-128"/>
                <a:cs typeface="ＭＳ Ｐゴシック" charset="-128"/>
              </a:rPr>
              <a:t>Good Credit</a:t>
            </a:r>
          </a:p>
          <a:p>
            <a:pPr>
              <a:defRPr/>
            </a:pPr>
            <a:endParaRPr lang="en-US" sz="2800" b="1" dirty="0">
              <a:latin typeface="Humnst777 BT" pitchFamily="1" charset="0"/>
              <a:ea typeface="ＭＳ Ｐゴシック" charset="-128"/>
              <a:cs typeface="ＭＳ Ｐゴシック" charset="-128"/>
            </a:endParaRPr>
          </a:p>
        </p:txBody>
      </p:sp>
      <p:sp>
        <p:nvSpPr>
          <p:cNvPr id="23559" name="Rectangle 3">
            <a:extLst>
              <a:ext uri="{FF2B5EF4-FFF2-40B4-BE49-F238E27FC236}">
                <a16:creationId xmlns:a16="http://schemas.microsoft.com/office/drawing/2014/main" id="{86D94B9B-B25E-E64E-8F06-6FD47D0ABF06}"/>
              </a:ext>
            </a:extLst>
          </p:cNvPr>
          <p:cNvSpPr txBox="1">
            <a:spLocks noChangeArrowheads="1"/>
          </p:cNvSpPr>
          <p:nvPr/>
        </p:nvSpPr>
        <p:spPr bwMode="auto">
          <a:xfrm>
            <a:off x="1160463" y="1346200"/>
            <a:ext cx="6821487"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Aft>
                <a:spcPts val="1800"/>
              </a:spcAft>
            </a:pPr>
            <a:endParaRPr lang="en-US" altLang="en-US" sz="3200" b="1">
              <a:latin typeface="Humnst777 BT" charset="0"/>
            </a:endParaRPr>
          </a:p>
          <a:p>
            <a:pPr algn="ctr" eaLnBrk="1" hangingPunct="1">
              <a:spcAft>
                <a:spcPts val="1800"/>
              </a:spcAft>
            </a:pPr>
            <a:endParaRPr lang="en-US" altLang="en-US" sz="3200" b="1">
              <a:latin typeface="Humnst777 BT" charset="0"/>
            </a:endParaRPr>
          </a:p>
          <a:p>
            <a:pPr algn="ctr" eaLnBrk="1" hangingPunct="1">
              <a:spcAft>
                <a:spcPts val="1800"/>
              </a:spcAft>
            </a:pPr>
            <a:r>
              <a:rPr lang="en-US" altLang="en-US" sz="3200" b="1">
                <a:latin typeface="Humnst777 BT" charset="0"/>
              </a:rPr>
              <a:t>First Session</a:t>
            </a: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23560" name="Group 9">
            <a:extLst>
              <a:ext uri="{FF2B5EF4-FFF2-40B4-BE49-F238E27FC236}">
                <a16:creationId xmlns:a16="http://schemas.microsoft.com/office/drawing/2014/main" id="{59D48175-E1CB-6545-A204-35FF38F3BD00}"/>
              </a:ext>
            </a:extLst>
          </p:cNvPr>
          <p:cNvGrpSpPr>
            <a:grpSpLocks/>
          </p:cNvGrpSpPr>
          <p:nvPr/>
        </p:nvGrpSpPr>
        <p:grpSpPr bwMode="auto">
          <a:xfrm>
            <a:off x="2895600" y="6172200"/>
            <a:ext cx="3352800" cy="544513"/>
            <a:chOff x="2895600" y="6172200"/>
            <a:chExt cx="3352800" cy="544513"/>
          </a:xfrm>
        </p:grpSpPr>
        <p:sp>
          <p:nvSpPr>
            <p:cNvPr id="23562" name="Text Box 10">
              <a:extLst>
                <a:ext uri="{FF2B5EF4-FFF2-40B4-BE49-F238E27FC236}">
                  <a16:creationId xmlns:a16="http://schemas.microsoft.com/office/drawing/2014/main" id="{BEE2D96B-AD5F-2044-8C46-AFFE50229B62}"/>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23563" name="Text Box 11">
              <a:extLst>
                <a:ext uri="{FF2B5EF4-FFF2-40B4-BE49-F238E27FC236}">
                  <a16:creationId xmlns:a16="http://schemas.microsoft.com/office/drawing/2014/main" id="{D332A66B-B125-F340-BFEA-B5B696532270}"/>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8F61A9B5-A1C3-634D-B54D-6F0411515513}"/>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A963355-287A-F540-ADDA-4240D01A2811}" type="slidenum">
              <a:rPr lang="en-US" altLang="en-US" sz="1200">
                <a:solidFill>
                  <a:srgbClr val="898989"/>
                </a:solidFill>
                <a:latin typeface="Calibri" panose="020F0502020204030204" pitchFamily="34" charset="0"/>
              </a:rPr>
              <a:pPr eaLnBrk="1" hangingPunct="1"/>
              <a:t>5</a:t>
            </a:fld>
            <a:endParaRPr lang="en-US" altLang="en-US" sz="1200">
              <a:solidFill>
                <a:srgbClr val="898989"/>
              </a:solidFill>
              <a:latin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4DDDD2F-6971-3748-8711-C3543441C114}"/>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5603" name="Rectangle 4">
            <a:extLst>
              <a:ext uri="{FF2B5EF4-FFF2-40B4-BE49-F238E27FC236}">
                <a16:creationId xmlns:a16="http://schemas.microsoft.com/office/drawing/2014/main" id="{52AC21C4-1E3A-004D-8C20-ADD8714CEADB}"/>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5997E7C-94AD-364D-AC83-0AACDADA9DC1}"/>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5605" name="Rectangle 13">
            <a:extLst>
              <a:ext uri="{FF2B5EF4-FFF2-40B4-BE49-F238E27FC236}">
                <a16:creationId xmlns:a16="http://schemas.microsoft.com/office/drawing/2014/main" id="{F9CADE70-0086-FC4E-802B-01A3DF969E98}"/>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5606" name="Text Box 4">
            <a:extLst>
              <a:ext uri="{FF2B5EF4-FFF2-40B4-BE49-F238E27FC236}">
                <a16:creationId xmlns:a16="http://schemas.microsoft.com/office/drawing/2014/main" id="{ECF96195-4096-2F4F-B9CE-C5318876CC47}"/>
              </a:ext>
            </a:extLst>
          </p:cNvPr>
          <p:cNvSpPr txBox="1">
            <a:spLocks noChangeArrowheads="1"/>
          </p:cNvSpPr>
          <p:nvPr/>
        </p:nvSpPr>
        <p:spPr bwMode="auto">
          <a:xfrm>
            <a:off x="304800" y="204788"/>
            <a:ext cx="78486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What</a:t>
            </a:r>
            <a:r>
              <a:rPr lang="en-US" altLang="en-US" sz="4000">
                <a:solidFill>
                  <a:srgbClr val="92C783"/>
                </a:solidFill>
              </a:rPr>
              <a:t> </a:t>
            </a:r>
            <a:r>
              <a:rPr lang="en-US" altLang="en-US" sz="3800" b="1">
                <a:solidFill>
                  <a:srgbClr val="92C783"/>
                </a:solidFill>
                <a:latin typeface="Humnst777 BT" charset="0"/>
              </a:rPr>
              <a:t>is</a:t>
            </a:r>
            <a:r>
              <a:rPr lang="en-US" altLang="en-US" sz="4000">
                <a:solidFill>
                  <a:srgbClr val="92C783"/>
                </a:solidFill>
              </a:rPr>
              <a:t> </a:t>
            </a:r>
            <a:r>
              <a:rPr lang="en-US" altLang="en-US" sz="3800" b="1">
                <a:solidFill>
                  <a:srgbClr val="92C783"/>
                </a:solidFill>
                <a:latin typeface="Humnst777 BT" charset="0"/>
              </a:rPr>
              <a:t>credit?</a:t>
            </a:r>
          </a:p>
          <a:p>
            <a:pPr eaLnBrk="1" hangingPunct="1"/>
            <a:endParaRPr lang="en-US" altLang="en-US" sz="2800" b="1">
              <a:latin typeface="Humnst777 BT" charset="0"/>
            </a:endParaRPr>
          </a:p>
        </p:txBody>
      </p:sp>
      <p:sp>
        <p:nvSpPr>
          <p:cNvPr id="23559" name="Rectangle 3">
            <a:extLst>
              <a:ext uri="{FF2B5EF4-FFF2-40B4-BE49-F238E27FC236}">
                <a16:creationId xmlns:a16="http://schemas.microsoft.com/office/drawing/2014/main" id="{D8872BD4-DC6B-044A-ABB1-8E9F82B3E6CB}"/>
              </a:ext>
            </a:extLst>
          </p:cNvPr>
          <p:cNvSpPr txBox="1">
            <a:spLocks noChangeArrowheads="1"/>
          </p:cNvSpPr>
          <p:nvPr/>
        </p:nvSpPr>
        <p:spPr bwMode="auto">
          <a:xfrm>
            <a:off x="1109663" y="1270000"/>
            <a:ext cx="6821487" cy="4497388"/>
          </a:xfrm>
          <a:prstGeom prst="rect">
            <a:avLst/>
          </a:prstGeom>
          <a:noFill/>
          <a:ln w="9525">
            <a:noFill/>
            <a:miter lim="800000"/>
            <a:headEnd/>
            <a:tailEnd/>
          </a:ln>
        </p:spPr>
        <p:txBody>
          <a:bodyPr lIns="92075" tIns="46038" rIns="92075" bIns="46038"/>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730250" indent="-457200"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defTabSz="914400">
              <a:spcBef>
                <a:spcPts val="1725"/>
              </a:spcBef>
              <a:spcAft>
                <a:spcPts val="1800"/>
              </a:spcAft>
              <a:buClr>
                <a:schemeClr val="tx1"/>
              </a:buClr>
              <a:buSzPct val="100000"/>
              <a:buFont typeface="Wingdings" pitchFamily="2" charset="2"/>
              <a:buChar char="ü"/>
            </a:pPr>
            <a:r>
              <a:rPr lang="en-US" altLang="en-US" sz="3200" b="1">
                <a:latin typeface="Humnst777 BT" charset="0"/>
              </a:rPr>
              <a:t>Ability to borrow money or obtain goods by paying little or no money at the time of purchase.</a:t>
            </a:r>
          </a:p>
          <a:p>
            <a:pPr defTabSz="914400">
              <a:spcBef>
                <a:spcPts val="1725"/>
              </a:spcBef>
              <a:spcAft>
                <a:spcPts val="1800"/>
              </a:spcAft>
              <a:buClr>
                <a:schemeClr val="tx1"/>
              </a:buClr>
              <a:buSzPct val="100000"/>
              <a:buFont typeface="Wingdings" pitchFamily="2" charset="2"/>
              <a:buChar char="ü"/>
            </a:pPr>
            <a:r>
              <a:rPr lang="en-US" altLang="en-US" sz="3200" b="1">
                <a:latin typeface="Humnst777 BT" charset="0"/>
              </a:rPr>
              <a:t>Your promise to pay the original cost later or over time plus interest.</a:t>
            </a: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a:p>
            <a:pPr lvl="1" defTabSz="914400">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25608" name="Group 9">
            <a:extLst>
              <a:ext uri="{FF2B5EF4-FFF2-40B4-BE49-F238E27FC236}">
                <a16:creationId xmlns:a16="http://schemas.microsoft.com/office/drawing/2014/main" id="{80F48A1E-9438-E147-9985-46CDD543F209}"/>
              </a:ext>
            </a:extLst>
          </p:cNvPr>
          <p:cNvGrpSpPr>
            <a:grpSpLocks/>
          </p:cNvGrpSpPr>
          <p:nvPr/>
        </p:nvGrpSpPr>
        <p:grpSpPr bwMode="auto">
          <a:xfrm>
            <a:off x="2895600" y="6172200"/>
            <a:ext cx="3352800" cy="544513"/>
            <a:chOff x="2895600" y="6172200"/>
            <a:chExt cx="3352800" cy="544513"/>
          </a:xfrm>
        </p:grpSpPr>
        <p:sp>
          <p:nvSpPr>
            <p:cNvPr id="25610" name="Text Box 10">
              <a:extLst>
                <a:ext uri="{FF2B5EF4-FFF2-40B4-BE49-F238E27FC236}">
                  <a16:creationId xmlns:a16="http://schemas.microsoft.com/office/drawing/2014/main" id="{235C3855-D243-5F4B-BCEB-BF90B8167809}"/>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25611" name="Text Box 11">
              <a:extLst>
                <a:ext uri="{FF2B5EF4-FFF2-40B4-BE49-F238E27FC236}">
                  <a16:creationId xmlns:a16="http://schemas.microsoft.com/office/drawing/2014/main" id="{B019FA20-9757-B544-9DFA-0205058242DB}"/>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0586562B-5AA7-984A-AA90-110C42FF3CD7}"/>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6DB0394-6414-F840-B89D-C900C5B1BB2C}" type="slidenum">
              <a:rPr lang="en-US" altLang="en-US" sz="1200">
                <a:solidFill>
                  <a:srgbClr val="898989"/>
                </a:solidFill>
                <a:latin typeface="Calibri" panose="020F0502020204030204" pitchFamily="34" charset="0"/>
              </a:rPr>
              <a:pPr eaLnBrk="1" hangingPunct="1"/>
              <a:t>6</a:t>
            </a:fld>
            <a:endParaRPr lang="en-US" altLang="en-US" sz="1200">
              <a:solidFill>
                <a:srgbClr val="898989"/>
              </a:solidFill>
              <a:latin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BE4DA81-2DCD-4349-948C-C5D6DA951F67}"/>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7651" name="Rectangle 4">
            <a:extLst>
              <a:ext uri="{FF2B5EF4-FFF2-40B4-BE49-F238E27FC236}">
                <a16:creationId xmlns:a16="http://schemas.microsoft.com/office/drawing/2014/main" id="{B3FE8099-4ACC-5C44-AD13-42B02C0E8100}"/>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5B5516A1-8997-2645-972D-30BFABE27AC2}"/>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7653" name="Rectangle 13">
            <a:extLst>
              <a:ext uri="{FF2B5EF4-FFF2-40B4-BE49-F238E27FC236}">
                <a16:creationId xmlns:a16="http://schemas.microsoft.com/office/drawing/2014/main" id="{80825559-BED6-DC43-AFA0-612A2C97547B}"/>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7654" name="Title 12">
            <a:extLst>
              <a:ext uri="{FF2B5EF4-FFF2-40B4-BE49-F238E27FC236}">
                <a16:creationId xmlns:a16="http://schemas.microsoft.com/office/drawing/2014/main" id="{AD2E9B01-54BD-964C-A63B-3D277693F1BE}"/>
              </a:ext>
            </a:extLst>
          </p:cNvPr>
          <p:cNvSpPr>
            <a:spLocks noGrp="1"/>
          </p:cNvSpPr>
          <p:nvPr>
            <p:ph type="title"/>
          </p:nvPr>
        </p:nvSpPr>
        <p:spPr/>
        <p:txBody>
          <a:bodyPr/>
          <a:lstStyle/>
          <a:p>
            <a:pPr algn="l" eaLnBrk="1" hangingPunct="1"/>
            <a:r>
              <a:rPr lang="en-US" altLang="en-US" sz="3800" b="1">
                <a:solidFill>
                  <a:srgbClr val="92C783"/>
                </a:solidFill>
                <a:latin typeface="Humnst777 BT" charset="0"/>
                <a:ea typeface="ＭＳ Ｐゴシック" panose="020B0600070205080204" pitchFamily="34" charset="-128"/>
              </a:rPr>
              <a:t>Why do we need credit?</a:t>
            </a:r>
            <a:br>
              <a:rPr lang="en-US" altLang="en-US" b="1">
                <a:solidFill>
                  <a:srgbClr val="92C783"/>
                </a:solidFill>
                <a:latin typeface="Humnst777 BT" charset="0"/>
                <a:ea typeface="ＭＳ Ｐゴシック" panose="020B0600070205080204" pitchFamily="34" charset="-128"/>
              </a:rPr>
            </a:br>
            <a:endParaRPr lang="en-US" altLang="en-US">
              <a:solidFill>
                <a:srgbClr val="92C783"/>
              </a:solidFill>
              <a:ea typeface="ＭＳ Ｐゴシック" panose="020B0600070205080204" pitchFamily="34" charset="-128"/>
            </a:endParaRPr>
          </a:p>
        </p:txBody>
      </p:sp>
      <p:sp>
        <p:nvSpPr>
          <p:cNvPr id="18" name="Content Placeholder 17">
            <a:extLst>
              <a:ext uri="{FF2B5EF4-FFF2-40B4-BE49-F238E27FC236}">
                <a16:creationId xmlns:a16="http://schemas.microsoft.com/office/drawing/2014/main" id="{7F1AF813-6BCA-DD47-959F-83DA86994649}"/>
              </a:ext>
            </a:extLst>
          </p:cNvPr>
          <p:cNvSpPr>
            <a:spLocks noGrp="1"/>
          </p:cNvSpPr>
          <p:nvPr>
            <p:ph sz="half" idx="1"/>
          </p:nvPr>
        </p:nvSpPr>
        <p:spPr>
          <a:xfrm>
            <a:off x="693738" y="1247775"/>
            <a:ext cx="4191000" cy="4525963"/>
          </a:xfrm>
        </p:spPr>
        <p:txBody>
          <a:bodyPr/>
          <a:lstStyle/>
          <a:p>
            <a:pPr marL="457200" indent="-457200" eaLnBrk="1" hangingPunct="1">
              <a:spcAft>
                <a:spcPts val="600"/>
              </a:spcAft>
              <a:buFont typeface="Wingdings" pitchFamily="2" charset="2"/>
              <a:buChar char="ü"/>
            </a:pPr>
            <a:r>
              <a:rPr lang="en-US" altLang="en-US" b="1">
                <a:latin typeface="Humnst777 BT" charset="0"/>
                <a:ea typeface="ＭＳ Ｐゴシック" panose="020B0600070205080204" pitchFamily="34" charset="-128"/>
              </a:rPr>
              <a:t>Buying a home</a:t>
            </a:r>
          </a:p>
          <a:p>
            <a:pPr marL="457200" indent="-457200" eaLnBrk="1" hangingPunct="1">
              <a:spcAft>
                <a:spcPts val="600"/>
              </a:spcAft>
              <a:buFont typeface="Wingdings" pitchFamily="2" charset="2"/>
              <a:buChar char="ü"/>
            </a:pPr>
            <a:r>
              <a:rPr lang="en-US" altLang="en-US" b="1">
                <a:latin typeface="Humnst777 BT" charset="0"/>
                <a:ea typeface="ＭＳ Ｐゴシック" panose="020B0600070205080204" pitchFamily="34" charset="-128"/>
              </a:rPr>
              <a:t>Getting a job</a:t>
            </a:r>
          </a:p>
          <a:p>
            <a:pPr marL="457200" indent="-457200" eaLnBrk="1" hangingPunct="1">
              <a:spcAft>
                <a:spcPts val="600"/>
              </a:spcAft>
              <a:buFont typeface="Wingdings" pitchFamily="2" charset="2"/>
              <a:buChar char="ü"/>
            </a:pPr>
            <a:r>
              <a:rPr lang="en-US" altLang="en-US" b="1">
                <a:latin typeface="Humnst777 BT" charset="0"/>
                <a:ea typeface="ＭＳ Ｐゴシック" panose="020B0600070205080204" pitchFamily="34" charset="-128"/>
              </a:rPr>
              <a:t>Getting phone service</a:t>
            </a:r>
          </a:p>
          <a:p>
            <a:pPr marL="457200" indent="-457200" eaLnBrk="1" hangingPunct="1">
              <a:spcAft>
                <a:spcPts val="600"/>
              </a:spcAft>
              <a:buFont typeface="Wingdings" pitchFamily="2" charset="2"/>
              <a:buChar char="ü"/>
            </a:pPr>
            <a:r>
              <a:rPr lang="en-US" altLang="en-US" b="1">
                <a:latin typeface="Humnst777 BT" charset="0"/>
                <a:ea typeface="ＭＳ Ｐゴシック" panose="020B0600070205080204" pitchFamily="34" charset="-128"/>
              </a:rPr>
              <a:t>Renting an apartment</a:t>
            </a:r>
          </a:p>
          <a:p>
            <a:pPr marL="457200" indent="-457200" eaLnBrk="1" hangingPunct="1">
              <a:spcAft>
                <a:spcPts val="600"/>
              </a:spcAft>
              <a:buFont typeface="Wingdings" pitchFamily="2" charset="2"/>
              <a:buChar char="ü"/>
            </a:pPr>
            <a:r>
              <a:rPr lang="en-US" altLang="en-US" b="1">
                <a:latin typeface="Humnst777 BT" charset="0"/>
                <a:ea typeface="ＭＳ Ｐゴシック" panose="020B0600070205080204" pitchFamily="34" charset="-128"/>
              </a:rPr>
              <a:t>Finance an automobile</a:t>
            </a:r>
          </a:p>
          <a:p>
            <a:pPr marL="457200" indent="-457200" eaLnBrk="1" hangingPunct="1"/>
            <a:endParaRPr lang="en-US" altLang="en-US">
              <a:ea typeface="ＭＳ Ｐゴシック" panose="020B0600070205080204" pitchFamily="34" charset="-128"/>
            </a:endParaRPr>
          </a:p>
        </p:txBody>
      </p:sp>
      <p:sp>
        <p:nvSpPr>
          <p:cNvPr id="19" name="Content Placeholder 18">
            <a:extLst>
              <a:ext uri="{FF2B5EF4-FFF2-40B4-BE49-F238E27FC236}">
                <a16:creationId xmlns:a16="http://schemas.microsoft.com/office/drawing/2014/main" id="{83DC0E62-D151-D84B-8ED3-BFB008A1742D}"/>
              </a:ext>
            </a:extLst>
          </p:cNvPr>
          <p:cNvSpPr>
            <a:spLocks noGrp="1"/>
          </p:cNvSpPr>
          <p:nvPr>
            <p:ph sz="half" idx="2"/>
          </p:nvPr>
        </p:nvSpPr>
        <p:spPr>
          <a:xfrm>
            <a:off x="4440238" y="1244600"/>
            <a:ext cx="4495800" cy="4525963"/>
          </a:xfrm>
        </p:spPr>
        <p:txBody>
          <a:bodyPr/>
          <a:lstStyle/>
          <a:p>
            <a:pPr marL="457200" indent="-457200" eaLnBrk="1" hangingPunct="1">
              <a:spcAft>
                <a:spcPts val="600"/>
              </a:spcAft>
              <a:buFont typeface="Wingdings" pitchFamily="2" charset="2"/>
              <a:buChar char="ü"/>
            </a:pPr>
            <a:r>
              <a:rPr lang="en-US" altLang="en-US" b="1">
                <a:latin typeface="Humnst777 BT" charset="0"/>
                <a:ea typeface="ＭＳ Ｐゴシック" panose="020B0600070205080204" pitchFamily="34" charset="-128"/>
              </a:rPr>
              <a:t>Spreading out payments for  expensive items</a:t>
            </a:r>
          </a:p>
          <a:p>
            <a:pPr marL="457200" indent="-457200" eaLnBrk="1" hangingPunct="1">
              <a:spcAft>
                <a:spcPts val="600"/>
              </a:spcAft>
              <a:buFont typeface="Wingdings" pitchFamily="2" charset="2"/>
              <a:buChar char="ü"/>
            </a:pPr>
            <a:r>
              <a:rPr lang="en-US" altLang="en-US" b="1">
                <a:latin typeface="Humnst777 BT" charset="0"/>
                <a:ea typeface="ＭＳ Ｐゴシック" panose="020B0600070205080204" pitchFamily="34" charset="-128"/>
              </a:rPr>
              <a:t>Qualify for insurance</a:t>
            </a:r>
          </a:p>
          <a:p>
            <a:pPr marL="457200" indent="-457200" eaLnBrk="1" hangingPunct="1">
              <a:spcAft>
                <a:spcPts val="600"/>
              </a:spcAft>
              <a:buFont typeface="Wingdings" pitchFamily="2" charset="2"/>
              <a:buChar char="ü"/>
            </a:pPr>
            <a:r>
              <a:rPr lang="en-US" altLang="en-US" b="1">
                <a:latin typeface="Humnst777 BT" charset="0"/>
                <a:ea typeface="ＭＳ Ｐゴシック" panose="020B0600070205080204" pitchFamily="34" charset="-128"/>
              </a:rPr>
              <a:t>Get a loan</a:t>
            </a:r>
          </a:p>
          <a:p>
            <a:pPr marL="457200" indent="-457200" eaLnBrk="1" hangingPunct="1">
              <a:spcAft>
                <a:spcPts val="600"/>
              </a:spcAft>
              <a:buFont typeface="Wingdings" pitchFamily="2" charset="2"/>
              <a:buChar char="ü"/>
            </a:pPr>
            <a:r>
              <a:rPr lang="en-US" altLang="en-US" b="1">
                <a:latin typeface="Humnst777 BT" charset="0"/>
                <a:ea typeface="ＭＳ Ｐゴシック" panose="020B0600070205080204" pitchFamily="34" charset="-128"/>
              </a:rPr>
              <a:t>Obtain a credit card</a:t>
            </a:r>
          </a:p>
          <a:p>
            <a:pPr marL="457200" indent="-457200" eaLnBrk="1" hangingPunct="1"/>
            <a:endParaRPr lang="en-US" altLang="en-US">
              <a:ea typeface="ＭＳ Ｐゴシック" panose="020B0600070205080204" pitchFamily="34" charset="-128"/>
            </a:endParaRPr>
          </a:p>
        </p:txBody>
      </p:sp>
      <p:grpSp>
        <p:nvGrpSpPr>
          <p:cNvPr id="27657" name="Group 9">
            <a:extLst>
              <a:ext uri="{FF2B5EF4-FFF2-40B4-BE49-F238E27FC236}">
                <a16:creationId xmlns:a16="http://schemas.microsoft.com/office/drawing/2014/main" id="{F8FC73FE-8387-964C-874B-5E6D27FF20A6}"/>
              </a:ext>
            </a:extLst>
          </p:cNvPr>
          <p:cNvGrpSpPr>
            <a:grpSpLocks/>
          </p:cNvGrpSpPr>
          <p:nvPr/>
        </p:nvGrpSpPr>
        <p:grpSpPr bwMode="auto">
          <a:xfrm>
            <a:off x="2895600" y="6172200"/>
            <a:ext cx="3352800" cy="544513"/>
            <a:chOff x="2895600" y="6172200"/>
            <a:chExt cx="3352800" cy="544513"/>
          </a:xfrm>
        </p:grpSpPr>
        <p:sp>
          <p:nvSpPr>
            <p:cNvPr id="27659" name="Text Box 10">
              <a:extLst>
                <a:ext uri="{FF2B5EF4-FFF2-40B4-BE49-F238E27FC236}">
                  <a16:creationId xmlns:a16="http://schemas.microsoft.com/office/drawing/2014/main" id="{DC6D4F89-92CD-1041-ADA1-707A127E95DF}"/>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27660" name="Text Box 11">
              <a:extLst>
                <a:ext uri="{FF2B5EF4-FFF2-40B4-BE49-F238E27FC236}">
                  <a16:creationId xmlns:a16="http://schemas.microsoft.com/office/drawing/2014/main" id="{9FF69515-2BDC-7149-AF08-5EBB47854CDD}"/>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2" name="Slide Number Placeholder 11">
            <a:extLst>
              <a:ext uri="{FF2B5EF4-FFF2-40B4-BE49-F238E27FC236}">
                <a16:creationId xmlns:a16="http://schemas.microsoft.com/office/drawing/2014/main" id="{9A84896A-AF0A-0B45-A9BD-7FD3A51E40D3}"/>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9696172-CF5E-CA46-B664-D04EE4765927}" type="slidenum">
              <a:rPr lang="en-US" altLang="en-US" sz="1200">
                <a:solidFill>
                  <a:srgbClr val="898989"/>
                </a:solidFill>
                <a:latin typeface="Calibri" panose="020F0502020204030204" pitchFamily="34" charset="0"/>
              </a:rPr>
              <a:pPr eaLnBrk="1" hangingPunct="1"/>
              <a:t>7</a:t>
            </a:fld>
            <a:endParaRPr lang="en-US" altLang="en-US" sz="1200">
              <a:solidFill>
                <a:srgbClr val="898989"/>
              </a:solidFill>
              <a:latin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8361AA0-FA68-2941-B648-9B95767868D1}"/>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29699" name="Rectangle 4">
            <a:extLst>
              <a:ext uri="{FF2B5EF4-FFF2-40B4-BE49-F238E27FC236}">
                <a16:creationId xmlns:a16="http://schemas.microsoft.com/office/drawing/2014/main" id="{D70DAA3C-B211-E647-8C97-2C446CA5B12F}"/>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9629EAC8-A199-1D43-822F-0381EE2D59F0}"/>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29701" name="Rectangle 13">
            <a:extLst>
              <a:ext uri="{FF2B5EF4-FFF2-40B4-BE49-F238E27FC236}">
                <a16:creationId xmlns:a16="http://schemas.microsoft.com/office/drawing/2014/main" id="{436B22D9-BD2F-2D45-B0A4-DB09CFF11B8C}"/>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29702" name="Title 12">
            <a:extLst>
              <a:ext uri="{FF2B5EF4-FFF2-40B4-BE49-F238E27FC236}">
                <a16:creationId xmlns:a16="http://schemas.microsoft.com/office/drawing/2014/main" id="{8B969E73-CA7E-9948-835D-1159794A5712}"/>
              </a:ext>
            </a:extLst>
          </p:cNvPr>
          <p:cNvSpPr>
            <a:spLocks noGrp="1"/>
          </p:cNvSpPr>
          <p:nvPr>
            <p:ph type="title"/>
          </p:nvPr>
        </p:nvSpPr>
        <p:spPr/>
        <p:txBody>
          <a:bodyPr/>
          <a:lstStyle/>
          <a:p>
            <a:pPr algn="l" eaLnBrk="1" hangingPunct="1"/>
            <a:r>
              <a:rPr lang="en-US" altLang="en-US" sz="3800" b="1">
                <a:solidFill>
                  <a:srgbClr val="92C783"/>
                </a:solidFill>
                <a:latin typeface="Humnst777 BT" charset="0"/>
                <a:ea typeface="ＭＳ Ｐゴシック" panose="020B0600070205080204" pitchFamily="34" charset="-128"/>
              </a:rPr>
              <a:t>Good vs. bad credit</a:t>
            </a:r>
            <a:br>
              <a:rPr lang="en-US" altLang="en-US" sz="4000" b="1">
                <a:solidFill>
                  <a:srgbClr val="92C783"/>
                </a:solidFill>
                <a:latin typeface="Humnst777 BT" charset="0"/>
                <a:ea typeface="ＭＳ Ｐゴシック" panose="020B0600070205080204" pitchFamily="34" charset="-128"/>
              </a:rPr>
            </a:br>
            <a:endParaRPr lang="en-US" altLang="en-US" sz="3800" b="1">
              <a:solidFill>
                <a:srgbClr val="92C783"/>
              </a:solidFill>
              <a:latin typeface="Humnst777 BT" charset="0"/>
              <a:ea typeface="ＭＳ Ｐゴシック" panose="020B0600070205080204" pitchFamily="34" charset="-128"/>
            </a:endParaRPr>
          </a:p>
        </p:txBody>
      </p:sp>
      <p:sp>
        <p:nvSpPr>
          <p:cNvPr id="18" name="Content Placeholder 17">
            <a:extLst>
              <a:ext uri="{FF2B5EF4-FFF2-40B4-BE49-F238E27FC236}">
                <a16:creationId xmlns:a16="http://schemas.microsoft.com/office/drawing/2014/main" id="{54036E47-76F5-5E4C-881D-AFA41A321C09}"/>
              </a:ext>
            </a:extLst>
          </p:cNvPr>
          <p:cNvSpPr>
            <a:spLocks noGrp="1"/>
          </p:cNvSpPr>
          <p:nvPr>
            <p:ph sz="half" idx="1"/>
          </p:nvPr>
        </p:nvSpPr>
        <p:spPr>
          <a:xfrm>
            <a:off x="396875" y="1263650"/>
            <a:ext cx="3784600" cy="4525963"/>
          </a:xfrm>
        </p:spPr>
        <p:txBody>
          <a:bodyPr/>
          <a:lstStyle/>
          <a:p>
            <a:pPr marL="0" indent="0" defTabSz="914400">
              <a:spcBef>
                <a:spcPts val="1725"/>
              </a:spcBef>
              <a:spcAft>
                <a:spcPts val="1200"/>
              </a:spcAft>
              <a:buClr>
                <a:schemeClr val="tx2"/>
              </a:buClr>
              <a:buSzPct val="65000"/>
              <a:buFont typeface="Monotype Sorts" pitchFamily="2" charset="2"/>
              <a:buNone/>
            </a:pPr>
            <a:r>
              <a:rPr lang="en-US" altLang="en-US" sz="3200" b="1" u="sng">
                <a:latin typeface="Humnst777 BT" charset="0"/>
                <a:ea typeface="ＭＳ Ｐゴシック" panose="020B0600070205080204" pitchFamily="34" charset="-128"/>
              </a:rPr>
              <a:t>Good credit</a:t>
            </a:r>
          </a:p>
          <a:p>
            <a:pPr marL="0" indent="0" defTabSz="914400">
              <a:spcBef>
                <a:spcPts val="1725"/>
              </a:spcBef>
              <a:buClr>
                <a:schemeClr val="tx1"/>
              </a:buClr>
              <a:buFont typeface="Wingdings" pitchFamily="2" charset="2"/>
              <a:buChar char="ü"/>
            </a:pPr>
            <a:r>
              <a:rPr lang="en-US" altLang="en-US" b="1">
                <a:latin typeface="Humnst777 BT" charset="0"/>
                <a:ea typeface="ＭＳ Ｐゴシック" panose="020B0600070205080204" pitchFamily="34" charset="-128"/>
              </a:rPr>
              <a:t> Reliable in paying bills</a:t>
            </a:r>
          </a:p>
          <a:p>
            <a:pPr marL="0" indent="0" defTabSz="914400">
              <a:spcBef>
                <a:spcPts val="1725"/>
              </a:spcBef>
              <a:buClr>
                <a:schemeClr val="tx1"/>
              </a:buClr>
              <a:buFont typeface="Wingdings" pitchFamily="2" charset="2"/>
              <a:buChar char="ü"/>
            </a:pPr>
            <a:r>
              <a:rPr lang="en-US" altLang="en-US" b="1">
                <a:latin typeface="Humnst777 BT" charset="0"/>
                <a:ea typeface="ＭＳ Ｐゴシック" panose="020B0600070205080204" pitchFamily="34" charset="-128"/>
              </a:rPr>
              <a:t> Companies willing to extend credit</a:t>
            </a:r>
          </a:p>
          <a:p>
            <a:pPr marL="0" indent="0" defTabSz="914400" eaLnBrk="1" hangingPunct="1">
              <a:buFont typeface="Arial" panose="020B0604020202020204" pitchFamily="34" charset="0"/>
              <a:buNone/>
            </a:pPr>
            <a:endParaRPr lang="en-US" altLang="en-US">
              <a:ea typeface="ＭＳ Ｐゴシック" panose="020B0600070205080204" pitchFamily="34" charset="-128"/>
            </a:endParaRPr>
          </a:p>
        </p:txBody>
      </p:sp>
      <p:sp>
        <p:nvSpPr>
          <p:cNvPr id="19" name="Content Placeholder 18">
            <a:extLst>
              <a:ext uri="{FF2B5EF4-FFF2-40B4-BE49-F238E27FC236}">
                <a16:creationId xmlns:a16="http://schemas.microsoft.com/office/drawing/2014/main" id="{4A36BD5A-CA06-8B44-BE12-3AF15F14DAD1}"/>
              </a:ext>
            </a:extLst>
          </p:cNvPr>
          <p:cNvSpPr>
            <a:spLocks noGrp="1"/>
          </p:cNvSpPr>
          <p:nvPr>
            <p:ph sz="half" idx="2"/>
          </p:nvPr>
        </p:nvSpPr>
        <p:spPr>
          <a:xfrm>
            <a:off x="4443413" y="1263650"/>
            <a:ext cx="4268787" cy="4525963"/>
          </a:xfrm>
        </p:spPr>
        <p:txBody>
          <a:bodyPr/>
          <a:lstStyle/>
          <a:p>
            <a:pPr marL="0" indent="0" defTabSz="914400">
              <a:spcBef>
                <a:spcPts val="1725"/>
              </a:spcBef>
              <a:spcAft>
                <a:spcPts val="1200"/>
              </a:spcAft>
              <a:buClr>
                <a:schemeClr val="tx2"/>
              </a:buClr>
              <a:buSzPct val="65000"/>
              <a:buFont typeface="Monotype Sorts" pitchFamily="2" charset="2"/>
              <a:buNone/>
            </a:pPr>
            <a:r>
              <a:rPr lang="en-US" altLang="en-US" sz="3200" b="1" u="sng">
                <a:latin typeface="Humnst777 BT" charset="0"/>
                <a:ea typeface="ＭＳ Ｐゴシック" panose="020B0600070205080204" pitchFamily="34" charset="-128"/>
              </a:rPr>
              <a:t>Bad credit</a:t>
            </a:r>
          </a:p>
          <a:p>
            <a:pPr marL="0" indent="0" defTabSz="914400">
              <a:spcBef>
                <a:spcPts val="1725"/>
              </a:spcBef>
              <a:buClr>
                <a:schemeClr val="tx1"/>
              </a:buClr>
              <a:buFont typeface="Wingdings" pitchFamily="2" charset="2"/>
              <a:buChar char="ü"/>
            </a:pPr>
            <a:r>
              <a:rPr lang="en-US" altLang="en-US" b="1">
                <a:latin typeface="Humnst777 BT" charset="0"/>
                <a:ea typeface="ＭＳ Ｐゴシック" panose="020B0600070205080204" pitchFamily="34" charset="-128"/>
              </a:rPr>
              <a:t> Unreliable in paying bills</a:t>
            </a:r>
          </a:p>
          <a:p>
            <a:pPr marL="0" indent="0" defTabSz="914400">
              <a:spcBef>
                <a:spcPts val="1725"/>
              </a:spcBef>
              <a:buClr>
                <a:schemeClr val="tx1"/>
              </a:buClr>
              <a:buFont typeface="Wingdings" pitchFamily="2" charset="2"/>
              <a:buChar char="ü"/>
            </a:pPr>
            <a:r>
              <a:rPr lang="en-US" altLang="en-US" b="1">
                <a:latin typeface="Humnst777 BT" charset="0"/>
                <a:ea typeface="ＭＳ Ｐゴシック" panose="020B0600070205080204" pitchFamily="34" charset="-128"/>
              </a:rPr>
              <a:t> Bills are paid late</a:t>
            </a:r>
          </a:p>
          <a:p>
            <a:pPr marL="0" indent="0" defTabSz="914400">
              <a:spcBef>
                <a:spcPts val="1725"/>
              </a:spcBef>
              <a:buClr>
                <a:schemeClr val="tx1"/>
              </a:buClr>
              <a:buFont typeface="Wingdings" pitchFamily="2" charset="2"/>
              <a:buChar char="ü"/>
            </a:pPr>
            <a:r>
              <a:rPr lang="en-US" altLang="en-US" b="1">
                <a:latin typeface="Humnst777 BT" charset="0"/>
                <a:ea typeface="ＭＳ Ｐゴシック" panose="020B0600070205080204" pitchFamily="34" charset="-128"/>
              </a:rPr>
              <a:t> Debts are abandoned</a:t>
            </a:r>
          </a:p>
          <a:p>
            <a:pPr marL="0" indent="0" defTabSz="914400">
              <a:spcBef>
                <a:spcPts val="1725"/>
              </a:spcBef>
              <a:buClr>
                <a:schemeClr val="tx1"/>
              </a:buClr>
              <a:buFont typeface="Wingdings" pitchFamily="2" charset="2"/>
              <a:buChar char="ü"/>
            </a:pPr>
            <a:r>
              <a:rPr lang="en-US" altLang="en-US" b="1">
                <a:latin typeface="Humnst777 BT" charset="0"/>
                <a:ea typeface="ＭＳ Ｐゴシック" panose="020B0600070205080204" pitchFamily="34" charset="-128"/>
              </a:rPr>
              <a:t> Filed for bankruptcy</a:t>
            </a:r>
          </a:p>
          <a:p>
            <a:pPr marL="0" indent="0" defTabSz="914400" eaLnBrk="1" hangingPunct="1"/>
            <a:endParaRPr lang="en-US" altLang="en-US">
              <a:ea typeface="ＭＳ Ｐゴシック" panose="020B0600070205080204" pitchFamily="34" charset="-128"/>
            </a:endParaRPr>
          </a:p>
        </p:txBody>
      </p:sp>
      <p:grpSp>
        <p:nvGrpSpPr>
          <p:cNvPr id="29705" name="Group 9">
            <a:extLst>
              <a:ext uri="{FF2B5EF4-FFF2-40B4-BE49-F238E27FC236}">
                <a16:creationId xmlns:a16="http://schemas.microsoft.com/office/drawing/2014/main" id="{698BABC9-A888-3D44-A60A-4054806EB529}"/>
              </a:ext>
            </a:extLst>
          </p:cNvPr>
          <p:cNvGrpSpPr>
            <a:grpSpLocks/>
          </p:cNvGrpSpPr>
          <p:nvPr/>
        </p:nvGrpSpPr>
        <p:grpSpPr bwMode="auto">
          <a:xfrm>
            <a:off x="2895600" y="6172200"/>
            <a:ext cx="3352800" cy="544513"/>
            <a:chOff x="2895600" y="6172200"/>
            <a:chExt cx="3352800" cy="544513"/>
          </a:xfrm>
        </p:grpSpPr>
        <p:sp>
          <p:nvSpPr>
            <p:cNvPr id="29707" name="Text Box 10">
              <a:extLst>
                <a:ext uri="{FF2B5EF4-FFF2-40B4-BE49-F238E27FC236}">
                  <a16:creationId xmlns:a16="http://schemas.microsoft.com/office/drawing/2014/main" id="{221CBB04-1F65-1E45-8B8B-5AA36E9C4B0A}"/>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29708" name="Text Box 11">
              <a:extLst>
                <a:ext uri="{FF2B5EF4-FFF2-40B4-BE49-F238E27FC236}">
                  <a16:creationId xmlns:a16="http://schemas.microsoft.com/office/drawing/2014/main" id="{8EFBBAA5-BA1E-C74E-92AB-DCF8ABD93CC2}"/>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2" name="Slide Number Placeholder 11">
            <a:extLst>
              <a:ext uri="{FF2B5EF4-FFF2-40B4-BE49-F238E27FC236}">
                <a16:creationId xmlns:a16="http://schemas.microsoft.com/office/drawing/2014/main" id="{48121933-4293-6D4D-820A-C084A0DC6A95}"/>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A9F0FB9-0FDB-8E44-93E6-EC55A2E2E2F3}" type="slidenum">
              <a:rPr lang="en-US" altLang="en-US" sz="1200">
                <a:solidFill>
                  <a:srgbClr val="898989"/>
                </a:solidFill>
                <a:latin typeface="Calibri" panose="020F0502020204030204" pitchFamily="34" charset="0"/>
              </a:rPr>
              <a:pPr eaLnBrk="1" hangingPunct="1"/>
              <a:t>8</a:t>
            </a:fld>
            <a:endParaRPr lang="en-US" altLang="en-US" sz="1200">
              <a:solidFill>
                <a:srgbClr val="898989"/>
              </a:solidFill>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C519DF0-4E63-364A-B2A4-014AC4F053B6}"/>
              </a:ext>
            </a:extLst>
          </p:cNvPr>
          <p:cNvSpPr>
            <a:spLocks noChangeArrowheads="1"/>
          </p:cNvSpPr>
          <p:nvPr/>
        </p:nvSpPr>
        <p:spPr bwMode="auto">
          <a:xfrm>
            <a:off x="0" y="0"/>
            <a:ext cx="9144000" cy="6019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01218D"/>
              </a:solidFill>
              <a:latin typeface="Calibri" panose="020F0502020204030204" pitchFamily="34" charset="0"/>
            </a:endParaRPr>
          </a:p>
        </p:txBody>
      </p:sp>
      <p:sp>
        <p:nvSpPr>
          <p:cNvPr id="31747" name="Rectangle 4">
            <a:extLst>
              <a:ext uri="{FF2B5EF4-FFF2-40B4-BE49-F238E27FC236}">
                <a16:creationId xmlns:a16="http://schemas.microsoft.com/office/drawing/2014/main" id="{E0715F67-F8D1-B64E-87BA-4DE40281919C}"/>
              </a:ext>
            </a:extLst>
          </p:cNvPr>
          <p:cNvSpPr>
            <a:spLocks noChangeArrowheads="1"/>
          </p:cNvSpPr>
          <p:nvPr/>
        </p:nvSpPr>
        <p:spPr bwMode="auto">
          <a:xfrm>
            <a:off x="0" y="5410200"/>
            <a:ext cx="9144000" cy="1447800"/>
          </a:xfrm>
          <a:prstGeom prst="rect">
            <a:avLst/>
          </a:prstGeom>
          <a:solidFill>
            <a:srgbClr val="92C783"/>
          </a:solidFill>
          <a:ln w="9525">
            <a:solidFill>
              <a:srgbClr val="92C783"/>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4" name="Oval 5">
            <a:extLst>
              <a:ext uri="{FF2B5EF4-FFF2-40B4-BE49-F238E27FC236}">
                <a16:creationId xmlns:a16="http://schemas.microsoft.com/office/drawing/2014/main" id="{692A5214-A299-7B43-BD0D-BA40A4F1B455}"/>
              </a:ext>
            </a:extLst>
          </p:cNvPr>
          <p:cNvSpPr>
            <a:spLocks noChangeArrowheads="1"/>
          </p:cNvSpPr>
          <p:nvPr/>
        </p:nvSpPr>
        <p:spPr bwMode="auto">
          <a:xfrm>
            <a:off x="0" y="5029200"/>
            <a:ext cx="9144000" cy="762000"/>
          </a:xfrm>
          <a:prstGeom prst="ellipse">
            <a:avLst/>
          </a:prstGeom>
          <a:solidFill>
            <a:srgbClr val="FFFFFF"/>
          </a:solidFill>
          <a:ln w="9525">
            <a:noFill/>
            <a:round/>
            <a:headEnd/>
            <a:tailEnd/>
          </a:ln>
          <a:effectLst>
            <a:outerShdw blurRad="63500" dist="38099" dir="2700000" algn="ctr" rotWithShape="0">
              <a:srgbClr val="000000">
                <a:alpha val="74998"/>
              </a:srgbClr>
            </a:outerShdw>
          </a:effectLst>
        </p:spPr>
        <p:txBody>
          <a:bodyPr wrap="none" anchor="ctr"/>
          <a:lstStyle/>
          <a:p>
            <a:pPr algn="ctr" fontAlgn="auto">
              <a:spcBef>
                <a:spcPts val="0"/>
              </a:spcBef>
              <a:spcAft>
                <a:spcPts val="0"/>
              </a:spcAft>
              <a:defRPr/>
            </a:pPr>
            <a:endParaRPr lang="en-US">
              <a:latin typeface="+mn-lt"/>
              <a:ea typeface="+mn-ea"/>
            </a:endParaRPr>
          </a:p>
        </p:txBody>
      </p:sp>
      <p:sp>
        <p:nvSpPr>
          <p:cNvPr id="31749" name="Rectangle 13">
            <a:extLst>
              <a:ext uri="{FF2B5EF4-FFF2-40B4-BE49-F238E27FC236}">
                <a16:creationId xmlns:a16="http://schemas.microsoft.com/office/drawing/2014/main" id="{D09D8280-05EA-4341-85C1-AF909940E79E}"/>
              </a:ext>
            </a:extLst>
          </p:cNvPr>
          <p:cNvSpPr>
            <a:spLocks noChangeArrowheads="1"/>
          </p:cNvSpPr>
          <p:nvPr/>
        </p:nvSpPr>
        <p:spPr bwMode="auto">
          <a:xfrm>
            <a:off x="0" y="4800600"/>
            <a:ext cx="91440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latin typeface="Calibri" panose="020F0502020204030204" pitchFamily="34" charset="0"/>
            </a:endParaRPr>
          </a:p>
        </p:txBody>
      </p:sp>
      <p:sp>
        <p:nvSpPr>
          <p:cNvPr id="31750" name="Text Box 4">
            <a:extLst>
              <a:ext uri="{FF2B5EF4-FFF2-40B4-BE49-F238E27FC236}">
                <a16:creationId xmlns:a16="http://schemas.microsoft.com/office/drawing/2014/main" id="{B37791CA-9A00-6447-9A4C-3EFC4B221739}"/>
              </a:ext>
            </a:extLst>
          </p:cNvPr>
          <p:cNvSpPr txBox="1">
            <a:spLocks noChangeArrowheads="1"/>
          </p:cNvSpPr>
          <p:nvPr/>
        </p:nvSpPr>
        <p:spPr bwMode="auto">
          <a:xfrm>
            <a:off x="304800" y="204788"/>
            <a:ext cx="7848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800" b="1">
                <a:solidFill>
                  <a:srgbClr val="92C783"/>
                </a:solidFill>
                <a:latin typeface="Humnst777 BT" charset="0"/>
              </a:rPr>
              <a:t>Borrowers’ responsibilities</a:t>
            </a:r>
          </a:p>
          <a:p>
            <a:pPr eaLnBrk="1" hangingPunct="1"/>
            <a:endParaRPr lang="en-US" altLang="en-US" sz="2800" b="1">
              <a:latin typeface="Humnst777 BT" charset="0"/>
            </a:endParaRPr>
          </a:p>
        </p:txBody>
      </p:sp>
      <p:sp>
        <p:nvSpPr>
          <p:cNvPr id="31751" name="Rectangle 3">
            <a:extLst>
              <a:ext uri="{FF2B5EF4-FFF2-40B4-BE49-F238E27FC236}">
                <a16:creationId xmlns:a16="http://schemas.microsoft.com/office/drawing/2014/main" id="{A588616F-2977-0241-846F-50D4A18C2C04}"/>
              </a:ext>
            </a:extLst>
          </p:cNvPr>
          <p:cNvSpPr txBox="1">
            <a:spLocks noChangeArrowheads="1"/>
          </p:cNvSpPr>
          <p:nvPr/>
        </p:nvSpPr>
        <p:spPr bwMode="auto">
          <a:xfrm>
            <a:off x="1301750" y="1270000"/>
            <a:ext cx="6821488" cy="449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457200" indent="-457200"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2pPr>
            <a:lvl3pPr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3pPr>
            <a:lvl4pPr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4pPr>
            <a:lvl5pPr eaLnBrk="0" hangingPunct="0">
              <a:tabLst>
                <a:tab pos="465138" algn="l"/>
              </a:tabLst>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tabLst>
                <a:tab pos="465138" algn="l"/>
              </a:tabLs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tabLst>
                <a:tab pos="465138" algn="l"/>
              </a:tabLs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tabLst>
                <a:tab pos="465138" algn="l"/>
              </a:tabLs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tabLst>
                <a:tab pos="465138" algn="l"/>
              </a:tabLs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1200"/>
              </a:spcAft>
              <a:buFont typeface="Wingdings" pitchFamily="2" charset="2"/>
              <a:buChar char="ü"/>
            </a:pPr>
            <a:r>
              <a:rPr lang="en-US" altLang="en-US" sz="2800" b="1">
                <a:latin typeface="Humnst777 BT" charset="0"/>
              </a:rPr>
              <a:t>Borrow only what you can repay</a:t>
            </a:r>
          </a:p>
          <a:p>
            <a:pPr eaLnBrk="1" hangingPunct="1">
              <a:spcAft>
                <a:spcPts val="1200"/>
              </a:spcAft>
              <a:buFont typeface="Wingdings" pitchFamily="2" charset="2"/>
              <a:buChar char="ü"/>
            </a:pPr>
            <a:r>
              <a:rPr lang="en-US" altLang="en-US" sz="2800" b="1">
                <a:latin typeface="Humnst777 BT" charset="0"/>
              </a:rPr>
              <a:t>Read and understand the credit contract</a:t>
            </a:r>
          </a:p>
          <a:p>
            <a:pPr eaLnBrk="1" hangingPunct="1">
              <a:spcAft>
                <a:spcPts val="1200"/>
              </a:spcAft>
              <a:buFont typeface="Wingdings" pitchFamily="2" charset="2"/>
              <a:buChar char="ü"/>
            </a:pPr>
            <a:r>
              <a:rPr lang="en-US" altLang="en-US" sz="2800" b="1">
                <a:latin typeface="Humnst777 BT" charset="0"/>
              </a:rPr>
              <a:t>Pay debts promptly</a:t>
            </a:r>
          </a:p>
          <a:p>
            <a:pPr eaLnBrk="1" hangingPunct="1">
              <a:spcAft>
                <a:spcPts val="1200"/>
              </a:spcAft>
              <a:buFont typeface="Wingdings" pitchFamily="2" charset="2"/>
              <a:buChar char="ü"/>
            </a:pPr>
            <a:r>
              <a:rPr lang="en-US" altLang="en-US" sz="2800" b="1">
                <a:latin typeface="Humnst777 BT" charset="0"/>
              </a:rPr>
              <a:t>Notify creditor if you cannot meet payments</a:t>
            </a:r>
          </a:p>
          <a:p>
            <a:pPr eaLnBrk="1" hangingPunct="1">
              <a:spcAft>
                <a:spcPts val="1200"/>
              </a:spcAft>
              <a:buFont typeface="Wingdings" pitchFamily="2" charset="2"/>
              <a:buChar char="ü"/>
            </a:pPr>
            <a:r>
              <a:rPr lang="en-US" altLang="en-US" sz="2800" b="1">
                <a:latin typeface="Humnst777 BT" charset="0"/>
              </a:rPr>
              <a:t>Report lost or stolen credit cards promptly</a:t>
            </a:r>
          </a:p>
          <a:p>
            <a:pPr lvl="1">
              <a:spcBef>
                <a:spcPct val="20000"/>
              </a:spcBef>
              <a:buClr>
                <a:schemeClr val="tx2"/>
              </a:buClr>
            </a:pPr>
            <a:endParaRPr kumimoji="1" lang="en-US" altLang="en-US" sz="2800" b="1">
              <a:solidFill>
                <a:schemeClr val="accent2"/>
              </a:solidFill>
              <a:latin typeface="Calibri" panose="020F0502020204030204" pitchFamily="34" charset="0"/>
            </a:endParaRPr>
          </a:p>
          <a:p>
            <a:pPr lvl="1">
              <a:spcBef>
                <a:spcPct val="20000"/>
              </a:spcBef>
              <a:buClr>
                <a:schemeClr val="tx2"/>
              </a:buClr>
            </a:pPr>
            <a:endParaRPr kumimoji="1" lang="en-US" altLang="en-US" sz="2800" b="1">
              <a:solidFill>
                <a:schemeClr val="accent2"/>
              </a:solidFill>
              <a:latin typeface="Calibri" panose="020F0502020204030204" pitchFamily="34" charset="0"/>
            </a:endParaRPr>
          </a:p>
        </p:txBody>
      </p:sp>
      <p:grpSp>
        <p:nvGrpSpPr>
          <p:cNvPr id="31752" name="Group 9">
            <a:extLst>
              <a:ext uri="{FF2B5EF4-FFF2-40B4-BE49-F238E27FC236}">
                <a16:creationId xmlns:a16="http://schemas.microsoft.com/office/drawing/2014/main" id="{6849CD13-BA8C-9041-A30C-1CC3751A4A14}"/>
              </a:ext>
            </a:extLst>
          </p:cNvPr>
          <p:cNvGrpSpPr>
            <a:grpSpLocks/>
          </p:cNvGrpSpPr>
          <p:nvPr/>
        </p:nvGrpSpPr>
        <p:grpSpPr bwMode="auto">
          <a:xfrm>
            <a:off x="2895600" y="6172200"/>
            <a:ext cx="3352800" cy="544513"/>
            <a:chOff x="2895600" y="6172200"/>
            <a:chExt cx="3352800" cy="544513"/>
          </a:xfrm>
        </p:grpSpPr>
        <p:sp>
          <p:nvSpPr>
            <p:cNvPr id="31754" name="Text Box 10">
              <a:extLst>
                <a:ext uri="{FF2B5EF4-FFF2-40B4-BE49-F238E27FC236}">
                  <a16:creationId xmlns:a16="http://schemas.microsoft.com/office/drawing/2014/main" id="{9961F6CD-A041-7049-8DF1-351FD9C90865}"/>
                </a:ext>
              </a:extLst>
            </p:cNvPr>
            <p:cNvSpPr txBox="1">
              <a:spLocks noChangeArrowheads="1"/>
            </p:cNvSpPr>
            <p:nvPr/>
          </p:nvSpPr>
          <p:spPr bwMode="auto">
            <a:xfrm>
              <a:off x="3505200" y="6172200"/>
              <a:ext cx="2133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dirty="0">
                  <a:latin typeface="Humnst777 BT" charset="0"/>
                </a:rPr>
                <a:t>Managing Money</a:t>
              </a:r>
              <a:endParaRPr lang="en-US" altLang="en-US" sz="2000" b="1" dirty="0">
                <a:latin typeface="Humnst777 BT" charset="0"/>
              </a:endParaRPr>
            </a:p>
          </p:txBody>
        </p:sp>
        <p:sp>
          <p:nvSpPr>
            <p:cNvPr id="31755" name="Text Box 11">
              <a:extLst>
                <a:ext uri="{FF2B5EF4-FFF2-40B4-BE49-F238E27FC236}">
                  <a16:creationId xmlns:a16="http://schemas.microsoft.com/office/drawing/2014/main" id="{539D5709-8DF3-0841-89F4-B8CE3BA2A03E}"/>
                </a:ext>
              </a:extLst>
            </p:cNvPr>
            <p:cNvSpPr txBox="1">
              <a:spLocks noChangeArrowheads="1"/>
            </p:cNvSpPr>
            <p:nvPr/>
          </p:nvSpPr>
          <p:spPr bwMode="auto">
            <a:xfrm>
              <a:off x="2895600" y="6500813"/>
              <a:ext cx="3352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800" dirty="0">
                  <a:latin typeface="Humnst777 BT" charset="0"/>
                </a:rPr>
                <a:t>A PROJECT OF CONSUMER ACTION</a:t>
              </a:r>
            </a:p>
          </p:txBody>
        </p:sp>
      </p:grpSp>
      <p:sp>
        <p:nvSpPr>
          <p:cNvPr id="11" name="Slide Number Placeholder 10">
            <a:extLst>
              <a:ext uri="{FF2B5EF4-FFF2-40B4-BE49-F238E27FC236}">
                <a16:creationId xmlns:a16="http://schemas.microsoft.com/office/drawing/2014/main" id="{38B403C2-700B-DD40-848A-0EB768C1F692}"/>
              </a:ext>
            </a:extLst>
          </p:cNvPr>
          <p:cNvSpPr>
            <a:spLocks noGrp="1"/>
          </p:cNvSpPr>
          <p:nvPr>
            <p:ph type="sldNum" sz="quarter" idx="12"/>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B29EB6E-194A-314F-85DC-D16246F81C8A}" type="slidenum">
              <a:rPr lang="en-US" altLang="en-US" sz="1200">
                <a:solidFill>
                  <a:srgbClr val="898989"/>
                </a:solidFill>
                <a:latin typeface="Calibri" panose="020F0502020204030204" pitchFamily="34" charset="0"/>
              </a:rPr>
              <a:pPr eaLnBrk="1" hangingPunct="1"/>
              <a:t>9</a:t>
            </a:fld>
            <a:endParaRPr lang="en-US" altLang="en-US" sz="1200">
              <a:solidFill>
                <a:srgbClr val="898989"/>
              </a:solidFill>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GoodCredit_Class_EN.th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1563</TotalTime>
  <Words>3625</Words>
  <Application>Microsoft Macintosh PowerPoint</Application>
  <PresentationFormat>On-screen Show (4:3)</PresentationFormat>
  <Paragraphs>546</Paragraphs>
  <Slides>38</Slides>
  <Notes>38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ＭＳ Ｐゴシック</vt:lpstr>
      <vt:lpstr>Arial</vt:lpstr>
      <vt:lpstr>Calibri</vt:lpstr>
      <vt:lpstr>Humnst777 BT</vt:lpstr>
      <vt:lpstr>Monotype Sorts</vt:lpstr>
      <vt:lpstr>Palatino</vt:lpstr>
      <vt:lpstr>Times</vt:lpstr>
      <vt:lpstr>Times New Roman</vt:lpstr>
      <vt:lpstr>Wingdings</vt:lpstr>
      <vt:lpstr>GoodCredit_Class_EN.thm</vt:lpstr>
      <vt:lpstr>PowerPoint Presentation</vt:lpstr>
      <vt:lpstr>PowerPoint Presentation</vt:lpstr>
      <vt:lpstr>PowerPoint Presentation</vt:lpstr>
      <vt:lpstr>PowerPoint Presentation</vt:lpstr>
      <vt:lpstr>PowerPoint Presentation</vt:lpstr>
      <vt:lpstr>PowerPoint Presentation</vt:lpstr>
      <vt:lpstr>Why do we need credit? </vt:lpstr>
      <vt:lpstr>Good vs. bad credit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Consumer Action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Nani Hansen</dc:creator>
  <cp:lastModifiedBy>Microsoft Office User</cp:lastModifiedBy>
  <cp:revision>139</cp:revision>
  <cp:lastPrinted>2011-05-02T15:51:19Z</cp:lastPrinted>
  <dcterms:created xsi:type="dcterms:W3CDTF">2011-05-02T15:49:50Z</dcterms:created>
  <dcterms:modified xsi:type="dcterms:W3CDTF">2019-06-27T20:14:21Z</dcterms:modified>
</cp:coreProperties>
</file>