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5" r:id="rId2"/>
    <p:sldId id="257" r:id="rId3"/>
    <p:sldId id="258" r:id="rId4"/>
    <p:sldId id="259" r:id="rId5"/>
    <p:sldId id="260" r:id="rId6"/>
    <p:sldId id="261" r:id="rId7"/>
    <p:sldId id="266" r:id="rId8"/>
    <p:sldId id="263" r:id="rId9"/>
    <p:sldId id="272" r:id="rId10"/>
    <p:sldId id="268" r:id="rId11"/>
    <p:sldId id="264" r:id="rId12"/>
    <p:sldId id="265"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00"/>
    <a:srgbClr val="006300"/>
    <a:srgbClr val="005400"/>
    <a:srgbClr val="800D1B"/>
    <a:srgbClr val="004E00"/>
    <a:srgbClr val="005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5481" autoAdjust="0"/>
  </p:normalViewPr>
  <p:slideViewPr>
    <p:cSldViewPr snapToGrid="0" snapToObjects="1">
      <p:cViewPr>
        <p:scale>
          <a:sx n="65" d="100"/>
          <a:sy n="65" d="100"/>
        </p:scale>
        <p:origin x="-968" y="-128"/>
      </p:cViewPr>
      <p:guideLst>
        <p:guide orient="horz" pos="2160"/>
        <p:guide pos="2880"/>
      </p:guideLst>
    </p:cSldViewPr>
  </p:slideViewPr>
  <p:notesTextViewPr>
    <p:cViewPr>
      <p:scale>
        <a:sx n="100" d="100"/>
        <a:sy n="100" d="100"/>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EF6529-6B93-F948-BAFE-0A9D4033D2BA}" type="datetimeFigureOut">
              <a:rPr lang="en-US" smtClean="0"/>
              <a:t>6/6/17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58AA41-400F-304E-B854-4787FF0F150E}" type="slidenum">
              <a:rPr lang="en-US" smtClean="0"/>
              <a:t>‹#›</a:t>
            </a:fld>
            <a:endParaRPr lang="en-US"/>
          </a:p>
        </p:txBody>
      </p:sp>
    </p:spTree>
    <p:extLst>
      <p:ext uri="{BB962C8B-B14F-4D97-AF65-F5344CB8AC3E}">
        <p14:creationId xmlns:p14="http://schemas.microsoft.com/office/powerpoint/2010/main" val="3954703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dirty="0" smtClean="0"/>
              <a:t>This</a:t>
            </a:r>
            <a:r>
              <a:rPr lang="en-US" b="1" i="1" u="sng" baseline="0" dirty="0" smtClean="0"/>
              <a:t> is a companion slide deck based entirely on the contents of Consumer Action’s publication “When a collector calls: An insider’s guide to responding to debt collectors.” This deck can serve as a visual aid and optional tool for educating consumers on the material in the publication.</a:t>
            </a:r>
          </a:p>
          <a:p>
            <a:endParaRPr lang="en-US" b="1" i="1" u="sng" baseline="0" dirty="0" smtClean="0"/>
          </a:p>
          <a:p>
            <a:r>
              <a:rPr lang="en-US" sz="1200" b="0" i="0" u="none" dirty="0" smtClean="0">
                <a:solidFill>
                  <a:srgbClr val="262626"/>
                </a:solidFill>
                <a:latin typeface="LucidaGrande"/>
              </a:rPr>
              <a:t>T</a:t>
            </a:r>
            <a:r>
              <a:rPr lang="en-US" sz="1200" b="0" i="0" u="none" baseline="0" dirty="0" smtClean="0">
                <a:solidFill>
                  <a:srgbClr val="262626"/>
                </a:solidFill>
                <a:latin typeface="LucidaGrande"/>
              </a:rPr>
              <a:t>he “</a:t>
            </a:r>
            <a:r>
              <a:rPr lang="en-US" sz="1200" b="0" i="0" u="none" dirty="0" smtClean="0">
                <a:solidFill>
                  <a:srgbClr val="262626"/>
                </a:solidFill>
                <a:latin typeface="LucidaGrande"/>
              </a:rPr>
              <a:t>insider’s guide”</a:t>
            </a:r>
            <a:r>
              <a:rPr lang="en-US" sz="1200" b="0" i="0" u="none" baseline="0" dirty="0" smtClean="0">
                <a:solidFill>
                  <a:srgbClr val="262626"/>
                </a:solidFill>
                <a:latin typeface="LucidaGrande"/>
              </a:rPr>
              <a:t> was</a:t>
            </a:r>
            <a:r>
              <a:rPr lang="en-US" sz="1200" b="0" i="0" u="none" dirty="0" smtClean="0">
                <a:solidFill>
                  <a:srgbClr val="262626"/>
                </a:solidFill>
                <a:latin typeface="LucidaGrande"/>
              </a:rPr>
              <a:t> written with input from an association of collectors.</a:t>
            </a:r>
            <a:r>
              <a:rPr lang="en-US" sz="1200" b="0" i="0" u="none" baseline="0" dirty="0" smtClean="0">
                <a:solidFill>
                  <a:srgbClr val="262626"/>
                </a:solidFill>
                <a:latin typeface="LucidaGrande"/>
              </a:rPr>
              <a:t> It</a:t>
            </a:r>
            <a:r>
              <a:rPr lang="en-US" sz="1200" b="0" i="0" u="none" dirty="0" smtClean="0">
                <a:solidFill>
                  <a:srgbClr val="262626"/>
                </a:solidFill>
                <a:latin typeface="LucidaGrande"/>
              </a:rPr>
              <a:t> provides tips for communicating effectively with a collector, exercising and protecting your rights and avoiding debt collection scams.</a:t>
            </a:r>
            <a:endParaRPr lang="en-US" b="0" i="0" u="none" dirty="0"/>
          </a:p>
        </p:txBody>
      </p:sp>
      <p:sp>
        <p:nvSpPr>
          <p:cNvPr id="4" name="Slide Number Placeholder 3"/>
          <p:cNvSpPr>
            <a:spLocks noGrp="1"/>
          </p:cNvSpPr>
          <p:nvPr>
            <p:ph type="sldNum" sz="quarter" idx="10"/>
          </p:nvPr>
        </p:nvSpPr>
        <p:spPr/>
        <p:txBody>
          <a:bodyPr/>
          <a:lstStyle/>
          <a:p>
            <a:fld id="{5658AA41-400F-304E-B854-4787FF0F150E}" type="slidenum">
              <a:rPr lang="en-US" smtClean="0"/>
              <a:t>1</a:t>
            </a:fld>
            <a:endParaRPr lang="en-US"/>
          </a:p>
        </p:txBody>
      </p:sp>
    </p:spTree>
    <p:extLst>
      <p:ext uri="{BB962C8B-B14F-4D97-AF65-F5344CB8AC3E}">
        <p14:creationId xmlns:p14="http://schemas.microsoft.com/office/powerpoint/2010/main" val="4191338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During the call with the collector, you might also discuss possible repayment options. Once you are comfortable it’s your debt and have a chance to review your finances, consider committing to a repayment plan that you can keep up with.</a:t>
            </a:r>
          </a:p>
          <a:p>
            <a:endParaRPr lang="en-US" b="0" i="0" u="none" baseline="0" dirty="0" smtClean="0"/>
          </a:p>
          <a:p>
            <a:r>
              <a:rPr lang="en-US" b="1" i="1" u="sng" baseline="0" dirty="0" smtClean="0"/>
              <a:t>Tips for communicating with a collector:</a:t>
            </a:r>
            <a:endParaRPr lang="en-US" b="1" i="1" u="sng" dirty="0" smtClean="0"/>
          </a:p>
          <a:p>
            <a:r>
              <a:rPr lang="en-US" dirty="0" smtClean="0"/>
              <a:t>• Present any dispute you may have with the debt and/or explain any circumstances that affect your ability to pay it.</a:t>
            </a:r>
          </a:p>
          <a:p>
            <a:r>
              <a:rPr lang="en-US" dirty="0" smtClean="0"/>
              <a:t>• Don’t be afraid to negotiate if you owe the debt and can afford to pay something.</a:t>
            </a:r>
          </a:p>
          <a:p>
            <a:r>
              <a:rPr lang="en-US" dirty="0" smtClean="0"/>
              <a:t>• If necessary, make an appointment for a follow-up call at a time that works for you.</a:t>
            </a:r>
          </a:p>
          <a:p>
            <a:r>
              <a:rPr lang="en-US" dirty="0" smtClean="0"/>
              <a:t>• Make sure you keep the appointment, even if you are having trouble figuring out how to repay the debt. Being a “no-show” will not help your case and could open you up to a lawsuit or negative credit reporting.</a:t>
            </a:r>
          </a:p>
          <a:p>
            <a:r>
              <a:rPr lang="en-US" dirty="0" smtClean="0"/>
              <a:t>• If you come to a repayment agreement, using a payment method you are comfortable with, ask the collector to put all details of the agreement in writing and give you a copy.</a:t>
            </a:r>
          </a:p>
          <a:p>
            <a:endParaRPr lang="en-US" dirty="0" smtClean="0"/>
          </a:p>
        </p:txBody>
      </p:sp>
      <p:sp>
        <p:nvSpPr>
          <p:cNvPr id="4" name="Slide Number Placeholder 3"/>
          <p:cNvSpPr>
            <a:spLocks noGrp="1"/>
          </p:cNvSpPr>
          <p:nvPr>
            <p:ph type="sldNum" sz="quarter" idx="10"/>
          </p:nvPr>
        </p:nvSpPr>
        <p:spPr/>
        <p:txBody>
          <a:bodyPr/>
          <a:lstStyle/>
          <a:p>
            <a:fld id="{5658AA41-400F-304E-B854-4787FF0F150E}" type="slidenum">
              <a:rPr lang="en-US" smtClean="0"/>
              <a:t>10</a:t>
            </a:fld>
            <a:endParaRPr lang="en-US"/>
          </a:p>
        </p:txBody>
      </p:sp>
    </p:spTree>
    <p:extLst>
      <p:ext uri="{BB962C8B-B14F-4D97-AF65-F5344CB8AC3E}">
        <p14:creationId xmlns:p14="http://schemas.microsoft.com/office/powerpoint/2010/main" val="294191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Keep these</a:t>
            </a:r>
            <a:r>
              <a:rPr lang="en-US" sz="1200" b="1" kern="1200" baseline="0" dirty="0" smtClean="0">
                <a:solidFill>
                  <a:schemeClr val="tx1"/>
                </a:solidFill>
                <a:latin typeface="+mn-lt"/>
                <a:ea typeface="+mn-ea"/>
                <a:cs typeface="+mn-cs"/>
              </a:rPr>
              <a:t> tips </a:t>
            </a:r>
            <a:r>
              <a:rPr lang="en-US" sz="1200" b="1" kern="1200" dirty="0" smtClean="0">
                <a:solidFill>
                  <a:schemeClr val="tx1"/>
                </a:solidFill>
                <a:latin typeface="+mn-lt"/>
                <a:ea typeface="+mn-ea"/>
                <a:cs typeface="+mn-cs"/>
              </a:rPr>
              <a:t>in mind: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Stay calm. Try not to raise your voice.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Write down and keep details about all phone calls, including dates, times and topics discussed, and any letters or emails you receive.</a:t>
            </a:r>
          </a:p>
        </p:txBody>
      </p:sp>
      <p:sp>
        <p:nvSpPr>
          <p:cNvPr id="4" name="Slide Number Placeholder 3"/>
          <p:cNvSpPr>
            <a:spLocks noGrp="1"/>
          </p:cNvSpPr>
          <p:nvPr>
            <p:ph type="sldNum" sz="quarter" idx="10"/>
          </p:nvPr>
        </p:nvSpPr>
        <p:spPr/>
        <p:txBody>
          <a:bodyPr/>
          <a:lstStyle/>
          <a:p>
            <a:fld id="{5658AA41-400F-304E-B854-4787FF0F150E}" type="slidenum">
              <a:rPr lang="en-US" smtClean="0"/>
              <a:t>11</a:t>
            </a:fld>
            <a:endParaRPr lang="en-US"/>
          </a:p>
        </p:txBody>
      </p:sp>
    </p:spTree>
    <p:extLst>
      <p:ext uri="{BB962C8B-B14F-4D97-AF65-F5344CB8AC3E}">
        <p14:creationId xmlns:p14="http://schemas.microsoft.com/office/powerpoint/2010/main" val="1304459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 If you cannot reach an agreement for repayment, or you do not want the debt collector to call you for any reason, write to the debt collection company and ask it to stop calling.</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If you tell the collector to stop calling, it doesn’t mean the debt will go away. You may still get sued for the debt or it may be reported to the credit bureaus. (You must be informed when a lawsuit is filed. </a:t>
            </a:r>
            <a:r>
              <a:rPr lang="en-US" sz="1200" b="1" kern="1200" dirty="0" smtClean="0">
                <a:solidFill>
                  <a:schemeClr val="tx1"/>
                </a:solidFill>
                <a:latin typeface="+mn-lt"/>
                <a:ea typeface="+mn-ea"/>
                <a:cs typeface="+mn-cs"/>
              </a:rPr>
              <a:t>Never ignore such notices!</a:t>
            </a:r>
            <a:r>
              <a:rPr lang="en-US" sz="1200" b="0" kern="1200" dirty="0" smtClean="0">
                <a:solidFill>
                  <a:schemeClr val="tx1"/>
                </a:solidFill>
                <a:latin typeface="+mn-lt"/>
                <a:ea typeface="+mn-ea"/>
                <a:cs typeface="+mn-cs"/>
              </a:rPr>
              <a:t>) Staying in contact might be a better option.</a:t>
            </a:r>
            <a:endParaRPr lang="en-US" dirty="0" smtClean="0"/>
          </a:p>
          <a:p>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12</a:t>
            </a:fld>
            <a:endParaRPr lang="en-US"/>
          </a:p>
        </p:txBody>
      </p:sp>
    </p:spTree>
    <p:extLst>
      <p:ext uri="{BB962C8B-B14F-4D97-AF65-F5344CB8AC3E}">
        <p14:creationId xmlns:p14="http://schemas.microsoft.com/office/powerpoint/2010/main" val="1304459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If you’re having trouble with a debt collector, submit your complaint and/or your request that collection calls stop directly to the company’s compliance department. If you are not able to resolve the issue directly with the collection agency, you can submit a complaint with:</a:t>
            </a:r>
          </a:p>
          <a:p>
            <a:r>
              <a:rPr lang="en-US" sz="1200" kern="1200" dirty="0" smtClean="0">
                <a:solidFill>
                  <a:schemeClr val="tx1"/>
                </a:solidFill>
                <a:latin typeface="+mn-lt"/>
                <a:ea typeface="+mn-ea"/>
                <a:cs typeface="+mn-cs"/>
              </a:rPr>
              <a:t>• The Consumer Financial Protection Bureau (CFPB)</a:t>
            </a:r>
          </a:p>
          <a:p>
            <a:r>
              <a:rPr lang="en-US" sz="1200" kern="1200" dirty="0" smtClean="0">
                <a:solidFill>
                  <a:schemeClr val="tx1"/>
                </a:solidFill>
                <a:latin typeface="+mn-lt"/>
                <a:ea typeface="+mn-ea"/>
                <a:cs typeface="+mn-cs"/>
              </a:rPr>
              <a:t>• Your state’s attorney general (the NAAG website provides a state directory)</a:t>
            </a:r>
          </a:p>
          <a:p>
            <a:r>
              <a:rPr lang="en-US" sz="1200" kern="1200" dirty="0" smtClean="0">
                <a:solidFill>
                  <a:schemeClr val="tx1"/>
                </a:solidFill>
                <a:latin typeface="+mn-lt"/>
                <a:ea typeface="+mn-ea"/>
                <a:cs typeface="+mn-cs"/>
              </a:rPr>
              <a:t>• The Better Business Bureau</a:t>
            </a:r>
          </a:p>
          <a:p>
            <a:endParaRPr lang="en-US" sz="1200" kern="1200" dirty="0" smtClean="0">
              <a:solidFill>
                <a:schemeClr val="tx1"/>
              </a:solidFill>
              <a:latin typeface="+mn-lt"/>
              <a:ea typeface="+mn-ea"/>
              <a:cs typeface="+mn-cs"/>
            </a:endParaRPr>
          </a:p>
          <a:p>
            <a:r>
              <a:rPr lang="en-US" b="1" dirty="0" smtClean="0"/>
              <a:t>Additional resources:</a:t>
            </a:r>
            <a:endParaRPr lang="en-US" dirty="0" smtClean="0"/>
          </a:p>
          <a:p>
            <a:r>
              <a:rPr lang="en-US" dirty="0" smtClean="0"/>
              <a:t>You have a right to get your credit reports for free every 12 months at </a:t>
            </a:r>
            <a:r>
              <a:rPr lang="en-US" dirty="0" err="1" smtClean="0"/>
              <a:t>AnnualCreditReport.com</a:t>
            </a:r>
            <a:r>
              <a:rPr lang="en-US" dirty="0" smtClean="0"/>
              <a:t>. If you don’t know what debts you owe, this is a good place to start. Just be aware that not all past-due debts are reported to credit bureaus.</a:t>
            </a:r>
          </a:p>
          <a:p>
            <a:endParaRPr lang="en-US" dirty="0" smtClean="0"/>
          </a:p>
          <a:p>
            <a:r>
              <a:rPr lang="en-US" dirty="0" smtClean="0"/>
              <a:t>If you have unpaid debts, be aware of your rights so that you don’t miss out on available consumer protections.</a:t>
            </a:r>
            <a:r>
              <a:rPr lang="en-US" baseline="0" dirty="0" smtClean="0"/>
              <a:t> </a:t>
            </a:r>
            <a:r>
              <a:rPr lang="en-US" dirty="0" smtClean="0"/>
              <a:t>Learn more about the debt collection process and debtors’ rights in Consumer Action’s “Debtors’ Rights: Protecting yourself from debt collection lawsuits” and “The Fair Debt Collection Practices Act: How it restricts collectors and protects consumers.”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13</a:t>
            </a:fld>
            <a:endParaRPr lang="en-US"/>
          </a:p>
        </p:txBody>
      </p:sp>
    </p:spTree>
    <p:extLst>
      <p:ext uri="{BB962C8B-B14F-4D97-AF65-F5344CB8AC3E}">
        <p14:creationId xmlns:p14="http://schemas.microsoft.com/office/powerpoint/2010/main" val="344199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insider’s guide has two key objectives:</a:t>
            </a:r>
          </a:p>
          <a:p>
            <a:endParaRPr lang="en-US" baseline="0" dirty="0" smtClean="0"/>
          </a:p>
          <a:p>
            <a:r>
              <a:rPr lang="en-US" dirty="0" smtClean="0"/>
              <a:t>(1) To</a:t>
            </a:r>
            <a:r>
              <a:rPr lang="en-US" baseline="0" dirty="0" smtClean="0"/>
              <a:t> help consumers</a:t>
            </a:r>
            <a:r>
              <a:rPr lang="en-US" dirty="0" smtClean="0"/>
              <a:t> avoid scams and (2) to provide</a:t>
            </a:r>
            <a:r>
              <a:rPr lang="en-US" baseline="0" dirty="0" smtClean="0"/>
              <a:t> consumers with</a:t>
            </a:r>
            <a:r>
              <a:rPr lang="en-US" dirty="0" smtClean="0"/>
              <a:t> tips on how to work with debt collectors to resolve debt.</a:t>
            </a:r>
          </a:p>
          <a:p>
            <a:endParaRPr lang="en-US" dirty="0" smtClean="0"/>
          </a:p>
          <a:p>
            <a:r>
              <a:rPr lang="en-US" dirty="0" smtClean="0"/>
              <a:t>The guide</a:t>
            </a:r>
            <a:r>
              <a:rPr lang="en-US" baseline="0" dirty="0" smtClean="0"/>
              <a:t> emphasizes: Don’t avoid real debt collectors.</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2</a:t>
            </a:fld>
            <a:endParaRPr lang="en-US"/>
          </a:p>
        </p:txBody>
      </p:sp>
    </p:spTree>
    <p:extLst>
      <p:ext uri="{BB962C8B-B14F-4D97-AF65-F5344CB8AC3E}">
        <p14:creationId xmlns:p14="http://schemas.microsoft.com/office/powerpoint/2010/main" val="231546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explained</a:t>
            </a:r>
            <a:r>
              <a:rPr lang="en-US" baseline="0" dirty="0" smtClean="0"/>
              <a:t> in the guide:</a:t>
            </a:r>
          </a:p>
          <a:p>
            <a:endParaRPr lang="en-US" baseline="0" dirty="0" smtClean="0"/>
          </a:p>
          <a:p>
            <a:r>
              <a:rPr lang="en-US" b="1" dirty="0" smtClean="0"/>
              <a:t>If you owe the debt: </a:t>
            </a:r>
            <a:r>
              <a:rPr lang="en-US" dirty="0" smtClean="0"/>
              <a:t>Work with the debt collector to find the solution that is best for you. If you avoid their calls or letters, they may take more aggressive steps to collect. They could file a lawsuit against you, or put the debt on your credit report, if they haven’t done that already.</a:t>
            </a:r>
          </a:p>
          <a:p>
            <a:endParaRPr lang="en-US" dirty="0" smtClean="0"/>
          </a:p>
          <a:p>
            <a:r>
              <a:rPr lang="en-US" dirty="0" smtClean="0"/>
              <a:t>Debt collectors often are able to set up an affordable payment plan or even accept less than the full balance to close the account. Discuss these options with the collector.</a:t>
            </a:r>
          </a:p>
          <a:p>
            <a:endParaRPr lang="en-US" b="1" dirty="0" smtClean="0"/>
          </a:p>
          <a:p>
            <a:r>
              <a:rPr lang="en-US" b="1" dirty="0" smtClean="0"/>
              <a:t>If you don’t owe the debt:</a:t>
            </a:r>
            <a:r>
              <a:rPr lang="en-US" dirty="0" smtClean="0"/>
              <a:t> Taking appropriate steps will stop the calls. See “You have important rights.”</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3</a:t>
            </a:fld>
            <a:endParaRPr lang="en-US"/>
          </a:p>
        </p:txBody>
      </p:sp>
    </p:spTree>
    <p:extLst>
      <p:ext uri="{BB962C8B-B14F-4D97-AF65-F5344CB8AC3E}">
        <p14:creationId xmlns:p14="http://schemas.microsoft.com/office/powerpoint/2010/main" val="73678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Collectors must verify that you are the correct person to speak with about the debt. By law, they must check your identity so they don’t talk about you or your debt with others who don’t have a right to know. Likewise, you will want to verify that the caller is a legitimate debt collector. The chart on</a:t>
            </a:r>
            <a:r>
              <a:rPr lang="en-US" baseline="0" dirty="0" smtClean="0"/>
              <a:t> the next slide</a:t>
            </a:r>
            <a:r>
              <a:rPr lang="en-US" dirty="0" smtClean="0"/>
              <a:t> can help you sort out who’s calling.</a:t>
            </a:r>
          </a:p>
          <a:p>
            <a:endParaRPr lang="en-US" dirty="0" smtClean="0"/>
          </a:p>
          <a:p>
            <a:r>
              <a:rPr lang="en-US" dirty="0" smtClean="0"/>
              <a:t>Just because you don’t recognize the name of the company doesn’t mean it’s a scam. Debts are sometimes legally sold, customer service providers change (especially for mortgages and student loans) and companies (especially banks) are bought by other companies.</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4</a:t>
            </a:fld>
            <a:endParaRPr lang="en-US"/>
          </a:p>
        </p:txBody>
      </p:sp>
    </p:spTree>
    <p:extLst>
      <p:ext uri="{BB962C8B-B14F-4D97-AF65-F5344CB8AC3E}">
        <p14:creationId xmlns:p14="http://schemas.microsoft.com/office/powerpoint/2010/main" val="3022678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can help you sort out who’s calling.</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5</a:t>
            </a:fld>
            <a:endParaRPr lang="en-US"/>
          </a:p>
        </p:txBody>
      </p:sp>
    </p:spTree>
    <p:extLst>
      <p:ext uri="{BB962C8B-B14F-4D97-AF65-F5344CB8AC3E}">
        <p14:creationId xmlns:p14="http://schemas.microsoft.com/office/powerpoint/2010/main" val="584741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notes for </a:t>
            </a:r>
            <a:r>
              <a:rPr lang="en-US" smtClean="0"/>
              <a:t>this slide.</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6</a:t>
            </a:fld>
            <a:endParaRPr lang="en-US"/>
          </a:p>
        </p:txBody>
      </p:sp>
    </p:spTree>
    <p:extLst>
      <p:ext uri="{BB962C8B-B14F-4D97-AF65-F5344CB8AC3E}">
        <p14:creationId xmlns:p14="http://schemas.microsoft.com/office/powerpoint/2010/main" val="3567593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smtClean="0">
                <a:solidFill>
                  <a:schemeClr val="tx1"/>
                </a:solidFill>
                <a:latin typeface="+mn-lt"/>
                <a:ea typeface="+mn-ea"/>
                <a:cs typeface="+mn-cs"/>
              </a:rPr>
              <a:t>You</a:t>
            </a:r>
            <a:r>
              <a:rPr lang="en-US" sz="1200" b="1" i="1" u="sng" kern="1200" baseline="0" dirty="0" smtClean="0">
                <a:solidFill>
                  <a:schemeClr val="tx1"/>
                </a:solidFill>
                <a:latin typeface="+mn-lt"/>
                <a:ea typeface="+mn-ea"/>
                <a:cs typeface="+mn-cs"/>
              </a:rPr>
              <a:t> also have consumer rights when dealing with legitimate collectors:</a:t>
            </a:r>
          </a:p>
          <a:p>
            <a:endParaRPr lang="en-US" sz="1200" b="1" i="1" u="sng"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have the right to request verification (proof) of the debt, as well as the name and address of the original creditor. You must make your request in writing to the debt collector within 30 days of receiving a “validation notice.” (This validation notice, which must be sent to you within five days of the collector’s first contact, contains important information about the debt.) However, you may dispute a debt at any time. If you ask for verification (proof) of the debt and/or information about the original credit account, the debt collector must stop efforts to collect from you until they have responded.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prefer to be contacted in a different way (cell phone, text message, email, etc.) or at particular times, notify the collector of your preference in writing.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If you receive a collection letter in the mail, read it carefully. Unless you have reason to believe the letter is a fake, you should respond. </a:t>
            </a:r>
            <a:r>
              <a:rPr lang="en-US" sz="1200" b="1" kern="1200" dirty="0" smtClean="0">
                <a:solidFill>
                  <a:schemeClr val="tx1"/>
                </a:solidFill>
                <a:latin typeface="+mn-lt"/>
                <a:ea typeface="+mn-ea"/>
                <a:cs typeface="+mn-cs"/>
              </a:rPr>
              <a:t>Do not ignore collection letters.</a:t>
            </a:r>
            <a:endParaRPr lang="en-US" dirty="0"/>
          </a:p>
        </p:txBody>
      </p:sp>
      <p:sp>
        <p:nvSpPr>
          <p:cNvPr id="4" name="Slide Number Placeholder 3"/>
          <p:cNvSpPr>
            <a:spLocks noGrp="1"/>
          </p:cNvSpPr>
          <p:nvPr>
            <p:ph type="sldNum" sz="quarter" idx="10"/>
          </p:nvPr>
        </p:nvSpPr>
        <p:spPr/>
        <p:txBody>
          <a:bodyPr/>
          <a:lstStyle/>
          <a:p>
            <a:fld id="{5658AA41-400F-304E-B854-4787FF0F150E}" type="slidenum">
              <a:rPr lang="en-US" smtClean="0"/>
              <a:t>7</a:t>
            </a:fld>
            <a:endParaRPr lang="en-US"/>
          </a:p>
        </p:txBody>
      </p:sp>
    </p:spTree>
    <p:extLst>
      <p:ext uri="{BB962C8B-B14F-4D97-AF65-F5344CB8AC3E}">
        <p14:creationId xmlns:p14="http://schemas.microsoft.com/office/powerpoint/2010/main" val="29154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get proof that the caller is a real debt collector and the debt is yours, discuss your case and explain your situation.</a:t>
            </a:r>
          </a:p>
          <a:p>
            <a:endParaRPr lang="en-US" dirty="0" smtClean="0"/>
          </a:p>
          <a:p>
            <a:r>
              <a:rPr lang="en-US" dirty="0" smtClean="0"/>
              <a:t>The first time you speak with them about the debt, get a clear understanding of which debt they are calling about. Ask for the amount you owe (with details of fees, interest and the age of the debt).</a:t>
            </a:r>
          </a:p>
          <a:p>
            <a:endParaRPr lang="en-US" b="1" i="0" u="sng" dirty="0" smtClean="0">
              <a:solidFill>
                <a:schemeClr val="tx1"/>
              </a:solidFill>
            </a:endParaRPr>
          </a:p>
          <a:p>
            <a:r>
              <a:rPr lang="en-US" b="1" i="1" u="sng" dirty="0" smtClean="0">
                <a:solidFill>
                  <a:schemeClr val="tx1"/>
                </a:solidFill>
              </a:rPr>
              <a:t>In the</a:t>
            </a:r>
            <a:r>
              <a:rPr lang="en-US" b="1" i="1" u="sng" baseline="0" dirty="0" smtClean="0">
                <a:solidFill>
                  <a:schemeClr val="tx1"/>
                </a:solidFill>
              </a:rPr>
              <a:t> next slide we explain why it’s important to ask about the age of the debt.</a:t>
            </a:r>
          </a:p>
        </p:txBody>
      </p:sp>
      <p:sp>
        <p:nvSpPr>
          <p:cNvPr id="4" name="Slide Number Placeholder 3"/>
          <p:cNvSpPr>
            <a:spLocks noGrp="1"/>
          </p:cNvSpPr>
          <p:nvPr>
            <p:ph type="sldNum" sz="quarter" idx="10"/>
          </p:nvPr>
        </p:nvSpPr>
        <p:spPr/>
        <p:txBody>
          <a:bodyPr/>
          <a:lstStyle/>
          <a:p>
            <a:fld id="{5658AA41-400F-304E-B854-4787FF0F150E}" type="slidenum">
              <a:rPr lang="en-US" smtClean="0"/>
              <a:t>8</a:t>
            </a:fld>
            <a:endParaRPr lang="en-US"/>
          </a:p>
        </p:txBody>
      </p:sp>
    </p:spTree>
    <p:extLst>
      <p:ext uri="{BB962C8B-B14F-4D97-AF65-F5344CB8AC3E}">
        <p14:creationId xmlns:p14="http://schemas.microsoft.com/office/powerpoint/2010/main" val="126965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It’s important to know that debt collectors have a limited number of years—the statute of limitations—to sue you to collect. This period varies by state.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Learn more about these “time-barred debts” at the Federal Trade Commission’s website</a:t>
            </a:r>
            <a:r>
              <a:rPr lang="en-US" baseline="0" dirty="0" smtClean="0"/>
              <a:t> (https://</a:t>
            </a:r>
            <a:r>
              <a:rPr lang="en-US" baseline="0" dirty="0" err="1" smtClean="0"/>
              <a:t>www.consumer.ftc.gov</a:t>
            </a:r>
            <a:r>
              <a:rPr lang="en-US" baseline="0" dirty="0" smtClean="0"/>
              <a:t>/articles/0117-time-barred-debts).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658AA41-400F-304E-B854-4787FF0F150E}" type="slidenum">
              <a:rPr lang="en-US" smtClean="0"/>
              <a:t>9</a:t>
            </a:fld>
            <a:endParaRPr lang="en-US"/>
          </a:p>
        </p:txBody>
      </p:sp>
    </p:spTree>
    <p:extLst>
      <p:ext uri="{BB962C8B-B14F-4D97-AF65-F5344CB8AC3E}">
        <p14:creationId xmlns:p14="http://schemas.microsoft.com/office/powerpoint/2010/main" val="258519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E7E06D-2282-7F49-B599-F4BB490D7C0A}"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3641104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7E06D-2282-7F49-B599-F4BB490D7C0A}"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298591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7E06D-2282-7F49-B599-F4BB490D7C0A}"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200256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E7E06D-2282-7F49-B599-F4BB490D7C0A}"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238159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7E06D-2282-7F49-B599-F4BB490D7C0A}" type="datetimeFigureOut">
              <a:rPr lang="en-US" smtClean="0"/>
              <a:t>6/6/17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88253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E7E06D-2282-7F49-B599-F4BB490D7C0A}"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311950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E7E06D-2282-7F49-B599-F4BB490D7C0A}" type="datetimeFigureOut">
              <a:rPr lang="en-US" smtClean="0"/>
              <a:t>6/6/17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8006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E7E06D-2282-7F49-B599-F4BB490D7C0A}" type="datetimeFigureOut">
              <a:rPr lang="en-US" smtClean="0"/>
              <a:t>6/6/17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3289910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7E06D-2282-7F49-B599-F4BB490D7C0A}" type="datetimeFigureOut">
              <a:rPr lang="en-US" smtClean="0"/>
              <a:t>6/6/17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306949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7E06D-2282-7F49-B599-F4BB490D7C0A}"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99755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E7E06D-2282-7F49-B599-F4BB490D7C0A}" type="datetimeFigureOut">
              <a:rPr lang="en-US" smtClean="0"/>
              <a:t>6/6/17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5C24D-B8BF-E64C-B872-C838AF724643}" type="slidenum">
              <a:rPr lang="en-US" smtClean="0"/>
              <a:t>‹#›</a:t>
            </a:fld>
            <a:endParaRPr lang="en-US"/>
          </a:p>
        </p:txBody>
      </p:sp>
    </p:spTree>
    <p:extLst>
      <p:ext uri="{BB962C8B-B14F-4D97-AF65-F5344CB8AC3E}">
        <p14:creationId xmlns:p14="http://schemas.microsoft.com/office/powerpoint/2010/main" val="674623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7E06D-2282-7F49-B599-F4BB490D7C0A}" type="datetimeFigureOut">
              <a:rPr lang="en-US" smtClean="0"/>
              <a:t>6/6/17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5C24D-B8BF-E64C-B872-C838AF724643}" type="slidenum">
              <a:rPr lang="en-US" smtClean="0"/>
              <a:t>‹#›</a:t>
            </a:fld>
            <a:endParaRPr lang="en-US"/>
          </a:p>
        </p:txBody>
      </p:sp>
    </p:spTree>
    <p:extLst>
      <p:ext uri="{BB962C8B-B14F-4D97-AF65-F5344CB8AC3E}">
        <p14:creationId xmlns:p14="http://schemas.microsoft.com/office/powerpoint/2010/main" val="321513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emf"/><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4571"/>
            <a:ext cx="8229600" cy="767948"/>
          </a:xfrm>
        </p:spPr>
        <p:txBody>
          <a:bodyPr>
            <a:noAutofit/>
          </a:bodyPr>
          <a:lstStyle/>
          <a:p>
            <a:r>
              <a:rPr lang="en-US" sz="4800" b="1" dirty="0"/>
              <a:t/>
            </a:r>
            <a:br>
              <a:rPr lang="en-US" sz="4800" b="1" dirty="0"/>
            </a:br>
            <a:endParaRPr lang="en-US" sz="4800" dirty="0"/>
          </a:p>
        </p:txBody>
      </p:sp>
      <p:pic>
        <p:nvPicPr>
          <p:cNvPr id="4" name="Content Placeholder 3"/>
          <p:cNvPicPr>
            <a:picLocks noGrp="1" noChangeAspect="1"/>
          </p:cNvPicPr>
          <p:nvPr>
            <p:ph idx="1"/>
          </p:nvPr>
        </p:nvPicPr>
        <p:blipFill>
          <a:blip r:embed="rId3"/>
          <a:srcRect t="-228418" b="-228418"/>
          <a:stretch>
            <a:fillRect/>
          </a:stretch>
        </p:blipFill>
        <p:spPr>
          <a:xfrm>
            <a:off x="0" y="4199410"/>
            <a:ext cx="9144000" cy="4525963"/>
          </a:xfrm>
        </p:spPr>
      </p:pic>
      <p:sp>
        <p:nvSpPr>
          <p:cNvPr id="6" name="TextBox 5"/>
          <p:cNvSpPr txBox="1"/>
          <p:nvPr/>
        </p:nvSpPr>
        <p:spPr>
          <a:xfrm>
            <a:off x="1373261" y="6675243"/>
            <a:ext cx="184666" cy="369332"/>
          </a:xfrm>
          <a:prstGeom prst="rect">
            <a:avLst/>
          </a:prstGeom>
          <a:noFill/>
        </p:spPr>
        <p:txBody>
          <a:bodyPr wrap="none" rtlCol="0">
            <a:spAutoFit/>
          </a:bodyPr>
          <a:lstStyle/>
          <a:p>
            <a:endParaRPr lang="en-US" dirty="0"/>
          </a:p>
        </p:txBody>
      </p:sp>
      <p:sp>
        <p:nvSpPr>
          <p:cNvPr id="7" name="Rectangle 6"/>
          <p:cNvSpPr/>
          <p:nvPr/>
        </p:nvSpPr>
        <p:spPr>
          <a:xfrm>
            <a:off x="0" y="6081270"/>
            <a:ext cx="9143999" cy="677108"/>
          </a:xfrm>
          <a:prstGeom prst="rect">
            <a:avLst/>
          </a:prstGeom>
        </p:spPr>
        <p:txBody>
          <a:bodyPr wrap="square">
            <a:spAutoFit/>
          </a:bodyPr>
          <a:lstStyle/>
          <a:p>
            <a:r>
              <a:rPr lang="en-US" dirty="0"/>
              <a:t> </a:t>
            </a:r>
          </a:p>
          <a:p>
            <a:pPr algn="ctr"/>
            <a:r>
              <a:rPr lang="en-US" sz="2000" b="1" dirty="0" smtClean="0">
                <a:solidFill>
                  <a:schemeClr val="tx2">
                    <a:lumMod val="75000"/>
                  </a:schemeClr>
                </a:solidFill>
              </a:rPr>
              <a:t>A </a:t>
            </a:r>
            <a:r>
              <a:rPr lang="en-US" sz="2000" b="1" dirty="0">
                <a:solidFill>
                  <a:schemeClr val="tx2">
                    <a:lumMod val="75000"/>
                  </a:schemeClr>
                </a:solidFill>
              </a:rPr>
              <a:t>project of Consumer Action, created with funding from </a:t>
            </a:r>
            <a:r>
              <a:rPr lang="en-US" sz="2000" b="1" dirty="0" smtClean="0">
                <a:solidFill>
                  <a:schemeClr val="tx2">
                    <a:lumMod val="75000"/>
                  </a:schemeClr>
                </a:solidFill>
              </a:rPr>
              <a:t>CRC</a:t>
            </a:r>
            <a:endParaRPr lang="en-US" dirty="0">
              <a:solidFill>
                <a:schemeClr val="tx2">
                  <a:lumMod val="75000"/>
                </a:schemeClr>
              </a:solidFill>
            </a:endParaRPr>
          </a:p>
        </p:txBody>
      </p:sp>
      <p:sp>
        <p:nvSpPr>
          <p:cNvPr id="8" name="TextBox 7"/>
          <p:cNvSpPr txBox="1"/>
          <p:nvPr/>
        </p:nvSpPr>
        <p:spPr>
          <a:xfrm>
            <a:off x="8167982" y="6453721"/>
            <a:ext cx="897451" cy="646331"/>
          </a:xfrm>
          <a:prstGeom prst="rect">
            <a:avLst/>
          </a:prstGeom>
          <a:noFill/>
        </p:spPr>
        <p:txBody>
          <a:bodyPr wrap="none" rtlCol="0">
            <a:spAutoFit/>
          </a:bodyPr>
          <a:lstStyle/>
          <a:p>
            <a:r>
              <a:rPr lang="en-US" dirty="0"/>
              <a:t>© 2017</a:t>
            </a:r>
          </a:p>
          <a:p>
            <a:endParaRPr lang="en-US" dirty="0"/>
          </a:p>
        </p:txBody>
      </p:sp>
      <p:sp>
        <p:nvSpPr>
          <p:cNvPr id="9" name="Rectangle 8"/>
          <p:cNvSpPr/>
          <p:nvPr/>
        </p:nvSpPr>
        <p:spPr>
          <a:xfrm>
            <a:off x="-1" y="1025720"/>
            <a:ext cx="9143999" cy="1077218"/>
          </a:xfrm>
          <a:prstGeom prst="rect">
            <a:avLst/>
          </a:prstGeom>
        </p:spPr>
        <p:txBody>
          <a:bodyPr wrap="square">
            <a:spAutoFit/>
          </a:bodyPr>
          <a:lstStyle/>
          <a:p>
            <a:pPr algn="ctr"/>
            <a:r>
              <a:rPr lang="en-US" sz="3200" b="1" i="1" dirty="0">
                <a:solidFill>
                  <a:schemeClr val="tx2">
                    <a:lumMod val="75000"/>
                  </a:schemeClr>
                </a:solidFill>
              </a:rPr>
              <a:t>An insider’s guide to responding </a:t>
            </a:r>
            <a:r>
              <a:rPr lang="en-US" sz="3200" b="1" i="1" dirty="0" smtClean="0">
                <a:solidFill>
                  <a:schemeClr val="tx2">
                    <a:lumMod val="75000"/>
                  </a:schemeClr>
                </a:solidFill>
              </a:rPr>
              <a:t>to </a:t>
            </a:r>
            <a:r>
              <a:rPr lang="en-US" sz="3200" b="1" i="1" dirty="0">
                <a:solidFill>
                  <a:schemeClr val="tx2">
                    <a:lumMod val="75000"/>
                  </a:schemeClr>
                </a:solidFill>
              </a:rPr>
              <a:t>debt collectors</a:t>
            </a:r>
            <a:r>
              <a:rPr lang="en-US" sz="3200" b="1" dirty="0"/>
              <a:t/>
            </a:r>
            <a:br>
              <a:rPr lang="en-US" sz="3200" b="1" dirty="0"/>
            </a:br>
            <a:endParaRPr lang="en-US" sz="3200" dirty="0"/>
          </a:p>
        </p:txBody>
      </p:sp>
      <p:sp>
        <p:nvSpPr>
          <p:cNvPr id="10" name="TextBox 9"/>
          <p:cNvSpPr txBox="1"/>
          <p:nvPr/>
        </p:nvSpPr>
        <p:spPr>
          <a:xfrm>
            <a:off x="0" y="243448"/>
            <a:ext cx="9143999" cy="830997"/>
          </a:xfrm>
          <a:prstGeom prst="rect">
            <a:avLst/>
          </a:prstGeom>
          <a:noFill/>
        </p:spPr>
        <p:txBody>
          <a:bodyPr wrap="square" rtlCol="0">
            <a:spAutoFit/>
          </a:bodyPr>
          <a:lstStyle/>
          <a:p>
            <a:pPr algn="ctr"/>
            <a:r>
              <a:rPr lang="en-US" sz="4800" b="1" dirty="0">
                <a:solidFill>
                  <a:schemeClr val="tx2">
                    <a:lumMod val="75000"/>
                  </a:schemeClr>
                </a:solidFill>
              </a:rPr>
              <a:t>When a collector </a:t>
            </a:r>
            <a:r>
              <a:rPr lang="en-US" sz="4800" b="1" dirty="0" smtClean="0">
                <a:solidFill>
                  <a:schemeClr val="tx2">
                    <a:lumMod val="75000"/>
                  </a:schemeClr>
                </a:solidFill>
              </a:rPr>
              <a:t>calls:</a:t>
            </a:r>
            <a:endParaRPr lang="en-US" sz="4800" dirty="0">
              <a:solidFill>
                <a:schemeClr val="tx2">
                  <a:lumMod val="75000"/>
                </a:schemeClr>
              </a:solidFill>
            </a:endParaRPr>
          </a:p>
        </p:txBody>
      </p:sp>
      <p:sp>
        <p:nvSpPr>
          <p:cNvPr id="11" name="TextBox 10"/>
          <p:cNvSpPr txBox="1"/>
          <p:nvPr/>
        </p:nvSpPr>
        <p:spPr>
          <a:xfrm>
            <a:off x="0" y="1707127"/>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pic>
        <p:nvPicPr>
          <p:cNvPr id="5" name="Picture 4" descr="Fotolia_140945957_X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753" y="2105796"/>
            <a:ext cx="5143500" cy="3771900"/>
          </a:xfrm>
          <a:prstGeom prst="rect">
            <a:avLst/>
          </a:prstGeom>
        </p:spPr>
      </p:pic>
    </p:spTree>
    <p:extLst>
      <p:ext uri="{BB962C8B-B14F-4D97-AF65-F5344CB8AC3E}">
        <p14:creationId xmlns:p14="http://schemas.microsoft.com/office/powerpoint/2010/main" val="2486769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3"/>
            <a:ext cx="9143999" cy="1143000"/>
          </a:xfrm>
        </p:spPr>
        <p:txBody>
          <a:bodyPr>
            <a:normAutofit/>
          </a:bodyPr>
          <a:lstStyle/>
          <a:p>
            <a:r>
              <a:rPr lang="en-US" sz="4000" b="1" dirty="0" smtClean="0">
                <a:solidFill>
                  <a:schemeClr val="tx2">
                    <a:lumMod val="75000"/>
                  </a:schemeClr>
                </a:solidFill>
              </a:rPr>
              <a:t>Communicating with a collector</a:t>
            </a:r>
            <a:endParaRPr lang="en-US" sz="4000" b="1" dirty="0">
              <a:solidFill>
                <a:schemeClr val="tx2">
                  <a:lumMod val="75000"/>
                </a:schemeClr>
              </a:solidFill>
            </a:endParaRPr>
          </a:p>
        </p:txBody>
      </p:sp>
      <p:sp>
        <p:nvSpPr>
          <p:cNvPr id="3" name="Content Placeholder 2"/>
          <p:cNvSpPr>
            <a:spLocks noGrp="1"/>
          </p:cNvSpPr>
          <p:nvPr>
            <p:ph idx="1"/>
          </p:nvPr>
        </p:nvSpPr>
        <p:spPr>
          <a:xfrm>
            <a:off x="457200" y="1736750"/>
            <a:ext cx="8229600" cy="3096967"/>
          </a:xfrm>
        </p:spPr>
        <p:txBody>
          <a:bodyPr>
            <a:normAutofit/>
          </a:bodyPr>
          <a:lstStyle/>
          <a:p>
            <a:pPr>
              <a:buClr>
                <a:schemeClr val="accent6">
                  <a:lumMod val="75000"/>
                </a:schemeClr>
              </a:buClr>
              <a:buSzPct val="65000"/>
              <a:buFont typeface="Wingdings" charset="2"/>
              <a:buChar char="u"/>
            </a:pPr>
            <a:r>
              <a:rPr lang="en-US" dirty="0" smtClean="0"/>
              <a:t>Present disputes and/or explain circumstances</a:t>
            </a:r>
          </a:p>
          <a:p>
            <a:pPr>
              <a:spcBef>
                <a:spcPts val="1968"/>
              </a:spcBef>
              <a:buClr>
                <a:schemeClr val="accent6">
                  <a:lumMod val="75000"/>
                </a:schemeClr>
              </a:buClr>
              <a:buSzPct val="65000"/>
              <a:buFont typeface="Wingdings" charset="2"/>
              <a:buChar char="u"/>
            </a:pPr>
            <a:r>
              <a:rPr lang="en-US" dirty="0" smtClean="0"/>
              <a:t>Don’t be afraid to negotiate</a:t>
            </a:r>
          </a:p>
          <a:p>
            <a:pPr>
              <a:spcBef>
                <a:spcPts val="1968"/>
              </a:spcBef>
              <a:buClr>
                <a:schemeClr val="accent6">
                  <a:lumMod val="75000"/>
                </a:schemeClr>
              </a:buClr>
              <a:buSzPct val="65000"/>
              <a:buFont typeface="Wingdings" charset="2"/>
              <a:buChar char="u"/>
            </a:pPr>
            <a:r>
              <a:rPr lang="en-US" dirty="0" smtClean="0"/>
              <a:t>Get repayment agreement</a:t>
            </a:r>
            <a:r>
              <a:rPr lang="en-US" dirty="0"/>
              <a:t> </a:t>
            </a:r>
            <a:r>
              <a:rPr lang="en-US" dirty="0" smtClean="0"/>
              <a:t>in writing</a:t>
            </a:r>
            <a:endParaRPr lang="en-US" dirty="0"/>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39369696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48"/>
            <a:ext cx="9143999" cy="1143000"/>
          </a:xfrm>
        </p:spPr>
        <p:txBody>
          <a:bodyPr>
            <a:normAutofit/>
          </a:bodyPr>
          <a:lstStyle/>
          <a:p>
            <a:r>
              <a:rPr lang="en-US" sz="4000" b="1" dirty="0" smtClean="0">
                <a:solidFill>
                  <a:schemeClr val="tx2">
                    <a:lumMod val="75000"/>
                  </a:schemeClr>
                </a:solidFill>
              </a:rPr>
              <a:t>Tips for speaking with a collector </a:t>
            </a:r>
            <a:endParaRPr lang="en-US" sz="4000" b="1" dirty="0">
              <a:solidFill>
                <a:schemeClr val="tx2">
                  <a:lumMod val="75000"/>
                </a:schemeClr>
              </a:solidFill>
            </a:endParaRPr>
          </a:p>
        </p:txBody>
      </p:sp>
      <p:sp>
        <p:nvSpPr>
          <p:cNvPr id="3" name="Content Placeholder 2"/>
          <p:cNvSpPr>
            <a:spLocks noGrp="1"/>
          </p:cNvSpPr>
          <p:nvPr>
            <p:ph idx="1"/>
          </p:nvPr>
        </p:nvSpPr>
        <p:spPr>
          <a:xfrm>
            <a:off x="457200" y="1805026"/>
            <a:ext cx="8229600" cy="2837530"/>
          </a:xfrm>
        </p:spPr>
        <p:txBody>
          <a:bodyPr/>
          <a:lstStyle/>
          <a:p>
            <a:pPr>
              <a:buClr>
                <a:schemeClr val="accent6">
                  <a:lumMod val="75000"/>
                </a:schemeClr>
              </a:buClr>
              <a:buSzPct val="65000"/>
              <a:buFont typeface="Wingdings" charset="2"/>
              <a:buChar char="u"/>
            </a:pPr>
            <a:r>
              <a:rPr lang="en-US" dirty="0" smtClean="0"/>
              <a:t>Stay calm</a:t>
            </a:r>
          </a:p>
          <a:p>
            <a:pPr>
              <a:spcBef>
                <a:spcPts val="1968"/>
              </a:spcBef>
              <a:buClr>
                <a:schemeClr val="accent6">
                  <a:lumMod val="75000"/>
                </a:schemeClr>
              </a:buClr>
              <a:buSzPct val="65000"/>
              <a:buFont typeface="Wingdings" charset="2"/>
              <a:buChar char="u"/>
            </a:pPr>
            <a:r>
              <a:rPr lang="en-US" dirty="0" smtClean="0"/>
              <a:t>Keep detailed notes about phone calls</a:t>
            </a:r>
          </a:p>
          <a:p>
            <a:pPr>
              <a:spcBef>
                <a:spcPts val="1968"/>
              </a:spcBef>
              <a:buClr>
                <a:schemeClr val="accent6">
                  <a:lumMod val="75000"/>
                </a:schemeClr>
              </a:buClr>
              <a:buSzPct val="65000"/>
              <a:buFont typeface="Wingdings" charset="2"/>
              <a:buChar char="u"/>
            </a:pPr>
            <a:r>
              <a:rPr lang="en-US" dirty="0" smtClean="0"/>
              <a:t>Save letters and emails</a:t>
            </a: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4689716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48"/>
            <a:ext cx="9143999" cy="1143000"/>
          </a:xfrm>
        </p:spPr>
        <p:txBody>
          <a:bodyPr>
            <a:noAutofit/>
          </a:bodyPr>
          <a:lstStyle/>
          <a:p>
            <a:r>
              <a:rPr lang="en-US" sz="4000" b="1" dirty="0" smtClean="0"/>
              <a:t>Ceasing communications</a:t>
            </a:r>
            <a:endParaRPr lang="en-US" sz="4000" b="1" dirty="0"/>
          </a:p>
        </p:txBody>
      </p:sp>
      <p:sp>
        <p:nvSpPr>
          <p:cNvPr id="3" name="Content Placeholder 2"/>
          <p:cNvSpPr>
            <a:spLocks noGrp="1"/>
          </p:cNvSpPr>
          <p:nvPr>
            <p:ph idx="1"/>
          </p:nvPr>
        </p:nvSpPr>
        <p:spPr>
          <a:xfrm>
            <a:off x="156791" y="1873383"/>
            <a:ext cx="4731843" cy="3501045"/>
          </a:xfrm>
        </p:spPr>
        <p:txBody>
          <a:bodyPr>
            <a:noAutofit/>
          </a:bodyPr>
          <a:lstStyle/>
          <a:p>
            <a:pPr>
              <a:buClr>
                <a:schemeClr val="accent6">
                  <a:lumMod val="75000"/>
                </a:schemeClr>
              </a:buClr>
              <a:buSzPct val="65000"/>
              <a:buFont typeface="Wingdings" charset="2"/>
              <a:buChar char="u"/>
            </a:pPr>
            <a:r>
              <a:rPr lang="en-US" sz="2400" dirty="0" smtClean="0"/>
              <a:t>If you can’t reach a repayment agreement, or don’t want debt collector to call, you can request in writing that calls stop</a:t>
            </a:r>
          </a:p>
          <a:p>
            <a:pPr>
              <a:spcBef>
                <a:spcPts val="1968"/>
              </a:spcBef>
              <a:buClr>
                <a:schemeClr val="accent6">
                  <a:lumMod val="75000"/>
                </a:schemeClr>
              </a:buClr>
              <a:buSzPct val="65000"/>
              <a:buFont typeface="Wingdings" charset="2"/>
              <a:buChar char="u"/>
            </a:pPr>
            <a:r>
              <a:rPr lang="en-US" sz="2400" dirty="0" smtClean="0"/>
              <a:t>If notified you’re being sued, don’t ignore </a:t>
            </a:r>
          </a:p>
          <a:p>
            <a:pPr>
              <a:spcBef>
                <a:spcPts val="1968"/>
              </a:spcBef>
              <a:buClr>
                <a:schemeClr val="accent6">
                  <a:lumMod val="75000"/>
                </a:schemeClr>
              </a:buClr>
              <a:buSzPct val="65000"/>
              <a:buFont typeface="Wingdings" charset="2"/>
              <a:buChar char="u"/>
            </a:pPr>
            <a:r>
              <a:rPr lang="en-US" sz="2400" dirty="0" smtClean="0"/>
              <a:t>Consider maintaining contact as better option</a:t>
            </a: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8" name="TextBox 7"/>
          <p:cNvSpPr txBox="1"/>
          <p:nvPr/>
        </p:nvSpPr>
        <p:spPr>
          <a:xfrm>
            <a:off x="0" y="1147293"/>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pic>
        <p:nvPicPr>
          <p:cNvPr id="7" name="Picture 6" descr="Fotolia_24416099_M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810" y="1588243"/>
            <a:ext cx="3313176" cy="4059936"/>
          </a:xfrm>
          <a:prstGeom prst="rect">
            <a:avLst/>
          </a:prstGeom>
        </p:spPr>
      </p:pic>
    </p:spTree>
    <p:extLst>
      <p:ext uri="{BB962C8B-B14F-4D97-AF65-F5344CB8AC3E}">
        <p14:creationId xmlns:p14="http://schemas.microsoft.com/office/powerpoint/2010/main" val="27239293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3"/>
            <a:ext cx="9143999" cy="1143000"/>
          </a:xfrm>
        </p:spPr>
        <p:txBody>
          <a:bodyPr>
            <a:normAutofit/>
          </a:bodyPr>
          <a:lstStyle/>
          <a:p>
            <a:r>
              <a:rPr lang="en-US" sz="4000" b="1" dirty="0" smtClean="0">
                <a:solidFill>
                  <a:schemeClr val="tx2">
                    <a:lumMod val="75000"/>
                  </a:schemeClr>
                </a:solidFill>
              </a:rPr>
              <a:t>Having trouble?</a:t>
            </a:r>
            <a:endParaRPr lang="en-US" sz="4000" b="1" dirty="0">
              <a:solidFill>
                <a:schemeClr val="tx2">
                  <a:lumMod val="75000"/>
                </a:schemeClr>
              </a:solidFill>
            </a:endParaRPr>
          </a:p>
        </p:txBody>
      </p:sp>
      <p:sp>
        <p:nvSpPr>
          <p:cNvPr id="3" name="Content Placeholder 2"/>
          <p:cNvSpPr>
            <a:spLocks noGrp="1"/>
          </p:cNvSpPr>
          <p:nvPr>
            <p:ph idx="1"/>
          </p:nvPr>
        </p:nvSpPr>
        <p:spPr>
          <a:xfrm>
            <a:off x="347960" y="1736750"/>
            <a:ext cx="8229600" cy="4525963"/>
          </a:xfrm>
        </p:spPr>
        <p:txBody>
          <a:bodyPr>
            <a:normAutofit/>
          </a:bodyPr>
          <a:lstStyle/>
          <a:p>
            <a:pPr>
              <a:buClr>
                <a:schemeClr val="accent6">
                  <a:lumMod val="75000"/>
                </a:schemeClr>
              </a:buClr>
              <a:buSzPct val="65000"/>
              <a:buFont typeface="Wingdings" charset="2"/>
              <a:buChar char="u"/>
            </a:pPr>
            <a:r>
              <a:rPr lang="en-US" dirty="0" smtClean="0"/>
              <a:t>Complain to the company’s</a:t>
            </a:r>
            <a:br>
              <a:rPr lang="en-US" dirty="0" smtClean="0"/>
            </a:br>
            <a:r>
              <a:rPr lang="en-US" dirty="0" smtClean="0"/>
              <a:t>compliance department</a:t>
            </a:r>
          </a:p>
          <a:p>
            <a:pPr>
              <a:buClr>
                <a:schemeClr val="accent6">
                  <a:lumMod val="75000"/>
                </a:schemeClr>
              </a:buClr>
              <a:buSzPct val="65000"/>
              <a:buFont typeface="Wingdings" charset="2"/>
              <a:buChar char="u"/>
            </a:pPr>
            <a:r>
              <a:rPr lang="en-US" dirty="0" smtClean="0"/>
              <a:t>Complaints about </a:t>
            </a:r>
            <a:br>
              <a:rPr lang="en-US" dirty="0" smtClean="0"/>
            </a:br>
            <a:r>
              <a:rPr lang="en-US" dirty="0" smtClean="0"/>
              <a:t>unresolved issues:</a:t>
            </a:r>
          </a:p>
          <a:p>
            <a:pPr lvl="1">
              <a:buClr>
                <a:schemeClr val="accent6">
                  <a:lumMod val="75000"/>
                </a:schemeClr>
              </a:buClr>
              <a:buSzPct val="65000"/>
              <a:buFont typeface="Wingdings" charset="2"/>
              <a:buChar char="Ø"/>
            </a:pPr>
            <a:r>
              <a:rPr lang="en-US" dirty="0" smtClean="0"/>
              <a:t> Consumer Financial Protection Bureau (CFPB)</a:t>
            </a:r>
          </a:p>
          <a:p>
            <a:pPr lvl="1">
              <a:buClr>
                <a:schemeClr val="accent6">
                  <a:lumMod val="75000"/>
                </a:schemeClr>
              </a:buClr>
              <a:buSzPct val="65000"/>
              <a:buFont typeface="Wingdings" charset="2"/>
              <a:buChar char="Ø"/>
            </a:pPr>
            <a:r>
              <a:rPr lang="en-US" dirty="0" smtClean="0"/>
              <a:t> State attorney general</a:t>
            </a:r>
          </a:p>
          <a:p>
            <a:pPr lvl="1">
              <a:buClr>
                <a:schemeClr val="accent6">
                  <a:lumMod val="75000"/>
                </a:schemeClr>
              </a:buClr>
              <a:buSzPct val="65000"/>
              <a:buFont typeface="Wingdings" charset="2"/>
              <a:buChar char="Ø"/>
            </a:pPr>
            <a:r>
              <a:rPr lang="en-US" dirty="0" smtClean="0"/>
              <a:t> Better Business Bureau</a:t>
            </a:r>
          </a:p>
          <a:p>
            <a:pPr lvl="1"/>
            <a:endParaRPr lang="en-US" dirty="0"/>
          </a:p>
        </p:txBody>
      </p:sp>
      <p:pic>
        <p:nvPicPr>
          <p:cNvPr id="7"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8" name="Rectangle 7"/>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9" name="TextBox 8"/>
          <p:cNvSpPr txBox="1"/>
          <p:nvPr/>
        </p:nvSpPr>
        <p:spPr>
          <a:xfrm>
            <a:off x="0" y="1147293"/>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pic>
        <p:nvPicPr>
          <p:cNvPr id="4" name="Picture 3" descr="Fotolia_73479976_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792" y="1447382"/>
            <a:ext cx="3242206" cy="2160553"/>
          </a:xfrm>
          <a:prstGeom prst="rect">
            <a:avLst/>
          </a:prstGeom>
        </p:spPr>
      </p:pic>
    </p:spTree>
    <p:extLst>
      <p:ext uri="{BB962C8B-B14F-4D97-AF65-F5344CB8AC3E}">
        <p14:creationId xmlns:p14="http://schemas.microsoft.com/office/powerpoint/2010/main" val="9242107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948"/>
            <a:ext cx="9143999" cy="1143000"/>
          </a:xfrm>
        </p:spPr>
        <p:txBody>
          <a:bodyPr>
            <a:normAutofit/>
          </a:bodyPr>
          <a:lstStyle/>
          <a:p>
            <a:r>
              <a:rPr lang="en-US" sz="4000" b="1" dirty="0" smtClean="0">
                <a:solidFill>
                  <a:schemeClr val="tx2">
                    <a:lumMod val="75000"/>
                  </a:schemeClr>
                </a:solidFill>
              </a:rPr>
              <a:t>What consumers will learn</a:t>
            </a:r>
            <a:endParaRPr lang="en-US" sz="4000" b="1" dirty="0">
              <a:solidFill>
                <a:schemeClr val="tx2">
                  <a:lumMod val="75000"/>
                </a:schemeClr>
              </a:solidFill>
            </a:endParaRPr>
          </a:p>
        </p:txBody>
      </p:sp>
      <p:sp>
        <p:nvSpPr>
          <p:cNvPr id="3" name="Content Placeholder 2"/>
          <p:cNvSpPr>
            <a:spLocks noGrp="1"/>
          </p:cNvSpPr>
          <p:nvPr>
            <p:ph idx="1"/>
          </p:nvPr>
        </p:nvSpPr>
        <p:spPr>
          <a:xfrm>
            <a:off x="218486" y="1869065"/>
            <a:ext cx="4438007" cy="3292350"/>
          </a:xfrm>
        </p:spPr>
        <p:txBody>
          <a:bodyPr>
            <a:normAutofit/>
          </a:bodyPr>
          <a:lstStyle/>
          <a:p>
            <a:pPr>
              <a:buClr>
                <a:schemeClr val="accent6">
                  <a:lumMod val="75000"/>
                </a:schemeClr>
              </a:buClr>
              <a:buSzPct val="65000"/>
              <a:buFont typeface="Wingdings" charset="2"/>
              <a:buChar char="u"/>
            </a:pPr>
            <a:r>
              <a:rPr lang="en-US" sz="2800" dirty="0" smtClean="0"/>
              <a:t>How to avoid scam artists posing as debt collectors</a:t>
            </a:r>
          </a:p>
          <a:p>
            <a:pPr>
              <a:spcBef>
                <a:spcPts val="1968"/>
              </a:spcBef>
              <a:buClr>
                <a:schemeClr val="accent6">
                  <a:lumMod val="75000"/>
                </a:schemeClr>
              </a:buClr>
              <a:buSzPct val="65000"/>
              <a:buFont typeface="Wingdings" charset="2"/>
              <a:buChar char="u"/>
            </a:pPr>
            <a:r>
              <a:rPr lang="en-US" sz="2800" dirty="0"/>
              <a:t>T</a:t>
            </a:r>
            <a:r>
              <a:rPr lang="en-US" sz="2800" dirty="0" smtClean="0"/>
              <a:t>ips for working with debt collectors collecting valid debts</a:t>
            </a:r>
            <a:endParaRPr lang="en-US" sz="2800" dirty="0"/>
          </a:p>
        </p:txBody>
      </p:sp>
      <p:pic>
        <p:nvPicPr>
          <p:cNvPr id="7" name="Picture 6" descr="Screen Shot 2017-04-08 at 1.20.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67138"/>
            <a:ext cx="9144000" cy="614993"/>
          </a:xfrm>
          <a:prstGeom prst="rect">
            <a:avLst/>
          </a:prstGeom>
        </p:spPr>
      </p:pic>
      <p:pic>
        <p:nvPicPr>
          <p:cNvPr id="6" name="Content Placeholder 3"/>
          <p:cNvPicPr>
            <a:picLocks noChangeAspect="1"/>
          </p:cNvPicPr>
          <p:nvPr/>
        </p:nvPicPr>
        <p:blipFill>
          <a:blip r:embed="rId4"/>
          <a:srcRect t="-228418" b="-228418"/>
          <a:stretch>
            <a:fillRect/>
          </a:stretch>
        </p:blipFill>
        <p:spPr>
          <a:xfrm>
            <a:off x="0" y="4199410"/>
            <a:ext cx="9144000" cy="4525963"/>
          </a:xfrm>
          <a:prstGeom prst="rect">
            <a:avLst/>
          </a:prstGeom>
        </p:spPr>
      </p:pic>
      <p:sp>
        <p:nvSpPr>
          <p:cNvPr id="8" name="Rectangle 7"/>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11" name="TextBox 10"/>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pic>
        <p:nvPicPr>
          <p:cNvPr id="10" name="Picture 9" descr="Screen Shot 2017-03-08 at 10.18.4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7534" y="1406414"/>
            <a:ext cx="3346371" cy="4398087"/>
          </a:xfrm>
          <a:prstGeom prst="rect">
            <a:avLst/>
          </a:prstGeom>
        </p:spPr>
      </p:pic>
    </p:spTree>
    <p:extLst>
      <p:ext uri="{BB962C8B-B14F-4D97-AF65-F5344CB8AC3E}">
        <p14:creationId xmlns:p14="http://schemas.microsoft.com/office/powerpoint/2010/main" val="2946339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948"/>
            <a:ext cx="9143999" cy="1143000"/>
          </a:xfrm>
        </p:spPr>
        <p:txBody>
          <a:bodyPr>
            <a:normAutofit/>
          </a:bodyPr>
          <a:lstStyle/>
          <a:p>
            <a:r>
              <a:rPr lang="en-US" sz="4000" b="1" dirty="0" smtClean="0">
                <a:solidFill>
                  <a:schemeClr val="tx2">
                    <a:lumMod val="75000"/>
                  </a:schemeClr>
                </a:solidFill>
              </a:rPr>
              <a:t>Does consumer owe the debt?</a:t>
            </a:r>
            <a:endParaRPr lang="en-US" sz="4000" b="1" dirty="0">
              <a:solidFill>
                <a:schemeClr val="tx2">
                  <a:lumMod val="75000"/>
                </a:schemeClr>
              </a:solidFill>
            </a:endParaRP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36748243"/>
              </p:ext>
            </p:extLst>
          </p:nvPr>
        </p:nvGraphicFramePr>
        <p:xfrm>
          <a:off x="1524000" y="2195393"/>
          <a:ext cx="6096000" cy="2604690"/>
        </p:xfrm>
        <a:graphic>
          <a:graphicData uri="http://schemas.openxmlformats.org/drawingml/2006/table">
            <a:tbl>
              <a:tblPr firstRow="1" bandRow="1">
                <a:tableStyleId>{2A488322-F2BA-4B5B-9748-0D474271808F}</a:tableStyleId>
              </a:tblPr>
              <a:tblGrid>
                <a:gridCol w="3048000"/>
                <a:gridCol w="3048000"/>
              </a:tblGrid>
              <a:tr h="1233091">
                <a:tc>
                  <a:txBody>
                    <a:bodyPr/>
                    <a:lstStyle/>
                    <a:p>
                      <a:pPr algn="ctr"/>
                      <a:r>
                        <a:rPr lang="en-US" sz="2800" dirty="0" smtClean="0"/>
                        <a:t>If debt is owed</a:t>
                      </a:r>
                      <a:endParaRPr lang="en-US" sz="2800" dirty="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algn="ctr"/>
                      <a:r>
                        <a:rPr lang="en-US" sz="2800" dirty="0" smtClean="0"/>
                        <a:t>If debt is not owed</a:t>
                      </a:r>
                      <a:endParaRPr lang="en-US" sz="2800" dirty="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r h="1233091">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800" dirty="0" smtClean="0"/>
                        <a:t>Work with collector to find a solution</a:t>
                      </a:r>
                    </a:p>
                    <a:p>
                      <a:pPr algn="ctr"/>
                      <a:endParaRPr lang="en-US" dirty="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800" dirty="0" smtClean="0"/>
                        <a:t>Take steps to         stop calls</a:t>
                      </a:r>
                    </a:p>
                    <a:p>
                      <a:pPr algn="ctr"/>
                      <a:endParaRPr lang="en-US" sz="2800" dirty="0"/>
                    </a:p>
                  </a:txBody>
                  <a:tcPr anchor="ct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tcPr>
                </a:tc>
              </a:tr>
            </a:tbl>
          </a:graphicData>
        </a:graphic>
      </p:graphicFrame>
      <p:sp>
        <p:nvSpPr>
          <p:cNvPr id="13" name="TextBox 12"/>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3774401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7948"/>
            <a:ext cx="9143999" cy="1143000"/>
          </a:xfrm>
        </p:spPr>
        <p:txBody>
          <a:bodyPr>
            <a:normAutofit/>
          </a:bodyPr>
          <a:lstStyle/>
          <a:p>
            <a:r>
              <a:rPr lang="en-US" sz="4000" b="1" dirty="0" smtClean="0">
                <a:solidFill>
                  <a:schemeClr val="tx2">
                    <a:lumMod val="75000"/>
                  </a:schemeClr>
                </a:solidFill>
              </a:rPr>
              <a:t>Know who is on the phone</a:t>
            </a:r>
            <a:endParaRPr lang="en-US" sz="4000" b="1" dirty="0">
              <a:solidFill>
                <a:schemeClr val="tx2">
                  <a:lumMod val="75000"/>
                </a:schemeClr>
              </a:solidFill>
            </a:endParaRPr>
          </a:p>
        </p:txBody>
      </p:sp>
      <p:sp>
        <p:nvSpPr>
          <p:cNvPr id="3" name="Content Placeholder 2"/>
          <p:cNvSpPr>
            <a:spLocks noGrp="1"/>
          </p:cNvSpPr>
          <p:nvPr>
            <p:ph idx="1"/>
          </p:nvPr>
        </p:nvSpPr>
        <p:spPr>
          <a:xfrm>
            <a:off x="457200" y="1845990"/>
            <a:ext cx="8229600" cy="3438331"/>
          </a:xfrm>
        </p:spPr>
        <p:txBody>
          <a:bodyPr/>
          <a:lstStyle/>
          <a:p>
            <a:pPr>
              <a:buClr>
                <a:schemeClr val="accent6">
                  <a:lumMod val="75000"/>
                </a:schemeClr>
              </a:buClr>
              <a:buSzPct val="65000"/>
              <a:buFont typeface="Wingdings" charset="2"/>
              <a:buChar char="u"/>
            </a:pPr>
            <a:r>
              <a:rPr lang="en-US" dirty="0" smtClean="0"/>
              <a:t>Collectors will take steps to verify they’re speaking to right person</a:t>
            </a:r>
          </a:p>
          <a:p>
            <a:pPr>
              <a:spcBef>
                <a:spcPts val="1968"/>
              </a:spcBef>
              <a:buClr>
                <a:schemeClr val="accent6">
                  <a:lumMod val="75000"/>
                </a:schemeClr>
              </a:buClr>
              <a:buSzPct val="65000"/>
              <a:buFont typeface="Wingdings" charset="2"/>
              <a:buChar char="u"/>
            </a:pPr>
            <a:r>
              <a:rPr lang="en-US" dirty="0" smtClean="0"/>
              <a:t>Consumers should also verify that caller is a legitimate debt collector</a:t>
            </a: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41027283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438"/>
            <a:ext cx="9143999" cy="1143000"/>
          </a:xfrm>
        </p:spPr>
        <p:txBody>
          <a:bodyPr>
            <a:normAutofit/>
          </a:bodyPr>
          <a:lstStyle/>
          <a:p>
            <a:r>
              <a:rPr lang="en-US" sz="4000" b="1" dirty="0" smtClean="0">
                <a:solidFill>
                  <a:schemeClr val="tx2">
                    <a:lumMod val="75000"/>
                  </a:schemeClr>
                </a:solidFill>
              </a:rPr>
              <a:t>Sorting out who is calling</a:t>
            </a:r>
            <a:endParaRPr lang="en-US" sz="4000" b="1" dirty="0">
              <a:solidFill>
                <a:schemeClr val="tx2">
                  <a:lumMod val="75000"/>
                </a:schemeClr>
              </a:solidFill>
            </a:endParaRPr>
          </a:p>
        </p:txBody>
      </p:sp>
      <p:pic>
        <p:nvPicPr>
          <p:cNvPr id="7" name="Content Placeholder 6" descr="Screen Shot 2017-03-08 at 10.15.41 PM.png"/>
          <p:cNvPicPr>
            <a:picLocks noGrp="1" noChangeAspect="1"/>
          </p:cNvPicPr>
          <p:nvPr>
            <p:ph idx="1"/>
          </p:nvPr>
        </p:nvPicPr>
        <p:blipFill>
          <a:blip r:embed="rId3">
            <a:extLst>
              <a:ext uri="{28A0092B-C50C-407E-A947-70E740481C1C}">
                <a14:useLocalDpi xmlns:a14="http://schemas.microsoft.com/office/drawing/2010/main" val="0"/>
              </a:ext>
            </a:extLst>
          </a:blip>
          <a:srcRect t="3482" b="3482"/>
          <a:stretch>
            <a:fillRect/>
          </a:stretch>
        </p:blipFill>
        <p:spPr>
          <a:xfrm>
            <a:off x="1194660" y="1579713"/>
            <a:ext cx="6814982" cy="3747977"/>
          </a:xfrm>
        </p:spPr>
      </p:pic>
      <p:pic>
        <p:nvPicPr>
          <p:cNvPr id="5" name="Content Placeholder 3"/>
          <p:cNvPicPr>
            <a:picLocks noChangeAspect="1"/>
          </p:cNvPicPr>
          <p:nvPr/>
        </p:nvPicPr>
        <p:blipFill>
          <a:blip r:embed="rId4"/>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8" name="TextBox 7"/>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17524085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3"/>
            <a:ext cx="9143999" cy="1143000"/>
          </a:xfrm>
        </p:spPr>
        <p:txBody>
          <a:bodyPr>
            <a:normAutofit/>
          </a:bodyPr>
          <a:lstStyle/>
          <a:p>
            <a:r>
              <a:rPr lang="en-US" sz="4000" b="1" dirty="0" smtClean="0">
                <a:solidFill>
                  <a:schemeClr val="tx2">
                    <a:lumMod val="75000"/>
                  </a:schemeClr>
                </a:solidFill>
              </a:rPr>
              <a:t>Is the caller a crook?</a:t>
            </a:r>
            <a:endParaRPr lang="en-US" sz="4000" b="1" dirty="0">
              <a:solidFill>
                <a:schemeClr val="tx2">
                  <a:lumMod val="75000"/>
                </a:schemeClr>
              </a:solidFill>
            </a:endParaRPr>
          </a:p>
        </p:txBody>
      </p:sp>
      <p:sp>
        <p:nvSpPr>
          <p:cNvPr id="3" name="Content Placeholder 2"/>
          <p:cNvSpPr>
            <a:spLocks noGrp="1"/>
          </p:cNvSpPr>
          <p:nvPr>
            <p:ph idx="1"/>
          </p:nvPr>
        </p:nvSpPr>
        <p:spPr>
          <a:xfrm>
            <a:off x="457200" y="1736750"/>
            <a:ext cx="8229600" cy="3056003"/>
          </a:xfrm>
        </p:spPr>
        <p:txBody>
          <a:bodyPr/>
          <a:lstStyle/>
          <a:p>
            <a:pPr>
              <a:buClr>
                <a:schemeClr val="accent6">
                  <a:lumMod val="75000"/>
                </a:schemeClr>
              </a:buClr>
              <a:buSzPct val="65000"/>
              <a:buFont typeface="Wingdings" charset="2"/>
              <a:buChar char="u"/>
            </a:pPr>
            <a:r>
              <a:rPr lang="en-US" dirty="0" smtClean="0"/>
              <a:t>If you suspect the caller is a crook:</a:t>
            </a:r>
          </a:p>
          <a:p>
            <a:pPr lvl="1">
              <a:buClr>
                <a:schemeClr val="accent6">
                  <a:lumMod val="75000"/>
                </a:schemeClr>
              </a:buClr>
              <a:buSzPct val="65000"/>
              <a:buFont typeface="Wingdings" charset="2"/>
              <a:buChar char="Ø"/>
            </a:pPr>
            <a:r>
              <a:rPr lang="en-US" dirty="0" smtClean="0"/>
              <a:t>Ask for written information about the debt and the collection agency</a:t>
            </a:r>
          </a:p>
          <a:p>
            <a:pPr lvl="1">
              <a:spcBef>
                <a:spcPts val="1272"/>
              </a:spcBef>
              <a:buClr>
                <a:schemeClr val="accent6">
                  <a:lumMod val="75000"/>
                </a:schemeClr>
              </a:buClr>
              <a:buSzPct val="65000"/>
              <a:buFont typeface="Wingdings" charset="2"/>
              <a:buChar char="Ø"/>
            </a:pPr>
            <a:r>
              <a:rPr lang="en-US" dirty="0" smtClean="0"/>
              <a:t>Tell the caller you won’t discuss the debt until you receive the letter</a:t>
            </a: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325347517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8848"/>
            <a:ext cx="9143999" cy="1143000"/>
          </a:xfrm>
        </p:spPr>
        <p:txBody>
          <a:bodyPr>
            <a:normAutofit/>
          </a:bodyPr>
          <a:lstStyle/>
          <a:p>
            <a:r>
              <a:rPr lang="en-US" sz="4000" b="1" dirty="0" smtClean="0">
                <a:solidFill>
                  <a:schemeClr val="tx2">
                    <a:lumMod val="75000"/>
                  </a:schemeClr>
                </a:solidFill>
              </a:rPr>
              <a:t>Consumer rights</a:t>
            </a:r>
            <a:endParaRPr lang="en-US" sz="4000" b="1" dirty="0">
              <a:solidFill>
                <a:schemeClr val="tx2">
                  <a:lumMod val="75000"/>
                </a:schemeClr>
              </a:solidFill>
            </a:endParaRPr>
          </a:p>
        </p:txBody>
      </p:sp>
      <p:sp>
        <p:nvSpPr>
          <p:cNvPr id="3" name="Content Placeholder 2"/>
          <p:cNvSpPr>
            <a:spLocks noGrp="1"/>
          </p:cNvSpPr>
          <p:nvPr>
            <p:ph idx="1"/>
          </p:nvPr>
        </p:nvSpPr>
        <p:spPr>
          <a:xfrm>
            <a:off x="457200" y="1832336"/>
            <a:ext cx="8229600" cy="3411022"/>
          </a:xfrm>
        </p:spPr>
        <p:txBody>
          <a:bodyPr>
            <a:normAutofit lnSpcReduction="10000"/>
          </a:bodyPr>
          <a:lstStyle/>
          <a:p>
            <a:pPr>
              <a:buClr>
                <a:schemeClr val="accent6">
                  <a:lumMod val="75000"/>
                </a:schemeClr>
              </a:buClr>
              <a:buSzPct val="65000"/>
              <a:buFont typeface="Wingdings" charset="2"/>
              <a:buChar char="u"/>
            </a:pPr>
            <a:r>
              <a:rPr lang="en-US" dirty="0"/>
              <a:t>R</a:t>
            </a:r>
            <a:r>
              <a:rPr lang="en-US" dirty="0" smtClean="0"/>
              <a:t>equest verification of the debt, name and address of the original creditor within 30 days of validation notice</a:t>
            </a:r>
          </a:p>
          <a:p>
            <a:pPr>
              <a:spcBef>
                <a:spcPts val="1968"/>
              </a:spcBef>
              <a:buClr>
                <a:schemeClr val="accent6">
                  <a:lumMod val="75000"/>
                </a:schemeClr>
              </a:buClr>
              <a:buSzPct val="65000"/>
              <a:buFont typeface="Wingdings" charset="2"/>
              <a:buChar char="u"/>
            </a:pPr>
            <a:r>
              <a:rPr lang="en-US" dirty="0" smtClean="0"/>
              <a:t>Dispute debt any time</a:t>
            </a:r>
          </a:p>
          <a:p>
            <a:pPr>
              <a:spcBef>
                <a:spcPts val="1968"/>
              </a:spcBef>
              <a:buClr>
                <a:schemeClr val="accent6">
                  <a:lumMod val="75000"/>
                </a:schemeClr>
              </a:buClr>
              <a:buSzPct val="65000"/>
              <a:buFont typeface="Wingdings" charset="2"/>
              <a:buChar char="u"/>
            </a:pPr>
            <a:r>
              <a:rPr lang="en-US" dirty="0"/>
              <a:t>P</a:t>
            </a:r>
            <a:r>
              <a:rPr lang="en-US" dirty="0" smtClean="0"/>
              <a:t>referred communication method and best time to call</a:t>
            </a:r>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147293"/>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143691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3"/>
            <a:ext cx="9143999" cy="1143000"/>
          </a:xfrm>
        </p:spPr>
        <p:txBody>
          <a:bodyPr>
            <a:normAutofit/>
          </a:bodyPr>
          <a:lstStyle/>
          <a:p>
            <a:r>
              <a:rPr lang="en-US" sz="4000" b="1" dirty="0" smtClean="0">
                <a:solidFill>
                  <a:schemeClr val="tx2">
                    <a:lumMod val="75000"/>
                  </a:schemeClr>
                </a:solidFill>
              </a:rPr>
              <a:t>Speaking with a debt collector</a:t>
            </a:r>
            <a:endParaRPr lang="en-US" sz="4000" b="1" dirty="0">
              <a:solidFill>
                <a:schemeClr val="tx2">
                  <a:lumMod val="75000"/>
                </a:schemeClr>
              </a:solidFill>
            </a:endParaRPr>
          </a:p>
        </p:txBody>
      </p:sp>
      <p:sp>
        <p:nvSpPr>
          <p:cNvPr id="3" name="Content Placeholder 2"/>
          <p:cNvSpPr>
            <a:spLocks noGrp="1"/>
          </p:cNvSpPr>
          <p:nvPr>
            <p:ph idx="1"/>
          </p:nvPr>
        </p:nvSpPr>
        <p:spPr>
          <a:xfrm>
            <a:off x="457200" y="2269295"/>
            <a:ext cx="3523488" cy="3342749"/>
          </a:xfrm>
        </p:spPr>
        <p:txBody>
          <a:bodyPr>
            <a:normAutofit/>
          </a:bodyPr>
          <a:lstStyle/>
          <a:p>
            <a:pPr>
              <a:buClr>
                <a:schemeClr val="accent6">
                  <a:lumMod val="75000"/>
                </a:schemeClr>
              </a:buClr>
              <a:buSzPct val="65000"/>
              <a:buFont typeface="Wingdings" charset="2"/>
              <a:buChar char="u"/>
            </a:pPr>
            <a:r>
              <a:rPr lang="en-US" dirty="0" smtClean="0"/>
              <a:t>If you have proof that the collector and debt are real, you can discuss the debt</a:t>
            </a:r>
          </a:p>
        </p:txBody>
      </p:sp>
      <p:pic>
        <p:nvPicPr>
          <p:cNvPr id="6"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7" name="Rectangle 6"/>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8" name="TextBox 7"/>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pic>
        <p:nvPicPr>
          <p:cNvPr id="10" name="Picture 9" descr="Fotolia_81587015_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842" y="2045074"/>
            <a:ext cx="4501163" cy="3419856"/>
          </a:xfrm>
          <a:prstGeom prst="ellipse">
            <a:avLst/>
          </a:prstGeom>
        </p:spPr>
      </p:pic>
    </p:spTree>
    <p:extLst>
      <p:ext uri="{BB962C8B-B14F-4D97-AF65-F5344CB8AC3E}">
        <p14:creationId xmlns:p14="http://schemas.microsoft.com/office/powerpoint/2010/main" val="42860655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3"/>
            <a:ext cx="9143999" cy="1143000"/>
          </a:xfrm>
        </p:spPr>
        <p:txBody>
          <a:bodyPr>
            <a:normAutofit/>
          </a:bodyPr>
          <a:lstStyle/>
          <a:p>
            <a:r>
              <a:rPr lang="en-US" sz="4000" b="1" dirty="0" smtClean="0">
                <a:solidFill>
                  <a:schemeClr val="tx2">
                    <a:lumMod val="75000"/>
                  </a:schemeClr>
                </a:solidFill>
              </a:rPr>
              <a:t>Statute of limitations</a:t>
            </a:r>
            <a:endParaRPr lang="en-US" sz="4000" b="1" dirty="0">
              <a:solidFill>
                <a:schemeClr val="tx2">
                  <a:lumMod val="75000"/>
                </a:schemeClr>
              </a:solidFill>
            </a:endParaRPr>
          </a:p>
        </p:txBody>
      </p:sp>
      <p:sp>
        <p:nvSpPr>
          <p:cNvPr id="3" name="Content Placeholder 2"/>
          <p:cNvSpPr>
            <a:spLocks noGrp="1"/>
          </p:cNvSpPr>
          <p:nvPr>
            <p:ph idx="1"/>
          </p:nvPr>
        </p:nvSpPr>
        <p:spPr>
          <a:xfrm>
            <a:off x="225064" y="1736750"/>
            <a:ext cx="8686799" cy="3151585"/>
          </a:xfrm>
        </p:spPr>
        <p:txBody>
          <a:bodyPr/>
          <a:lstStyle/>
          <a:p>
            <a:pPr>
              <a:buClr>
                <a:schemeClr val="accent6">
                  <a:lumMod val="75000"/>
                </a:schemeClr>
              </a:buClr>
              <a:buSzPct val="65000"/>
              <a:buFont typeface="Wingdings" charset="2"/>
              <a:buChar char="u"/>
            </a:pPr>
            <a:r>
              <a:rPr lang="en-US" dirty="0"/>
              <a:t>C</a:t>
            </a:r>
            <a:r>
              <a:rPr lang="en-US" dirty="0" smtClean="0"/>
              <a:t>ollectors have limited number of years to sue</a:t>
            </a:r>
          </a:p>
          <a:p>
            <a:pPr>
              <a:spcBef>
                <a:spcPts val="1968"/>
              </a:spcBef>
              <a:buClr>
                <a:schemeClr val="accent6">
                  <a:lumMod val="75000"/>
                </a:schemeClr>
              </a:buClr>
              <a:buSzPct val="65000"/>
              <a:buFont typeface="Wingdings" charset="2"/>
              <a:buChar char="u"/>
            </a:pPr>
            <a:r>
              <a:rPr lang="en-US" dirty="0" smtClean="0"/>
              <a:t>Limitations period varies by state</a:t>
            </a:r>
          </a:p>
          <a:p>
            <a:pPr>
              <a:spcBef>
                <a:spcPts val="1968"/>
              </a:spcBef>
              <a:buClr>
                <a:schemeClr val="accent6">
                  <a:lumMod val="75000"/>
                </a:schemeClr>
              </a:buClr>
              <a:buSzPct val="65000"/>
              <a:buFont typeface="Wingdings" charset="2"/>
              <a:buChar char="u"/>
            </a:pPr>
            <a:r>
              <a:rPr lang="en-US" dirty="0"/>
              <a:t>Federal Trade </a:t>
            </a:r>
            <a:r>
              <a:rPr lang="en-US" dirty="0" smtClean="0"/>
              <a:t>Commission’s “</a:t>
            </a:r>
            <a:r>
              <a:rPr lang="en-US" i="1" dirty="0"/>
              <a:t>T</a:t>
            </a:r>
            <a:r>
              <a:rPr lang="en-US" i="1" dirty="0" smtClean="0"/>
              <a:t>ime-Barred </a:t>
            </a:r>
            <a:r>
              <a:rPr lang="en-US" i="1" dirty="0"/>
              <a:t>D</a:t>
            </a:r>
            <a:r>
              <a:rPr lang="en-US" i="1" dirty="0" smtClean="0"/>
              <a:t>ebts</a:t>
            </a:r>
            <a:r>
              <a:rPr lang="en-US" dirty="0" smtClean="0"/>
              <a:t>” offers more information</a:t>
            </a:r>
            <a:endParaRPr lang="en-US" dirty="0"/>
          </a:p>
        </p:txBody>
      </p:sp>
      <p:pic>
        <p:nvPicPr>
          <p:cNvPr id="5" name="Content Placeholder 3"/>
          <p:cNvPicPr>
            <a:picLocks noChangeAspect="1"/>
          </p:cNvPicPr>
          <p:nvPr/>
        </p:nvPicPr>
        <p:blipFill>
          <a:blip r:embed="rId3"/>
          <a:srcRect t="-228418" b="-228418"/>
          <a:stretch>
            <a:fillRect/>
          </a:stretch>
        </p:blipFill>
        <p:spPr>
          <a:xfrm>
            <a:off x="0" y="4199410"/>
            <a:ext cx="9144000" cy="4525963"/>
          </a:xfrm>
          <a:prstGeom prst="rect">
            <a:avLst/>
          </a:prstGeom>
        </p:spPr>
      </p:pic>
      <p:sp>
        <p:nvSpPr>
          <p:cNvPr id="6" name="Rectangle 5"/>
          <p:cNvSpPr/>
          <p:nvPr/>
        </p:nvSpPr>
        <p:spPr>
          <a:xfrm>
            <a:off x="0" y="6081270"/>
            <a:ext cx="9143999" cy="677108"/>
          </a:xfrm>
          <a:prstGeom prst="rect">
            <a:avLst/>
          </a:prstGeom>
        </p:spPr>
        <p:txBody>
          <a:bodyPr wrap="square">
            <a:spAutoFit/>
          </a:bodyPr>
          <a:lstStyle/>
          <a:p>
            <a:r>
              <a:rPr lang="en-US" dirty="0"/>
              <a:t> </a:t>
            </a:r>
          </a:p>
          <a:p>
            <a:pPr algn="ctr"/>
            <a:r>
              <a:rPr lang="en-US" b="1" dirty="0" smtClean="0">
                <a:solidFill>
                  <a:schemeClr val="tx2">
                    <a:lumMod val="75000"/>
                  </a:schemeClr>
                </a:solidFill>
              </a:rPr>
              <a:t>When a collector calls: </a:t>
            </a:r>
            <a:r>
              <a:rPr lang="en-US" b="1" i="1" dirty="0" smtClean="0">
                <a:solidFill>
                  <a:schemeClr val="tx2">
                    <a:lumMod val="75000"/>
                  </a:schemeClr>
                </a:solidFill>
              </a:rPr>
              <a:t>An insider’s guide to responding to debt collectors </a:t>
            </a:r>
            <a:r>
              <a:rPr lang="en-US" sz="2000" b="1" i="1" dirty="0" smtClean="0">
                <a:solidFill>
                  <a:schemeClr val="tx2">
                    <a:lumMod val="75000"/>
                  </a:schemeClr>
                </a:solidFill>
              </a:rPr>
              <a:t> </a:t>
            </a:r>
            <a:endParaRPr lang="en-US" i="1" dirty="0">
              <a:solidFill>
                <a:schemeClr val="tx2">
                  <a:lumMod val="75000"/>
                </a:schemeClr>
              </a:solidFill>
            </a:endParaRPr>
          </a:p>
        </p:txBody>
      </p:sp>
      <p:sp>
        <p:nvSpPr>
          <p:cNvPr id="7" name="TextBox 6"/>
          <p:cNvSpPr txBox="1"/>
          <p:nvPr/>
        </p:nvSpPr>
        <p:spPr>
          <a:xfrm>
            <a:off x="0" y="1024398"/>
            <a:ext cx="9143998" cy="107722"/>
          </a:xfrm>
          <a:prstGeom prst="rect">
            <a:avLst/>
          </a:prstGeom>
          <a:solidFill>
            <a:srgbClr val="006900"/>
          </a:solidFill>
          <a:ln>
            <a:solidFill>
              <a:srgbClr val="006300"/>
            </a:solidFill>
          </a:ln>
        </p:spPr>
        <p:txBody>
          <a:bodyPr wrap="square" rtlCol="0">
            <a:spAutoFit/>
          </a:bodyPr>
          <a:lstStyle/>
          <a:p>
            <a:endParaRPr lang="en-US" sz="100" dirty="0">
              <a:solidFill>
                <a:srgbClr val="006300"/>
              </a:solidFill>
              <a:latin typeface="+mj-lt"/>
              <a:cs typeface="Baoli SC Regular"/>
            </a:endParaRPr>
          </a:p>
        </p:txBody>
      </p:sp>
    </p:spTree>
    <p:extLst>
      <p:ext uri="{BB962C8B-B14F-4D97-AF65-F5344CB8AC3E}">
        <p14:creationId xmlns:p14="http://schemas.microsoft.com/office/powerpoint/2010/main" val="29531656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3934</TotalTime>
  <Words>1217</Words>
  <Application>Microsoft Macintosh PowerPoint</Application>
  <PresentationFormat>On-screen Show (4:3)</PresentationFormat>
  <Paragraphs>149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What consumers will learn</vt:lpstr>
      <vt:lpstr>Does consumer owe the debt?</vt:lpstr>
      <vt:lpstr>Know who is on the phone</vt:lpstr>
      <vt:lpstr>Sorting out who is calling</vt:lpstr>
      <vt:lpstr>Is the caller a crook?</vt:lpstr>
      <vt:lpstr>Consumer rights</vt:lpstr>
      <vt:lpstr>Speaking with a debt collector</vt:lpstr>
      <vt:lpstr>Statute of limitations</vt:lpstr>
      <vt:lpstr>Communicating with a collector</vt:lpstr>
      <vt:lpstr>Tips for speaking with a collector </vt:lpstr>
      <vt:lpstr>Ceasing communications</vt:lpstr>
      <vt:lpstr>Having trouble?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a collector calls: An insider’s guide to responding to debt collectors </dc:title>
  <dc:creator>Computer User</dc:creator>
  <cp:lastModifiedBy>Computer User</cp:lastModifiedBy>
  <cp:revision>246</cp:revision>
  <dcterms:created xsi:type="dcterms:W3CDTF">2017-03-09T05:47:45Z</dcterms:created>
  <dcterms:modified xsi:type="dcterms:W3CDTF">2017-06-06T23:05:37Z</dcterms:modified>
</cp:coreProperties>
</file>