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0"/>
  </p:notesMasterIdLst>
  <p:sldIdLst>
    <p:sldId id="256" r:id="rId2"/>
    <p:sldId id="259" r:id="rId3"/>
    <p:sldId id="260" r:id="rId4"/>
    <p:sldId id="261" r:id="rId5"/>
    <p:sldId id="298" r:id="rId6"/>
    <p:sldId id="263" r:id="rId7"/>
    <p:sldId id="264" r:id="rId8"/>
    <p:sldId id="265" r:id="rId9"/>
    <p:sldId id="266" r:id="rId10"/>
    <p:sldId id="267" r:id="rId11"/>
    <p:sldId id="269" r:id="rId12"/>
    <p:sldId id="270" r:id="rId13"/>
    <p:sldId id="272" r:id="rId14"/>
    <p:sldId id="273" r:id="rId15"/>
    <p:sldId id="274" r:id="rId16"/>
    <p:sldId id="275" r:id="rId17"/>
    <p:sldId id="276" r:id="rId18"/>
    <p:sldId id="277" r:id="rId19"/>
    <p:sldId id="278" r:id="rId20"/>
    <p:sldId id="279" r:id="rId21"/>
    <p:sldId id="280" r:id="rId22"/>
    <p:sldId id="299" r:id="rId23"/>
    <p:sldId id="282" r:id="rId24"/>
    <p:sldId id="283" r:id="rId25"/>
    <p:sldId id="284" r:id="rId26"/>
    <p:sldId id="285" r:id="rId27"/>
    <p:sldId id="286" r:id="rId28"/>
    <p:sldId id="287" r:id="rId29"/>
    <p:sldId id="289" r:id="rId30"/>
    <p:sldId id="290" r:id="rId31"/>
    <p:sldId id="291" r:id="rId32"/>
    <p:sldId id="292" r:id="rId33"/>
    <p:sldId id="293" r:id="rId34"/>
    <p:sldId id="294" r:id="rId35"/>
    <p:sldId id="295" r:id="rId36"/>
    <p:sldId id="296" r:id="rId37"/>
    <p:sldId id="297" r:id="rId38"/>
    <p:sldId id="257" r:id="rId3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52"/>
    <p:restoredTop sz="87084"/>
  </p:normalViewPr>
  <p:slideViewPr>
    <p:cSldViewPr snapToGrid="0" snapToObjects="1">
      <p:cViewPr varScale="1">
        <p:scale>
          <a:sx n="113" d="100"/>
          <a:sy n="113" d="100"/>
        </p:scale>
        <p:origin x="2080"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BBAAF7B-B60A-3642-9D5B-1814186C8B6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1756C112-1235-BA4E-81F4-205F8272EF5D}"/>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611D0568-395C-B44D-9E27-F1839F166EDF}" type="datetime1">
              <a:rPr lang="en-US" altLang="en-US"/>
              <a:pPr/>
              <a:t>6/27/19</a:t>
            </a:fld>
            <a:endParaRPr lang="en-US" altLang="en-US"/>
          </a:p>
        </p:txBody>
      </p:sp>
      <p:sp>
        <p:nvSpPr>
          <p:cNvPr id="4" name="Slide Image Placeholder 3">
            <a:extLst>
              <a:ext uri="{FF2B5EF4-FFF2-40B4-BE49-F238E27FC236}">
                <a16:creationId xmlns:a16="http://schemas.microsoft.com/office/drawing/2014/main" id="{33F1694D-834E-964D-A5BE-0600AC6A5A89}"/>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7720D610-0576-4040-8E92-9A214B3EF55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447AF67-BA56-6647-84CB-8EF804EA47E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56B8AB64-4148-F64E-BB65-794F72E30C8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4E57D78-CE08-F148-B281-F8827A3D718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A8B7315C-0AB2-0C4F-86DF-6A4C3B2AFD97}"/>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B3B0444D-11F5-E940-BE47-C6D79A7BB5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dirty="0" err="1">
                <a:latin typeface="Times New Roman" panose="02020603050405020304" pitchFamily="18" charset="0"/>
                <a:ea typeface="ＭＳ Ｐゴシック" panose="020B0600070205080204" pitchFamily="34" charset="-128"/>
              </a:rPr>
              <a:t>Managing</a:t>
            </a:r>
            <a:r>
              <a:rPr lang="es-ES" altLang="en-US" dirty="0">
                <a:latin typeface="Times New Roman" panose="02020603050405020304" pitchFamily="18" charset="0"/>
                <a:ea typeface="ＭＳ Ｐゴシック" panose="020B0600070205080204" pitchFamily="34" charset="-128"/>
              </a:rPr>
              <a:t> Money es un proyecto didáctico de </a:t>
            </a:r>
            <a:r>
              <a:rPr lang="es-ES" altLang="en-US" dirty="0" err="1">
                <a:latin typeface="Times New Roman" panose="02020603050405020304" pitchFamily="18" charset="0"/>
                <a:ea typeface="ＭＳ Ｐゴシック" panose="020B0600070205080204" pitchFamily="34" charset="-128"/>
              </a:rPr>
              <a:t>Consumer</a:t>
            </a:r>
            <a:r>
              <a:rPr lang="es-ES" altLang="en-US" dirty="0">
                <a:latin typeface="Times New Roman" panose="02020603050405020304" pitchFamily="18" charset="0"/>
                <a:ea typeface="ＭＳ Ｐゴシック" panose="020B0600070205080204" pitchFamily="34" charset="-128"/>
              </a:rPr>
              <a:t> </a:t>
            </a:r>
            <a:r>
              <a:rPr lang="es-ES" altLang="en-US" dirty="0" err="1">
                <a:latin typeface="Times New Roman" panose="02020603050405020304" pitchFamily="18" charset="0"/>
                <a:ea typeface="ＭＳ Ｐゴシック" panose="020B0600070205080204" pitchFamily="34" charset="-128"/>
              </a:rPr>
              <a:t>Action</a:t>
            </a:r>
            <a:r>
              <a:rPr lang="es-ES" altLang="en-US" dirty="0">
                <a:latin typeface="Times New Roman" panose="02020603050405020304" pitchFamily="18" charset="0"/>
                <a:ea typeface="ＭＳ Ｐゴシック" panose="020B0600070205080204" pitchFamily="34" charset="-128"/>
              </a:rPr>
              <a:t>.</a:t>
            </a:r>
          </a:p>
          <a:p>
            <a:r>
              <a:rPr lang="es-ES" altLang="en-US" dirty="0">
                <a:latin typeface="Times New Roman" panose="02020603050405020304" pitchFamily="18" charset="0"/>
                <a:ea typeface="ＭＳ Ｐゴシック" panose="020B0600070205080204" pitchFamily="34" charset="-128"/>
              </a:rPr>
              <a:t>El programa </a:t>
            </a:r>
            <a:r>
              <a:rPr lang="es-ES" altLang="en-US" dirty="0" err="1">
                <a:latin typeface="Times New Roman" panose="02020603050405020304" pitchFamily="18" charset="0"/>
                <a:ea typeface="ＭＳ Ｐゴシック" panose="020B0600070205080204" pitchFamily="34" charset="-128"/>
              </a:rPr>
              <a:t>Managing</a:t>
            </a:r>
            <a:r>
              <a:rPr lang="es-ES" altLang="en-US" dirty="0">
                <a:latin typeface="Times New Roman" panose="02020603050405020304" pitchFamily="18" charset="0"/>
                <a:ea typeface="ＭＳ Ｐゴシック" panose="020B0600070205080204" pitchFamily="34" charset="-128"/>
              </a:rPr>
              <a:t> Money incluye materiales didácticos sobre crédito y finanzas personales en chino, inglés, coreano, español y vietnamita.</a:t>
            </a:r>
          </a:p>
          <a:p>
            <a:endParaRPr lang="es-ES" altLang="en-US" dirty="0">
              <a:latin typeface="Times New Roman" panose="02020603050405020304" pitchFamily="18" charset="0"/>
              <a:ea typeface="ＭＳ Ｐゴシック" panose="020B0600070205080204" pitchFamily="34" charset="-128"/>
            </a:endParaRPr>
          </a:p>
          <a:p>
            <a:r>
              <a:rPr lang="es-ES" altLang="en-US" b="1" dirty="0">
                <a:latin typeface="Times New Roman" panose="02020603050405020304" pitchFamily="18" charset="0"/>
                <a:ea typeface="ＭＳ Ｐゴシック" panose="020B0600070205080204" pitchFamily="34" charset="-128"/>
              </a:rPr>
              <a:t>Consejos para dictar la clase:</a:t>
            </a:r>
          </a:p>
          <a:p>
            <a:pPr>
              <a:buFontTx/>
              <a:buChar char="-"/>
            </a:pPr>
            <a:r>
              <a:rPr lang="es-ES" altLang="en-US" dirty="0">
                <a:latin typeface="Times New Roman" panose="02020603050405020304" pitchFamily="18" charset="0"/>
                <a:ea typeface="ＭＳ Ｐゴシック" panose="020B0600070205080204" pitchFamily="34" charset="-128"/>
              </a:rPr>
              <a:t>Converse con su p</a:t>
            </a:r>
            <a:r>
              <a:rPr lang="en-US" altLang="en-US" dirty="0" err="1">
                <a:latin typeface="Times New Roman" panose="02020603050405020304" pitchFamily="18" charset="0"/>
                <a:ea typeface="ＭＳ Ｐゴシック" panose="020B0600070205080204" pitchFamily="34" charset="-128"/>
              </a:rPr>
              <a:t>úblico</a:t>
            </a:r>
            <a:r>
              <a:rPr lang="en-US" altLang="en-US" dirty="0">
                <a:latin typeface="Times New Roman" panose="02020603050405020304" pitchFamily="18" charset="0"/>
                <a:ea typeface="ＭＳ Ｐゴシック" panose="020B0600070205080204" pitchFamily="34" charset="-128"/>
              </a:rPr>
              <a:t>, no les </a:t>
            </a:r>
            <a:r>
              <a:rPr lang="en-US" altLang="en-US" dirty="0" err="1">
                <a:latin typeface="Times New Roman" panose="02020603050405020304" pitchFamily="18" charset="0"/>
                <a:ea typeface="ＭＳ Ｐゴシック" panose="020B0600070205080204" pitchFamily="34" charset="-128"/>
              </a:rPr>
              <a:t>dé</a:t>
            </a:r>
            <a:r>
              <a:rPr lang="en-US" altLang="en-US" dirty="0">
                <a:latin typeface="Times New Roman" panose="02020603050405020304" pitchFamily="18" charset="0"/>
                <a:ea typeface="ＭＳ Ｐゴシック" panose="020B0600070205080204" pitchFamily="34" charset="-128"/>
              </a:rPr>
              <a:t> un </a:t>
            </a:r>
            <a:r>
              <a:rPr lang="en-US" altLang="en-US" dirty="0" err="1">
                <a:latin typeface="Times New Roman" panose="02020603050405020304" pitchFamily="18" charset="0"/>
                <a:ea typeface="ＭＳ Ｐゴシック" panose="020B0600070205080204" pitchFamily="34" charset="-128"/>
              </a:rPr>
              <a:t>discurso</a:t>
            </a:r>
            <a:r>
              <a:rPr lang="en-US" altLang="en-US" dirty="0">
                <a:latin typeface="Times New Roman" panose="02020603050405020304" pitchFamily="18" charset="0"/>
                <a:ea typeface="ＭＳ Ｐゴシック" panose="020B0600070205080204" pitchFamily="34" charset="-128"/>
              </a:rPr>
              <a:t>.</a:t>
            </a:r>
          </a:p>
          <a:p>
            <a:pPr>
              <a:buFontTx/>
              <a:buChar char="-"/>
            </a:pPr>
            <a:r>
              <a:rPr lang="es-ES" altLang="en-US" dirty="0">
                <a:latin typeface="Times New Roman" panose="02020603050405020304" pitchFamily="18" charset="0"/>
                <a:ea typeface="ＭＳ Ｐゴシック" panose="020B0600070205080204" pitchFamily="34" charset="-128"/>
              </a:rPr>
              <a:t>Haga contacto visual.</a:t>
            </a:r>
          </a:p>
          <a:p>
            <a:pPr>
              <a:buFontTx/>
              <a:buChar char="-"/>
            </a:pPr>
            <a:r>
              <a:rPr lang="es-ES" altLang="en-US" dirty="0">
                <a:latin typeface="Times New Roman" panose="02020603050405020304" pitchFamily="18" charset="0"/>
                <a:ea typeface="ＭＳ Ｐゴシック" panose="020B0600070205080204" pitchFamily="34" charset="-128"/>
              </a:rPr>
              <a:t>Haga una pausa despu</a:t>
            </a:r>
            <a:r>
              <a:rPr lang="es-ES" altLang="ja-JP" dirty="0">
                <a:latin typeface="Times New Roman" panose="02020603050405020304" pitchFamily="18" charset="0"/>
                <a:ea typeface="ＭＳ Ｐゴシック" panose="020B0600070205080204" pitchFamily="34" charset="-128"/>
              </a:rPr>
              <a:t>és de hacer alguna pregunta.</a:t>
            </a:r>
            <a:endParaRPr lang="es-ES" altLang="en-US" dirty="0">
              <a:latin typeface="Times New Roman" panose="02020603050405020304" pitchFamily="18" charset="0"/>
              <a:ea typeface="ＭＳ Ｐゴシック" panose="020B0600070205080204" pitchFamily="34" charset="-128"/>
            </a:endParaRPr>
          </a:p>
          <a:p>
            <a:pPr>
              <a:buFontTx/>
              <a:buChar char="-"/>
            </a:pPr>
            <a:r>
              <a:rPr lang="es-ES" altLang="en-US" dirty="0">
                <a:latin typeface="Times New Roman" panose="02020603050405020304" pitchFamily="18" charset="0"/>
                <a:ea typeface="ＭＳ Ｐゴシック" panose="020B0600070205080204" pitchFamily="34" charset="-128"/>
              </a:rPr>
              <a:t>Las preguntas generales las pueden contestar individualmente, pero no enfoque a una persona en particular para contestar preguntas personales.</a:t>
            </a:r>
          </a:p>
        </p:txBody>
      </p:sp>
      <p:sp>
        <p:nvSpPr>
          <p:cNvPr id="16388" name="Slide Number Placeholder 3">
            <a:extLst>
              <a:ext uri="{FF2B5EF4-FFF2-40B4-BE49-F238E27FC236}">
                <a16:creationId xmlns:a16="http://schemas.microsoft.com/office/drawing/2014/main" id="{FF349C86-96C5-2846-8639-42ADC38BBFF3}"/>
              </a:ext>
            </a:extLst>
          </p:cNvPr>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F089A2AB-009D-1745-A4B8-86A907BC6917}" type="slidenum">
              <a:rPr lang="en-US" altLang="en-US" sz="1200">
                <a:latin typeface="Calibri" panose="020F0502020204030204" pitchFamily="34" charset="0"/>
              </a:rPr>
              <a:pPr eaLnBrk="1" hangingPunct="1"/>
              <a:t>2</a:t>
            </a:fld>
            <a:endParaRPr lang="en-US" altLang="en-US" sz="120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2D3EFD51-EB05-E14B-B4B6-812C5424297F}"/>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0DE8FEF4-E481-8841-B798-312C6D0683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New Roman" panose="02020603050405020304" pitchFamily="18" charset="0"/>
                <a:ea typeface="ＭＳ Ｐゴシック" panose="020B0600070205080204" pitchFamily="34" charset="-128"/>
              </a:rPr>
              <a:t>Preguntas que fomentan la discusión:</a:t>
            </a:r>
          </a:p>
          <a:p>
            <a:r>
              <a:rPr lang="es-ES" altLang="en-US" b="1" i="1">
                <a:latin typeface="Times New Roman" panose="02020603050405020304" pitchFamily="18" charset="0"/>
                <a:ea typeface="ＭＳ Ｐゴシック" panose="020B0600070205080204" pitchFamily="34" charset="-128"/>
              </a:rPr>
              <a:t>¿Cuánto tiempo piensan que toma acumular un historial de crédito?</a:t>
            </a:r>
          </a:p>
          <a:p>
            <a:r>
              <a:rPr lang="es-ES" altLang="en-US">
                <a:latin typeface="Times New Roman" panose="02020603050405020304" pitchFamily="18" charset="0"/>
                <a:ea typeface="ＭＳ Ｐゴシック" panose="020B0600070205080204" pitchFamily="34" charset="-128"/>
              </a:rPr>
              <a:t>Puede tomar entre seis meses a dos años de efectuar los pagos puntualmente y usar el crédito de forma responsable para acumular el tipo de historial de crédito que le agrada a los prestamistas.  A veces resulta más fácil tratar de obtener su primera cuenta de crédito cerca de su casa.  Pruebe con un prestamista local, una tienda de departamentos o una cooperativa de crédito, que es una institución financiera administrada por sus miembros en lugar de una compañía con fines de lucro.</a:t>
            </a:r>
          </a:p>
          <a:p>
            <a:endParaRPr lang="es-ES" altLang="en-US">
              <a:latin typeface="Times New Roman" panose="02020603050405020304" pitchFamily="18" charset="0"/>
              <a:ea typeface="ＭＳ Ｐゴシック" panose="020B0600070205080204" pitchFamily="34" charset="-128"/>
            </a:endParaRPr>
          </a:p>
          <a:p>
            <a:r>
              <a:rPr lang="es-ES" altLang="en-US" b="1" i="1">
                <a:latin typeface="Times New Roman" panose="02020603050405020304" pitchFamily="18" charset="0"/>
                <a:ea typeface="ＭＳ Ｐゴシック" panose="020B0600070205080204" pitchFamily="34" charset="-128"/>
              </a:rPr>
              <a:t>¿Qué es una tarjeta de crédito con garantía?</a:t>
            </a:r>
            <a:endParaRPr lang="es-ES" altLang="en-US">
              <a:latin typeface="Times New Roman" panose="02020603050405020304" pitchFamily="18" charset="0"/>
              <a:ea typeface="ＭＳ Ｐゴシック" panose="020B0600070205080204" pitchFamily="34" charset="-128"/>
            </a:endParaRPr>
          </a:p>
          <a:p>
            <a:r>
              <a:rPr lang="es-ES" altLang="en-US">
                <a:latin typeface="Times New Roman" panose="02020603050405020304" pitchFamily="18" charset="0"/>
                <a:ea typeface="ＭＳ Ｐゴシック" panose="020B0600070205080204" pitchFamily="34" charset="-128"/>
              </a:rPr>
              <a:t>Una tarjeta de crédito con garantía es la que está respaldada por el dinero que usted deposita y mantiene en una cuenta de banco.  El depósito sirve de garantía para la tarjeta de crédito.  Si usted no paga varias cuentas de tarjeta o si abandona la cuenta (incumplimiento), el dinero en la cuenta será usado para cubrir la deuda.</a:t>
            </a:r>
          </a:p>
          <a:p>
            <a:endParaRPr lang="en-US" altLang="en-US" b="1" i="1">
              <a:latin typeface="Times New Roman" panose="02020603050405020304" pitchFamily="18" charset="0"/>
              <a:ea typeface="ＭＳ Ｐゴシック" panose="020B0600070205080204" pitchFamily="34" charset="-128"/>
            </a:endParaRPr>
          </a:p>
          <a:p>
            <a:pPr eaLnBrk="1" hangingPunct="1"/>
            <a:endParaRPr lang="en-US" altLang="en-US">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A646437F-3961-064F-BE8D-FEC904AF9BFB}"/>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D8EB711-F961-E544-BD3F-DD1FB4796914}" type="slidenum">
              <a:rPr lang="en-US" altLang="en-US" sz="1200">
                <a:latin typeface="Calibri" panose="020F0502020204030204" pitchFamily="34" charset="0"/>
              </a:rPr>
              <a:pPr eaLnBrk="1" hangingPunct="1"/>
              <a:t>11</a:t>
            </a:fld>
            <a:endParaRPr lang="en-US" altLang="en-US" sz="1200">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AA0A40E9-D9A5-A443-B76E-4C1EF4BCDFF3}"/>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1929597C-BCF0-E048-81F4-3C7932BE83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b="1" i="1">
                <a:latin typeface="Times New Roman" panose="02020603050405020304" pitchFamily="18" charset="0"/>
                <a:ea typeface="ＭＳ Ｐゴシック" panose="020B0600070205080204" pitchFamily="34" charset="-128"/>
              </a:rPr>
              <a:t>¿Todos tenemos historial de crédito?</a:t>
            </a:r>
          </a:p>
          <a:p>
            <a:r>
              <a:rPr lang="es-ES" altLang="en-US">
                <a:latin typeface="Times New Roman" panose="02020603050405020304" pitchFamily="18" charset="0"/>
                <a:ea typeface="ＭＳ Ｐゴシック" panose="020B0600070205080204" pitchFamily="34" charset="-128"/>
              </a:rPr>
              <a:t>Muchos no tienen historial de crédito, entre otros aquellos que nunca han tenido un préstamo ni una tarjeta de crédito.   Es posible que quienes acaban de entrar a las fuerzas laborales o de llegar al país no tengan historial de crédito.  Las mujeres casadas que obtuvieron crédito con el nombre del esposo tampoco podrían tenerlo.</a:t>
            </a:r>
          </a:p>
          <a:p>
            <a:r>
              <a:rPr lang="es-ES" altLang="en-US" b="1" i="1">
                <a:latin typeface="Times New Roman" panose="02020603050405020304" pitchFamily="18" charset="0"/>
                <a:ea typeface="ＭＳ Ｐゴシック" panose="020B0600070205080204" pitchFamily="34" charset="-128"/>
              </a:rPr>
              <a:t>¿Qué tipo de fraude puede afectarle el crédito?</a:t>
            </a:r>
            <a:endParaRPr lang="es-ES" altLang="en-US">
              <a:latin typeface="Times New Roman" panose="02020603050405020304" pitchFamily="18" charset="0"/>
              <a:ea typeface="ＭＳ Ｐゴシック" panose="020B0600070205080204" pitchFamily="34" charset="-128"/>
            </a:endParaRPr>
          </a:p>
          <a:p>
            <a:r>
              <a:rPr lang="es-ES" altLang="en-US">
                <a:latin typeface="Times New Roman" panose="02020603050405020304" pitchFamily="18" charset="0"/>
                <a:ea typeface="ＭＳ Ｐゴシック" panose="020B0600070205080204" pitchFamily="34" charset="-128"/>
              </a:rPr>
              <a:t>El fraude de crédito se manifiesta de muchas formas, pero se trata de que alguien está usando sus cuentas de crédito o su buen nombre sin autorización.   Si usted no se da cuenta de lo ocurrido, puede tener un efecto negativo en su crédito.</a:t>
            </a:r>
          </a:p>
          <a:p>
            <a:r>
              <a:rPr lang="es-ES" altLang="en-US" b="1">
                <a:latin typeface="Times New Roman" panose="02020603050405020304" pitchFamily="18" charset="0"/>
                <a:ea typeface="ＭＳ Ｐゴシック" panose="020B0600070205080204" pitchFamily="34" charset="-128"/>
              </a:rPr>
              <a:t>Las víctimas de fraude no son responsable por cargos no autorizados, pero los problemas para aclararlos pueden ser frustrantes y tomar tiempo.</a:t>
            </a:r>
          </a:p>
          <a:p>
            <a:r>
              <a:rPr lang="es-ES" altLang="en-US" i="1">
                <a:latin typeface="Times New Roman" panose="02020603050405020304" pitchFamily="18" charset="0"/>
                <a:ea typeface="ＭＳ Ｐゴシック" panose="020B0600070205080204" pitchFamily="34" charset="-128"/>
              </a:rPr>
              <a:t>Ejemplos de fraudes de crédito</a:t>
            </a:r>
            <a:r>
              <a:rPr lang="es-ES" altLang="en-US">
                <a:latin typeface="Times New Roman" panose="02020603050405020304" pitchFamily="18" charset="0"/>
                <a:ea typeface="ＭＳ Ｐゴシック" panose="020B0600070205080204" pitchFamily="34" charset="-128"/>
              </a:rPr>
              <a:t>: Los delincuentes le roban su tarjeta de crédito del buzón antes de que usted las reciba.  Vendedores y meseros deslizan la tarjeta en “lectores” y hacen duplicados que venden en el mercado negro. En el delito conocido como robo de identidad, un impostor usa su número de Seguro Social y otra información personal para establecer cuentas de crédito y comprar mercaderías y servicios a crédito.  Usted pierde la billetera y antes de darse cuenta alguien se va de compras con sus tarjetas de crédito.</a:t>
            </a:r>
            <a:endParaRPr lang="en-US" altLang="en-US" i="1">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1915DBBC-54B7-5844-BB17-9420753B43BF}"/>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E96588B-6DAB-9B4E-8AE2-12098A97EA0C}" type="slidenum">
              <a:rPr lang="en-US" altLang="en-US" sz="1200">
                <a:latin typeface="Calibri" panose="020F0502020204030204" pitchFamily="34" charset="0"/>
              </a:rPr>
              <a:pPr eaLnBrk="1" hangingPunct="1"/>
              <a:t>12</a:t>
            </a:fld>
            <a:endParaRPr lang="en-US" altLang="en-US" sz="1200">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2E3A14FC-77ED-4149-B35A-57F787CCF3B4}"/>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C549CFF8-1989-0C4B-A9E1-2C333636FA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b="1" i="1">
                <a:latin typeface="Times New Roman" panose="02020603050405020304" pitchFamily="18" charset="0"/>
                <a:ea typeface="ＭＳ Ｐゴシック" panose="020B0600070205080204" pitchFamily="34" charset="-128"/>
              </a:rPr>
              <a:t>¿Se puede utilizar mi informe de crédito para discriminarme?</a:t>
            </a:r>
          </a:p>
          <a:p>
            <a:r>
              <a:rPr lang="es-ES" altLang="en-US">
                <a:latin typeface="Times New Roman" panose="02020603050405020304" pitchFamily="18" charset="0"/>
                <a:ea typeface="ＭＳ Ｐゴシック" panose="020B0600070205080204" pitchFamily="34" charset="-128"/>
              </a:rPr>
              <a:t>No.  Para protegerlo de tratamiento injusto, su informe no contiene información sobre su raza, religión, partido político, historial médico, estilo de vida o antecedentes penales.</a:t>
            </a:r>
          </a:p>
          <a:p>
            <a:r>
              <a:rPr lang="es-ES" altLang="en-US" b="1" i="1">
                <a:latin typeface="Times New Roman" panose="02020603050405020304" pitchFamily="18" charset="0"/>
                <a:ea typeface="ＭＳ Ｐゴシック" panose="020B0600070205080204" pitchFamily="34" charset="-128"/>
              </a:rPr>
              <a:t>¿Para qué se usa el informe de crédito?</a:t>
            </a:r>
          </a:p>
          <a:p>
            <a:r>
              <a:rPr lang="es-ES" altLang="en-US">
                <a:latin typeface="Times New Roman" panose="02020603050405020304" pitchFamily="18" charset="0"/>
                <a:ea typeface="ＭＳ Ｐゴシック" panose="020B0600070205080204" pitchFamily="34" charset="-128"/>
              </a:rPr>
              <a:t>Su informe de crédito lo usan bancos, tiendas y compañías financieras para pronosticar el riesgo de autorizarle un préstamo en base a su historial de pagos.  Cuando quiera alquilar una vivienda o buscar trabajo, el casero y el empleador pueden usar su expediente crediticio para evaluar si usted es responsable con sus finanzas personales. Si desea alquilar una vivienda o conseguir empleo, la decisión puede basarse en si paga puntualmente sus deudas o no.</a:t>
            </a:r>
          </a:p>
        </p:txBody>
      </p:sp>
      <p:sp>
        <p:nvSpPr>
          <p:cNvPr id="4" name="Slide Number Placeholder 3">
            <a:extLst>
              <a:ext uri="{FF2B5EF4-FFF2-40B4-BE49-F238E27FC236}">
                <a16:creationId xmlns:a16="http://schemas.microsoft.com/office/drawing/2014/main" id="{2E9615B8-9513-8E4B-84E0-673806B19C9A}"/>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4A6688F-5B3B-D84C-BA09-55A81D379B11}" type="slidenum">
              <a:rPr lang="en-US" altLang="en-US" sz="1200">
                <a:latin typeface="Calibri" panose="020F0502020204030204" pitchFamily="34" charset="0"/>
              </a:rPr>
              <a:pPr eaLnBrk="1" hangingPunct="1"/>
              <a:t>13</a:t>
            </a:fld>
            <a:endParaRPr lang="en-US" altLang="en-US" sz="1200">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AD966F88-06E3-C547-8F96-E7E21F5F09AF}"/>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B4376214-00CE-9A40-84C3-331C12FB5C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New Roman" panose="02020603050405020304" pitchFamily="18" charset="0"/>
                <a:ea typeface="ＭＳ Ｐゴシック" panose="020B0600070205080204" pitchFamily="34" charset="-128"/>
              </a:rPr>
              <a:t>Explique que en la siguiente sesión van a estudiar algunas muestras de informes de crédito y en ese momento se hablará más a fondo sobre el tema.</a:t>
            </a:r>
          </a:p>
        </p:txBody>
      </p:sp>
      <p:sp>
        <p:nvSpPr>
          <p:cNvPr id="4" name="Slide Number Placeholder 3">
            <a:extLst>
              <a:ext uri="{FF2B5EF4-FFF2-40B4-BE49-F238E27FC236}">
                <a16:creationId xmlns:a16="http://schemas.microsoft.com/office/drawing/2014/main" id="{0450C726-C01A-D84E-8F33-F03B667456ED}"/>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730DF2F-67BB-0948-8876-85D9284A1D0F}" type="slidenum">
              <a:rPr lang="en-US" altLang="en-US" sz="1200">
                <a:latin typeface="Calibri" panose="020F0502020204030204" pitchFamily="34" charset="0"/>
              </a:rPr>
              <a:pPr eaLnBrk="1" hangingPunct="1"/>
              <a:t>14</a:t>
            </a:fld>
            <a:endParaRPr lang="en-US" altLang="en-US" sz="1200">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EE64163C-8B36-3342-B354-D19BBD221782}"/>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FC4F0AD2-C217-E847-9FDE-363238B908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New Roman" panose="02020603050405020304" pitchFamily="18" charset="0"/>
                <a:ea typeface="ＭＳ Ｐゴシック" panose="020B0600070205080204" pitchFamily="34" charset="-128"/>
              </a:rPr>
              <a:t>Explique que las agencia de informes de crédito no le permiten a todos ver su informe.  Solamente quienes pueden probar que tienen una necesidad legítima pueden obtener una copia.  </a:t>
            </a:r>
          </a:p>
          <a:p>
            <a:r>
              <a:rPr lang="es-ES" altLang="en-US">
                <a:latin typeface="Times New Roman" panose="02020603050405020304" pitchFamily="18" charset="0"/>
                <a:ea typeface="ＭＳ Ｐゴシック" panose="020B0600070205080204" pitchFamily="34" charset="-128"/>
              </a:rPr>
              <a:t>En la mayoría de los casos, su permiso oral o escrito o su firma en la solicitud de crédito son necesarios para obtener acceso a su crédito.  Antes de permitirlo, las agencias de crédito requieren que comercios e individuos firmen un contrato en el que se comprometen a utilizar la información apropiadamente.</a:t>
            </a:r>
          </a:p>
          <a:p>
            <a:r>
              <a:rPr lang="es-ES" altLang="en-US" b="1">
                <a:latin typeface="Times New Roman" panose="02020603050405020304" pitchFamily="18" charset="0"/>
                <a:ea typeface="ＭＳ Ｐゴシック" panose="020B0600070205080204" pitchFamily="34" charset="-128"/>
              </a:rPr>
              <a:t>“INDAGACIONES”:</a:t>
            </a:r>
            <a:r>
              <a:rPr lang="es-ES" altLang="en-US">
                <a:latin typeface="Times New Roman" panose="02020603050405020304" pitchFamily="18" charset="0"/>
                <a:ea typeface="ＭＳ Ｐゴシック" panose="020B0600070205080204" pitchFamily="34" charset="-128"/>
              </a:rPr>
              <a:t> En su informe de crédito verá una lista de los nombres de todos los que solicitaron una copia en los últimos seis meses a dos años, dependiendo del tipo de indagación.</a:t>
            </a:r>
            <a:endParaRPr lang="en-US" altLang="en-US" b="1">
              <a:latin typeface="Times New Roman" panose="02020603050405020304" pitchFamily="18" charset="0"/>
              <a:ea typeface="ＭＳ Ｐゴシック" panose="020B0600070205080204" pitchFamily="34" charset="-128"/>
            </a:endParaRPr>
          </a:p>
          <a:p>
            <a:pPr eaLnBrk="1" hangingPunct="1"/>
            <a:endParaRPr lang="en-US" altLang="en-US">
              <a:solidFill>
                <a:srgbClr val="000000"/>
              </a:solidFill>
              <a:latin typeface="Times New Roman" panose="02020603050405020304" pitchFamily="18" charset="0"/>
              <a:ea typeface="ＭＳ Ｐゴシック" panose="020B0600070205080204" pitchFamily="34" charset="-128"/>
            </a:endParaRPr>
          </a:p>
          <a:p>
            <a:pPr eaLnBrk="1" hangingPunct="1"/>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C56406C8-56C3-4548-9B77-806A7FCC8EFA}"/>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94EB8C2-7E99-AD4F-ADF7-7DC76E670563}" type="slidenum">
              <a:rPr lang="en-US" altLang="en-US" sz="1200">
                <a:latin typeface="Calibri" panose="020F0502020204030204" pitchFamily="34" charset="0"/>
              </a:rPr>
              <a:pPr eaLnBrk="1" hangingPunct="1"/>
              <a:t>15</a:t>
            </a:fld>
            <a:endParaRPr lang="en-US" altLang="en-US" sz="1200">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EABB7C74-0BB4-C541-BCB4-FD8DC4ED7B92}"/>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90BC95E8-7CE8-8D4D-828D-01F5347C0E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s-ES" altLang="en-US">
                <a:latin typeface="Times New Roman" panose="02020603050405020304" pitchFamily="18" charset="0"/>
                <a:ea typeface="ＭＳ Ｐゴシック" panose="020B0600070205080204" pitchFamily="34" charset="-128"/>
              </a:rPr>
              <a:t>Explique que la información para comunicarse con las tres agencias de crédito está en el folleto Buen crédito que se encuentra en las carpetas de los participantes.</a:t>
            </a:r>
            <a:endParaRPr lang="en-US" altLang="en-US">
              <a:latin typeface="Times New Roman" panose="02020603050405020304" pitchFamily="18" charset="0"/>
              <a:ea typeface="ＭＳ Ｐゴシック" panose="020B0600070205080204" pitchFamily="34" charset="-128"/>
            </a:endParaRPr>
          </a:p>
          <a:p>
            <a:pPr eaLnBrk="1" hangingPunct="1"/>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92B7E32E-1F3D-D549-9143-7639D5663692}"/>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CCBEEF9-E9EF-FA4A-A898-F0CA82C293DB}" type="slidenum">
              <a:rPr lang="en-US" altLang="en-US" sz="1200">
                <a:latin typeface="Calibri" panose="020F0502020204030204" pitchFamily="34" charset="0"/>
              </a:rPr>
              <a:pPr eaLnBrk="1" hangingPunct="1"/>
              <a:t>16</a:t>
            </a:fld>
            <a:endParaRPr lang="en-US" altLang="en-US" sz="1200">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E74DC607-25B5-044D-9513-6AACB62F7968}"/>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B048762D-020D-0848-9CFF-F0A4013CCE9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New Roman" panose="02020603050405020304" pitchFamily="18" charset="0"/>
                <a:ea typeface="ＭＳ Ｐゴシック" panose="020B0600070205080204" pitchFamily="34" charset="-128"/>
              </a:rPr>
              <a:t>Explique que si se le niega una solicitud de crédito, le debe pedir el nombre de la agencia de crédito utilizada al prestamista o al vendedor.  Usted tiene derecho a recibir una copia gratuita de su informe de crédito únicamente de la agencia de crédito que proporcionó la información utilizada en la decisión.</a:t>
            </a:r>
          </a:p>
          <a:p>
            <a:r>
              <a:rPr lang="es-ES" altLang="en-US">
                <a:latin typeface="Times New Roman" panose="02020603050405020304" pitchFamily="18" charset="0"/>
                <a:ea typeface="ＭＳ Ｐゴシック" panose="020B0600070205080204" pitchFamily="34" charset="-128"/>
              </a:rPr>
              <a:t>Recalque que podrán obtener una copia de su informe de crédito cuando lo deseen si pagan el cargo.  Por Internet se puede obtener una copia instantánea de su informe de crédito si paga con tarjeta de cr</a:t>
            </a:r>
            <a:r>
              <a:rPr lang="es-ES" altLang="ja-JP">
                <a:latin typeface="Times New Roman" panose="02020603050405020304" pitchFamily="18" charset="0"/>
                <a:ea typeface="ＭＳ Ｐゴシック" panose="020B0600070205080204" pitchFamily="34" charset="-128"/>
              </a:rPr>
              <a:t>édito o débito</a:t>
            </a:r>
            <a:r>
              <a:rPr lang="es-ES" altLang="en-US">
                <a:latin typeface="Times New Roman" panose="02020603050405020304" pitchFamily="18" charset="0"/>
                <a:ea typeface="ＭＳ Ｐゴシック" panose="020B0600070205080204" pitchFamily="34" charset="-128"/>
              </a:rPr>
              <a:t>.</a:t>
            </a:r>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4F3D3690-3A8B-104B-A669-751EF446FA22}"/>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FE86E83-BC36-1A4B-9E4F-FB6DF3C7ECF5}" type="slidenum">
              <a:rPr lang="en-US" altLang="en-US" sz="1200">
                <a:latin typeface="Calibri" panose="020F0502020204030204" pitchFamily="34" charset="0"/>
              </a:rPr>
              <a:pPr eaLnBrk="1" hangingPunct="1"/>
              <a:t>17</a:t>
            </a:fld>
            <a:endParaRPr lang="en-US" altLang="en-US" sz="1200">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FF066F57-FD56-D845-A379-6631647B91EF}"/>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E96B4329-F942-954C-9EAE-D06CDA86B2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New Roman" panose="02020603050405020304" pitchFamily="18" charset="0"/>
                <a:ea typeface="ＭＳ Ｐゴシック" panose="020B0600070205080204" pitchFamily="34" charset="-128"/>
              </a:rPr>
              <a:t>Recurso: www.bankrate.com es un sitio web con un listado de muchas tarjetas de crédito y otros tipos de préstamo disponibles.</a:t>
            </a:r>
          </a:p>
          <a:p>
            <a:endParaRPr lang="es-ES" altLang="en-US">
              <a:latin typeface="Times New Roman" panose="02020603050405020304" pitchFamily="18" charset="0"/>
              <a:ea typeface="ＭＳ Ｐゴシック" panose="020B0600070205080204" pitchFamily="34" charset="-128"/>
            </a:endParaRPr>
          </a:p>
          <a:p>
            <a:r>
              <a:rPr lang="es-ES" altLang="en-US">
                <a:latin typeface="Times New Roman" panose="02020603050405020304" pitchFamily="18" charset="0"/>
                <a:ea typeface="ＭＳ Ｐゴシック" panose="020B0600070205080204" pitchFamily="34" charset="-128"/>
              </a:rPr>
              <a:t>Recuérdele a los participantes que soliciten únicamente el crédito que realmente necesitan.  Muchas solicitudes de crédito pueden tener un efecto adverso porque el prestamista pensará que está obteniendo demasiado cr</a:t>
            </a:r>
            <a:r>
              <a:rPr lang="es-ES" altLang="ja-JP">
                <a:latin typeface="Times New Roman" panose="02020603050405020304" pitchFamily="18" charset="0"/>
                <a:ea typeface="ＭＳ Ｐゴシック" panose="020B0600070205080204" pitchFamily="34" charset="-128"/>
              </a:rPr>
              <a:t>é</a:t>
            </a:r>
            <a:r>
              <a:rPr lang="es-ES" altLang="en-US">
                <a:latin typeface="Times New Roman" panose="02020603050405020304" pitchFamily="18" charset="0"/>
                <a:ea typeface="ＭＳ Ｐゴシック" panose="020B0600070205080204" pitchFamily="34" charset="-128"/>
              </a:rPr>
              <a:t>dito el cual tal vez no pueda de pagar.</a:t>
            </a:r>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3A722FD0-A0F8-DF4C-A05C-3777AB55BDEF}"/>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B2AB064-DAB0-AF41-B696-64F74FB911EC}" type="slidenum">
              <a:rPr lang="en-US" altLang="en-US" sz="1200">
                <a:latin typeface="Calibri" panose="020F0502020204030204" pitchFamily="34" charset="0"/>
              </a:rPr>
              <a:pPr eaLnBrk="1" hangingPunct="1"/>
              <a:t>18</a:t>
            </a:fld>
            <a:endParaRPr lang="en-US" altLang="en-US" sz="1200">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6E86D14D-94A2-1542-973B-72EE4C7AE148}"/>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FCED9BA6-4DDA-3345-8FD7-AA91844E8E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New Roman" panose="02020603050405020304" pitchFamily="18" charset="0"/>
                <a:ea typeface="ＭＳ Ｐゴシック" panose="020B0600070205080204" pitchFamily="34" charset="-128"/>
              </a:rPr>
              <a:t>Muchos cometen el error de firmar contratos sin leer la letra pequeña.  Esto puede llevarlo a caer en incumplimiento u otros problemas.  Recalque que rara vez se puede cancelar un contrato de crédito.   (Una excepción es una segunda hipoteca o préstamos por el valor líquido de la vivienda garantizados por la residencia principal del dueño.)</a:t>
            </a:r>
          </a:p>
          <a:p>
            <a:r>
              <a:rPr lang="es-ES" altLang="en-US">
                <a:latin typeface="Times New Roman" panose="02020603050405020304" pitchFamily="18" charset="0"/>
                <a:ea typeface="ＭＳ Ｐゴシック" panose="020B0600070205080204" pitchFamily="34" charset="-128"/>
              </a:rPr>
              <a:t> </a:t>
            </a:r>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ECC24E11-5C15-7249-B6B8-8CB159222BDA}"/>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6C7736A-13D8-1649-9E9E-B9557A339F9D}" type="slidenum">
              <a:rPr lang="en-US" altLang="en-US" sz="1200">
                <a:latin typeface="Calibri" panose="020F0502020204030204" pitchFamily="34" charset="0"/>
              </a:rPr>
              <a:pPr eaLnBrk="1" hangingPunct="1"/>
              <a:t>19</a:t>
            </a:fld>
            <a:endParaRPr lang="en-US" altLang="en-US" sz="1200">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C8C46F0A-E06D-D04B-8C56-1A3A97E62635}"/>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73A28515-B803-B541-9A98-230154A1B2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New Roman" panose="02020603050405020304" pitchFamily="18" charset="0"/>
                <a:ea typeface="ＭＳ Ｐゴシック" panose="020B0600070205080204" pitchFamily="34" charset="-128"/>
              </a:rPr>
              <a:t>El costo del crédito incluye la tasa de porcentaje anual (tasa de interés), los costos iniciales, las tasas anuales, los recargos por atrasos y por sobrepasar el monto máximo permitido, recargos por rebotar cheques y por pago anticipado, entre otros costos que podrían no ser evidentes inmediatamente.</a:t>
            </a:r>
          </a:p>
          <a:p>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91090F09-0CE7-D04F-8F6E-0B3DED84814A}"/>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32BF471-34E6-5847-A5EF-877E32098001}" type="slidenum">
              <a:rPr lang="en-US" altLang="en-US" sz="1200">
                <a:latin typeface="Calibri" panose="020F0502020204030204" pitchFamily="34" charset="0"/>
              </a:rPr>
              <a:pPr eaLnBrk="1" hangingPunct="1"/>
              <a:t>20</a:t>
            </a:fld>
            <a:endParaRPr lang="en-US" altLang="en-US" sz="120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99D116FE-0A43-D440-BFA2-BD9DF241B4A2}"/>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61AAC787-AEED-A84F-B29F-F8738C824E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b="1">
                <a:latin typeface="Times New Roman" panose="02020603050405020304" pitchFamily="18" charset="0"/>
                <a:ea typeface="ＭＳ Ｐゴシック" panose="020B0600070205080204" pitchFamily="34" charset="-128"/>
              </a:rPr>
              <a:t>Bienvenida: </a:t>
            </a:r>
            <a:r>
              <a:rPr lang="es-ES" altLang="en-US">
                <a:latin typeface="Times New Roman" panose="02020603050405020304" pitchFamily="18" charset="0"/>
                <a:ea typeface="ＭＳ Ｐゴシック" panose="020B0600070205080204" pitchFamily="34" charset="-128"/>
              </a:rPr>
              <a:t>Preséntese y explique su experiencia y los motivos por los cuales esta sesión le va a resultar valiosa a su público.</a:t>
            </a:r>
          </a:p>
          <a:p>
            <a:r>
              <a:rPr lang="es-ES" altLang="en-US" b="1">
                <a:latin typeface="Times New Roman" panose="02020603050405020304" pitchFamily="18" charset="0"/>
                <a:ea typeface="ＭＳ Ｐゴシック" panose="020B0600070205080204" pitchFamily="34" charset="-128"/>
              </a:rPr>
              <a:t>Introducción del grupo:</a:t>
            </a:r>
          </a:p>
          <a:p>
            <a:r>
              <a:rPr lang="es-ES" altLang="en-US">
                <a:latin typeface="Times New Roman" panose="02020603050405020304" pitchFamily="18" charset="0"/>
                <a:ea typeface="ＭＳ Ｐゴシック" panose="020B0600070205080204" pitchFamily="34" charset="-128"/>
              </a:rPr>
              <a:t>Pídales a los participantes que se presenten, cuenten a qué se dedican y qué los trae a la clase, etc…</a:t>
            </a:r>
          </a:p>
          <a:p>
            <a:r>
              <a:rPr lang="es-ES" altLang="en-US" b="1">
                <a:latin typeface="Times New Roman" panose="02020603050405020304" pitchFamily="18" charset="0"/>
                <a:ea typeface="ＭＳ Ｐゴシック" panose="020B0600070205080204" pitchFamily="34" charset="-128"/>
              </a:rPr>
              <a:t>Explique por qué estamos aquí: </a:t>
            </a:r>
            <a:r>
              <a:rPr lang="es-ES" altLang="en-US">
                <a:latin typeface="Times New Roman" panose="02020603050405020304" pitchFamily="18" charset="0"/>
                <a:ea typeface="ＭＳ Ｐゴシック" panose="020B0600070205080204" pitchFamily="34" charset="-128"/>
              </a:rPr>
              <a:t> para aprender lo que significa tener buen crédito y cómo establecerlo y mantenerlo.Vamos a aprender por qué es importante el crédito, cómo funciona la industria de informes crediticios y qué protecciones tiene el consumidor.</a:t>
            </a:r>
          </a:p>
          <a:p>
            <a:endParaRPr lang="es-ES" altLang="en-US">
              <a:latin typeface="Times New Roman" panose="02020603050405020304" pitchFamily="18" charset="0"/>
              <a:ea typeface="ＭＳ Ｐゴシック" panose="020B0600070205080204" pitchFamily="34" charset="-128"/>
            </a:endParaRPr>
          </a:p>
          <a:p>
            <a:r>
              <a:rPr lang="es-ES" altLang="en-US" i="1">
                <a:latin typeface="Times New Roman" panose="02020603050405020304" pitchFamily="18" charset="0"/>
                <a:ea typeface="ＭＳ Ｐゴシック" panose="020B0600070205080204" pitchFamily="34" charset="-128"/>
              </a:rPr>
              <a:t>Sugerencia sobre la definición del buen crédito:</a:t>
            </a:r>
          </a:p>
          <a:p>
            <a:r>
              <a:rPr lang="es-ES" altLang="en-US">
                <a:latin typeface="Times New Roman" panose="02020603050405020304" pitchFamily="18" charset="0"/>
                <a:ea typeface="ＭＳ Ｐゴシック" panose="020B0600070205080204" pitchFamily="34" charset="-128"/>
              </a:rPr>
              <a:t>El buen crédito es algo valioso; se trata de la capacidad de obtener préstamos y mercadería con poco o nada de dinero en anticipo.  Usted promete pagar el costo original más adelante o en un plazo junto con </a:t>
            </a:r>
            <a:r>
              <a:rPr lang="es-ES" altLang="en-US" b="1">
                <a:latin typeface="Times New Roman" panose="02020603050405020304" pitchFamily="18" charset="0"/>
                <a:ea typeface="ＭＳ Ｐゴシック" panose="020B0600070205080204" pitchFamily="34" charset="-128"/>
              </a:rPr>
              <a:t>intereses*. </a:t>
            </a:r>
            <a:r>
              <a:rPr lang="es-ES" altLang="en-US">
                <a:latin typeface="Times New Roman" panose="02020603050405020304" pitchFamily="18" charset="0"/>
                <a:ea typeface="ＭＳ Ｐゴシック" panose="020B0600070205080204" pitchFamily="34" charset="-128"/>
              </a:rPr>
              <a:t>Los prestamistas desean que se les regrese el dinero por lo que por lo general sólo le prestan a la gente que demuestra ser responsable en el pago de deudas y préstamos.</a:t>
            </a:r>
          </a:p>
          <a:p>
            <a:r>
              <a:rPr lang="es-ES" altLang="en-US" b="1">
                <a:latin typeface="Times New Roman" panose="02020603050405020304" pitchFamily="18" charset="0"/>
                <a:ea typeface="ＭＳ Ｐゴシック" panose="020B0600070205080204" pitchFamily="34" charset="-128"/>
              </a:rPr>
              <a:t>*Se le llama interés al costo que usted paga para obtener dinero en préstamo o mercadería a plazos.</a:t>
            </a:r>
            <a:endParaRPr lang="en-US" altLang="en-US" b="1">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9D82B5BA-0783-3D45-86C5-DFA4B79F6A75}"/>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FF993A7D-BCD8-024B-976B-9BCEDD19D0A8}" type="slidenum">
              <a:rPr lang="en-US" altLang="en-US" sz="1200">
                <a:latin typeface="Calibri" panose="020F0502020204030204" pitchFamily="34" charset="0"/>
              </a:rPr>
              <a:pPr eaLnBrk="1" hangingPunct="1"/>
              <a:t>3</a:t>
            </a:fld>
            <a:endParaRPr lang="en-US" altLang="en-US" sz="1200">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340B4C11-7FC4-1E46-B95F-67981F3496CD}"/>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80CF90A6-344B-FE43-BC40-48BDFFFC3C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New Roman" panose="02020603050405020304" pitchFamily="18" charset="0"/>
                <a:ea typeface="ＭＳ Ｐゴシック" panose="020B0600070205080204" pitchFamily="34" charset="-128"/>
              </a:rPr>
              <a:t>Anote la fecha y horario de la siguiente sesión en el pizarrón o en el bloc de caballete.</a:t>
            </a:r>
          </a:p>
        </p:txBody>
      </p:sp>
      <p:sp>
        <p:nvSpPr>
          <p:cNvPr id="4" name="Slide Number Placeholder 3">
            <a:extLst>
              <a:ext uri="{FF2B5EF4-FFF2-40B4-BE49-F238E27FC236}">
                <a16:creationId xmlns:a16="http://schemas.microsoft.com/office/drawing/2014/main" id="{ABEF5CB6-42F4-BC47-B4A5-7ED6D8AED0D8}"/>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9D751DA-DF6C-094B-87EA-79043039FC0D}" type="slidenum">
              <a:rPr lang="en-US" altLang="en-US" sz="1200">
                <a:latin typeface="Calibri" panose="020F0502020204030204" pitchFamily="34" charset="0"/>
              </a:rPr>
              <a:pPr eaLnBrk="1" hangingPunct="1"/>
              <a:t>21</a:t>
            </a:fld>
            <a:endParaRPr lang="en-US" altLang="en-US" sz="1200">
              <a:latin typeface="Calibri" panose="020F0502020204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B2E5C8C3-37D3-7E47-B49C-BC0D0A4D47B4}"/>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B52AFA69-0937-8B48-AE86-C69CF27B1F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New Roman" panose="02020603050405020304" pitchFamily="18" charset="0"/>
                <a:ea typeface="ＭＳ Ｐゴシック" panose="020B0600070205080204" pitchFamily="34" charset="-128"/>
              </a:rPr>
              <a:t>Esta transparencia presenta la siguiente sesión.</a:t>
            </a:r>
          </a:p>
          <a:p>
            <a:r>
              <a:rPr lang="es-ES" altLang="en-US">
                <a:latin typeface="Times New Roman" panose="02020603050405020304" pitchFamily="18" charset="0"/>
                <a:ea typeface="ＭＳ Ｐゴシック" panose="020B0600070205080204" pitchFamily="34" charset="-128"/>
              </a:rPr>
              <a:t>Dé la bienvenida a los participantes y un repaso breve de las actividades de esta sesión</a:t>
            </a:r>
          </a:p>
          <a:p>
            <a:pPr>
              <a:buFontTx/>
              <a:buChar char="-"/>
            </a:pPr>
            <a:r>
              <a:rPr lang="es-ES" altLang="en-US">
                <a:latin typeface="Times New Roman" panose="02020603050405020304" pitchFamily="18" charset="0"/>
                <a:ea typeface="ＭＳ Ｐゴシック" panose="020B0600070205080204" pitchFamily="34" charset="-128"/>
              </a:rPr>
              <a:t>Muestra de los informes de crédito</a:t>
            </a:r>
          </a:p>
          <a:p>
            <a:pPr>
              <a:buFontTx/>
              <a:buChar char="-"/>
            </a:pPr>
            <a:r>
              <a:rPr lang="es-ES" altLang="en-US">
                <a:latin typeface="Times New Roman" panose="02020603050405020304" pitchFamily="18" charset="0"/>
                <a:ea typeface="ＭＳ Ｐゴシック" panose="020B0600070205080204" pitchFamily="34" charset="-128"/>
              </a:rPr>
              <a:t>Sus derechos de crédito</a:t>
            </a:r>
          </a:p>
          <a:p>
            <a:pPr>
              <a:buFontTx/>
              <a:buChar char="-"/>
            </a:pPr>
            <a:r>
              <a:rPr lang="es-ES" altLang="en-US">
                <a:latin typeface="Times New Roman" panose="02020603050405020304" pitchFamily="18" charset="0"/>
                <a:ea typeface="ＭＳ Ｐゴシック" panose="020B0600070205080204" pitchFamily="34" charset="-128"/>
              </a:rPr>
              <a:t>Evaluación de algunos historiales de crédito ficticios.</a:t>
            </a:r>
          </a:p>
          <a:p>
            <a:pPr>
              <a:buFontTx/>
              <a:buChar char="-"/>
            </a:pPr>
            <a:r>
              <a:rPr lang="es-ES" altLang="en-US">
                <a:latin typeface="Times New Roman" panose="02020603050405020304" pitchFamily="18" charset="0"/>
                <a:ea typeface="ＭＳ Ｐゴシック" panose="020B0600070205080204" pitchFamily="34" charset="-128"/>
              </a:rPr>
              <a:t>Sesión de preguntas y respuestas.</a:t>
            </a:r>
          </a:p>
        </p:txBody>
      </p:sp>
      <p:sp>
        <p:nvSpPr>
          <p:cNvPr id="4" name="Slide Number Placeholder 3">
            <a:extLst>
              <a:ext uri="{FF2B5EF4-FFF2-40B4-BE49-F238E27FC236}">
                <a16:creationId xmlns:a16="http://schemas.microsoft.com/office/drawing/2014/main" id="{EE74A811-DA97-4B45-A623-41A68EE4A6F2}"/>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DBBF551-D6AF-0A4F-8B18-1280BF4BFF1E}" type="slidenum">
              <a:rPr lang="en-US" altLang="en-US" sz="1200">
                <a:latin typeface="Calibri" panose="020F0502020204030204" pitchFamily="34" charset="0"/>
              </a:rPr>
              <a:pPr eaLnBrk="1" hangingPunct="1"/>
              <a:t>22</a:t>
            </a:fld>
            <a:endParaRPr lang="en-US" altLang="en-US" sz="1200">
              <a:latin typeface="Calibri" panose="020F0502020204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423D35D2-67D3-BE46-B868-BE7DB9B7605E}"/>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D8A2F29A-C491-534B-B200-C55D311D48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New Roman" panose="02020603050405020304" pitchFamily="18" charset="0"/>
                <a:ea typeface="ＭＳ Ｐゴシック" panose="020B0600070205080204" pitchFamily="34" charset="-128"/>
              </a:rPr>
              <a:t>Solicite que los participantes saquen de sus carpetas las tres muestras de informes de crédito de Equifax, Experian y TransUnion.</a:t>
            </a:r>
          </a:p>
          <a:p>
            <a:r>
              <a:rPr lang="es-ES" altLang="en-US">
                <a:latin typeface="Times New Roman" panose="02020603050405020304" pitchFamily="18" charset="0"/>
                <a:ea typeface="ＭＳ Ｐゴシック" panose="020B0600070205080204" pitchFamily="34" charset="-128"/>
              </a:rPr>
              <a:t>Repase los informes con el grupo.  </a:t>
            </a:r>
            <a:r>
              <a:rPr lang="es-ES" altLang="en-US" b="1">
                <a:latin typeface="Times New Roman" panose="02020603050405020304" pitchFamily="18" charset="0"/>
                <a:ea typeface="ＭＳ Ｐゴシック" panose="020B0600070205080204" pitchFamily="34" charset="-128"/>
              </a:rPr>
              <a:t>Comprenda que posiblemente la mayoría de los participantes no estén familiarizados con los informes de crédito.</a:t>
            </a:r>
          </a:p>
          <a:p>
            <a:r>
              <a:rPr lang="es-ES" altLang="en-US">
                <a:latin typeface="Times New Roman" panose="02020603050405020304" pitchFamily="18" charset="0"/>
                <a:ea typeface="ＭＳ Ｐゴシック" panose="020B0600070205080204" pitchFamily="34" charset="-128"/>
              </a:rPr>
              <a:t>Señale las diferencias entre los informes de las tres agencias de informes de crédito.</a:t>
            </a:r>
          </a:p>
          <a:p>
            <a:r>
              <a:rPr lang="es-ES" altLang="en-US">
                <a:latin typeface="Times New Roman" panose="02020603050405020304" pitchFamily="18" charset="0"/>
                <a:ea typeface="ＭＳ Ｐゴシック" panose="020B0600070205080204" pitchFamily="34" charset="-128"/>
              </a:rPr>
              <a:t>Explique que cada agencia tiene procedimientos distintos para cuestionar los listados erróneos.</a:t>
            </a:r>
          </a:p>
          <a:p>
            <a:r>
              <a:rPr lang="es-ES" altLang="en-US">
                <a:latin typeface="Times New Roman" panose="02020603050405020304" pitchFamily="18" charset="0"/>
                <a:ea typeface="ＭＳ Ｐゴシック" panose="020B0600070205080204" pitchFamily="34" charset="-128"/>
              </a:rPr>
              <a:t>Hable sobre:</a:t>
            </a:r>
          </a:p>
          <a:p>
            <a:pPr>
              <a:buFontTx/>
              <a:buChar char="•"/>
            </a:pPr>
            <a:r>
              <a:rPr lang="es-ES" altLang="en-US">
                <a:latin typeface="Times New Roman" panose="02020603050405020304" pitchFamily="18" charset="0"/>
                <a:ea typeface="ＭＳ Ｐゴシック" panose="020B0600070205080204" pitchFamily="34" charset="-128"/>
              </a:rPr>
              <a:t>Cómo verificar que la información sobre sus datos personales est</a:t>
            </a:r>
            <a:r>
              <a:rPr lang="es-ES" altLang="ja-JP">
                <a:latin typeface="Times New Roman" panose="02020603050405020304" pitchFamily="18" charset="0"/>
                <a:ea typeface="ＭＳ Ｐゴシック" panose="020B0600070205080204" pitchFamily="34" charset="-128"/>
              </a:rPr>
              <a:t>á correcta</a:t>
            </a:r>
            <a:r>
              <a:rPr lang="es-ES" altLang="en-US">
                <a:latin typeface="Times New Roman" panose="02020603050405020304" pitchFamily="18" charset="0"/>
                <a:ea typeface="ＭＳ Ｐゴシック" panose="020B0600070205080204" pitchFamily="34" charset="-128"/>
              </a:rPr>
              <a:t>.</a:t>
            </a:r>
          </a:p>
          <a:p>
            <a:pPr>
              <a:buFontTx/>
              <a:buChar char="•"/>
            </a:pPr>
            <a:r>
              <a:rPr lang="es-ES" altLang="en-US">
                <a:latin typeface="Times New Roman" panose="02020603050405020304" pitchFamily="18" charset="0"/>
                <a:ea typeface="ＭＳ Ｐゴシック" panose="020B0600070205080204" pitchFamily="34" charset="-128"/>
              </a:rPr>
              <a:t>Información en los informes que podría resultar negativa.</a:t>
            </a:r>
          </a:p>
          <a:p>
            <a:pPr>
              <a:buFontTx/>
              <a:buChar char="•"/>
            </a:pPr>
            <a:r>
              <a:rPr lang="es-ES" altLang="en-US">
                <a:latin typeface="Times New Roman" panose="02020603050405020304" pitchFamily="18" charset="0"/>
                <a:ea typeface="ＭＳ Ｐゴシック" panose="020B0600070205080204" pitchFamily="34" charset="-128"/>
              </a:rPr>
              <a:t>Declaración de cien palabras.</a:t>
            </a:r>
          </a:p>
        </p:txBody>
      </p:sp>
      <p:sp>
        <p:nvSpPr>
          <p:cNvPr id="4" name="Slide Number Placeholder 3">
            <a:extLst>
              <a:ext uri="{FF2B5EF4-FFF2-40B4-BE49-F238E27FC236}">
                <a16:creationId xmlns:a16="http://schemas.microsoft.com/office/drawing/2014/main" id="{82B7CC9A-D093-D046-B76D-F28988D7CB32}"/>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F64CE8E-8A25-034B-AAE1-5A7F05426535}" type="slidenum">
              <a:rPr lang="en-US" altLang="en-US" sz="1200">
                <a:latin typeface="Calibri" panose="020F0502020204030204" pitchFamily="34" charset="0"/>
              </a:rPr>
              <a:pPr eaLnBrk="1" hangingPunct="1"/>
              <a:t>23</a:t>
            </a:fld>
            <a:endParaRPr lang="en-US" altLang="en-US" sz="1200">
              <a:latin typeface="Calibri" panose="020F0502020204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B9353E81-10D3-1A47-B994-9034069FBCEF}"/>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5AA9E148-A2AC-814C-9BF4-F498B1D26A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New Roman" panose="02020603050405020304" pitchFamily="18" charset="0"/>
                <a:ea typeface="ＭＳ Ｐゴシック" panose="020B0600070205080204" pitchFamily="34" charset="-128"/>
              </a:rPr>
              <a:t>Repase la información anterior con rapidez y comience a revisar las muestras de los informes.</a:t>
            </a:r>
            <a:endParaRPr lang="en-US" altLang="en-US">
              <a:latin typeface="Times New Roman" panose="02020603050405020304" pitchFamily="18" charset="0"/>
              <a:ea typeface="ＭＳ Ｐゴシック" panose="020B0600070205080204" pitchFamily="34" charset="-128"/>
            </a:endParaRPr>
          </a:p>
          <a:p>
            <a:endParaRPr lang="en-US" altLang="en-US">
              <a:latin typeface="Times New Roman" panose="02020603050405020304" pitchFamily="18" charset="0"/>
              <a:ea typeface="ＭＳ Ｐゴシック" panose="020B0600070205080204" pitchFamily="34" charset="-128"/>
            </a:endParaRPr>
          </a:p>
          <a:p>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01873B5A-03B9-8E43-8E0F-D115EADD1EC3}"/>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72B22D6-2EB6-584F-9CA4-8701FC1025F2}" type="slidenum">
              <a:rPr lang="en-US" altLang="en-US" sz="1200">
                <a:latin typeface="Calibri" panose="020F0502020204030204" pitchFamily="34" charset="0"/>
              </a:rPr>
              <a:pPr eaLnBrk="1" hangingPunct="1"/>
              <a:t>24</a:t>
            </a:fld>
            <a:endParaRPr lang="en-US" altLang="en-US" sz="1200">
              <a:latin typeface="Calibri" panose="020F0502020204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5A56FB61-8810-7244-AE17-6D39E642785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E12B210A-9B94-834F-9B9C-A041B0EB38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New Roman" panose="02020603050405020304" pitchFamily="18" charset="0"/>
                <a:ea typeface="ＭＳ Ｐゴシック" panose="020B0600070205080204" pitchFamily="34" charset="-128"/>
              </a:rPr>
              <a:t>P</a:t>
            </a:r>
            <a:r>
              <a:rPr lang="en-US" altLang="en-US">
                <a:latin typeface="Times New Roman" panose="02020603050405020304" pitchFamily="18" charset="0"/>
                <a:ea typeface="ＭＳ Ｐゴシック" panose="020B0600070205080204" pitchFamily="34" charset="-128"/>
              </a:rPr>
              <a:t>ídale a la clase que estudien las muestras de los informes que tienen en sus carpetas y los discutan.</a:t>
            </a:r>
            <a:r>
              <a:rPr lang="es-ES" altLang="en-US">
                <a:latin typeface="Times New Roman" panose="02020603050405020304" pitchFamily="18" charset="0"/>
                <a:ea typeface="ＭＳ Ｐゴシック" panose="020B0600070205080204" pitchFamily="34" charset="-128"/>
              </a:rPr>
              <a:t> (Consulte la Guía del instructor sobre buen crédito, páginas 3-7.)</a:t>
            </a:r>
          </a:p>
          <a:p>
            <a:endParaRPr lang="en-US" altLang="en-US">
              <a:latin typeface="Times New Roman" panose="02020603050405020304" pitchFamily="18" charset="0"/>
              <a:ea typeface="ＭＳ Ｐゴシック" panose="020B0600070205080204" pitchFamily="34" charset="-128"/>
            </a:endParaRPr>
          </a:p>
          <a:p>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7BFBDDC8-F1AE-654C-B0A1-959585360187}"/>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E932CB6-B254-6F4E-ACFF-7E341FF8AF78}" type="slidenum">
              <a:rPr lang="en-US" altLang="en-US" sz="1200">
                <a:latin typeface="Calibri" panose="020F0502020204030204" pitchFamily="34" charset="0"/>
              </a:rPr>
              <a:pPr eaLnBrk="1" hangingPunct="1"/>
              <a:t>25</a:t>
            </a:fld>
            <a:endParaRPr lang="en-US" altLang="en-US" sz="1200">
              <a:latin typeface="Calibri" panose="020F0502020204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87947E96-8E44-FD4A-B9DB-08F5E82FB11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0EF7610F-CDCE-FE42-AF9B-A11715CFF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New Roman" panose="02020603050405020304" pitchFamily="18" charset="0"/>
                <a:ea typeface="ＭＳ Ｐゴシック" panose="020B0600070205080204" pitchFamily="34" charset="-128"/>
              </a:rPr>
              <a:t>Explique que esta información es de carácter público.</a:t>
            </a:r>
            <a:endParaRPr lang="en-US" altLang="en-US">
              <a:latin typeface="Times New Roman" panose="02020603050405020304" pitchFamily="18" charset="0"/>
              <a:ea typeface="ＭＳ Ｐゴシック" panose="020B0600070205080204" pitchFamily="34" charset="-128"/>
            </a:endParaRPr>
          </a:p>
          <a:p>
            <a:endParaRPr lang="en-US" altLang="en-US">
              <a:latin typeface="Times New Roman" panose="02020603050405020304" pitchFamily="18" charset="0"/>
              <a:ea typeface="ＭＳ Ｐゴシック" panose="020B0600070205080204" pitchFamily="34" charset="-128"/>
            </a:endParaRPr>
          </a:p>
          <a:p>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640F9E92-F810-9748-B71C-B5574C453571}"/>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F58A5CBE-3973-6742-9A30-3B475C9DD28C}" type="slidenum">
              <a:rPr lang="en-US" altLang="en-US" sz="1200">
                <a:latin typeface="Calibri" panose="020F0502020204030204" pitchFamily="34" charset="0"/>
              </a:rPr>
              <a:pPr eaLnBrk="1" hangingPunct="1"/>
              <a:t>26</a:t>
            </a:fld>
            <a:endParaRPr lang="en-US" altLang="en-US" sz="1200">
              <a:latin typeface="Calibri" panose="020F0502020204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32D34879-34B7-8845-86CC-F0F42A741251}"/>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2C280369-65A9-934D-ACBD-3384BC71C2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New Roman" panose="02020603050405020304" pitchFamily="18" charset="0"/>
                <a:ea typeface="ＭＳ Ｐゴシック" panose="020B0600070205080204" pitchFamily="34" charset="-128"/>
              </a:rPr>
              <a:t>Continúe a lo personal hablando de lo que se debe hacer al recibir una copia de su propio informe.</a:t>
            </a:r>
          </a:p>
          <a:p>
            <a:endParaRPr lang="en-US" altLang="en-US">
              <a:latin typeface="Times New Roman" panose="02020603050405020304" pitchFamily="18" charset="0"/>
              <a:ea typeface="ＭＳ Ｐゴシック" panose="020B0600070205080204" pitchFamily="34" charset="-128"/>
            </a:endParaRPr>
          </a:p>
          <a:p>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A17B9F8E-6483-CF43-BCAA-B6948A7F217C}"/>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62B700B-D496-4C4D-BA06-680076ADD733}" type="slidenum">
              <a:rPr lang="en-US" altLang="en-US" sz="1200">
                <a:latin typeface="Calibri" panose="020F0502020204030204" pitchFamily="34" charset="0"/>
              </a:rPr>
              <a:pPr eaLnBrk="1" hangingPunct="1"/>
              <a:t>27</a:t>
            </a:fld>
            <a:endParaRPr lang="en-US" altLang="en-US" sz="1200">
              <a:latin typeface="Calibri" panose="020F0502020204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937A84C4-2DE2-7149-AD36-F58D7AEE73B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35DD810D-AAAB-0A44-94DA-E0DBB6F00A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New Roman" panose="02020603050405020304" pitchFamily="18" charset="0"/>
                <a:ea typeface="ＭＳ Ｐゴシック" panose="020B0600070205080204" pitchFamily="34" charset="-128"/>
              </a:rPr>
              <a:t>Explique que estos derechos los otorga la Ley de Informes de Crédito Justos, del gobierno federal.</a:t>
            </a:r>
            <a:endParaRPr lang="en-US" altLang="en-US">
              <a:latin typeface="Times New Roman" panose="02020603050405020304" pitchFamily="18" charset="0"/>
              <a:ea typeface="ＭＳ Ｐゴシック" panose="020B0600070205080204" pitchFamily="34" charset="-128"/>
            </a:endParaRPr>
          </a:p>
          <a:p>
            <a:endParaRPr lang="en-US" altLang="en-US">
              <a:latin typeface="Times New Roman" panose="02020603050405020304" pitchFamily="18" charset="0"/>
              <a:ea typeface="ＭＳ Ｐゴシック" panose="020B0600070205080204" pitchFamily="34" charset="-128"/>
            </a:endParaRPr>
          </a:p>
          <a:p>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6E7AAE29-C270-BE4A-B449-BEEC743DF480}"/>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87804BD-31E1-9443-BB3A-91EE9CEF4BCA}" type="slidenum">
              <a:rPr lang="en-US" altLang="en-US" sz="1200">
                <a:latin typeface="Calibri" panose="020F0502020204030204" pitchFamily="34" charset="0"/>
              </a:rPr>
              <a:pPr eaLnBrk="1" hangingPunct="1"/>
              <a:t>28</a:t>
            </a:fld>
            <a:endParaRPr lang="en-US" altLang="en-US" sz="1200">
              <a:latin typeface="Calibri" panose="020F0502020204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9AA339B6-345B-FD4C-B738-017CC6A554D8}"/>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D8367171-0C01-2E43-98B0-5DCB8EC621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New Roman" panose="02020603050405020304" pitchFamily="18" charset="0"/>
                <a:ea typeface="ＭＳ Ｐゴシック" panose="020B0600070205080204" pitchFamily="34" charset="-128"/>
              </a:rPr>
              <a:t>Tome el tiempo que sea necesario para este tema, algunos en la clase podrían tener que escribir una carta o declaración efectiva, ayúdelos a comprender y a darse cuenta que no es un obstáculo insuperable y que podrán obtener ayuda si fuera necesario.</a:t>
            </a:r>
          </a:p>
          <a:p>
            <a:endParaRPr lang="en-US" altLang="en-US">
              <a:latin typeface="Times New Roman" panose="02020603050405020304" pitchFamily="18" charset="0"/>
              <a:ea typeface="ＭＳ Ｐゴシック" panose="020B0600070205080204" pitchFamily="34" charset="-128"/>
            </a:endParaRPr>
          </a:p>
          <a:p>
            <a:endParaRPr lang="en-US" altLang="en-US">
              <a:latin typeface="Times New Roman" panose="02020603050405020304" pitchFamily="18" charset="0"/>
              <a:ea typeface="ＭＳ Ｐゴシック" panose="020B0600070205080204" pitchFamily="34" charset="-128"/>
            </a:endParaRPr>
          </a:p>
          <a:p>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95E6ABEE-5EFF-A149-9DEB-27C293C72A10}"/>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2D86ED8-E8E6-BF4B-8FFF-47AAB8253684}" type="slidenum">
              <a:rPr lang="en-US" altLang="en-US" sz="1200">
                <a:latin typeface="Calibri" panose="020F0502020204030204" pitchFamily="34" charset="0"/>
              </a:rPr>
              <a:pPr eaLnBrk="1" hangingPunct="1"/>
              <a:t>29</a:t>
            </a:fld>
            <a:endParaRPr lang="en-US" altLang="en-US" sz="1200">
              <a:latin typeface="Calibri" panose="020F0502020204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620CCA50-EE4E-4246-B818-0BFD6952DE8F}"/>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0BC5193F-DEE0-CF41-8BB9-A5BD5009E1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New Roman" panose="02020603050405020304" pitchFamily="18" charset="0"/>
                <a:ea typeface="ＭＳ Ｐゴシック" panose="020B0600070205080204" pitchFamily="34" charset="-128"/>
              </a:rPr>
              <a:t>Este tema es de valor porque la gente con buen crédito corre el riesgo de ser víctima de fraude.</a:t>
            </a:r>
            <a:endParaRPr lang="en-US" altLang="en-US">
              <a:latin typeface="Times New Roman" panose="02020603050405020304" pitchFamily="18" charset="0"/>
              <a:ea typeface="ＭＳ Ｐゴシック" panose="020B0600070205080204" pitchFamily="34" charset="-128"/>
            </a:endParaRPr>
          </a:p>
          <a:p>
            <a:endParaRPr lang="en-US" altLang="en-US">
              <a:latin typeface="Times New Roman" panose="02020603050405020304" pitchFamily="18" charset="0"/>
              <a:ea typeface="ＭＳ Ｐゴシック" panose="020B0600070205080204" pitchFamily="34" charset="-128"/>
            </a:endParaRPr>
          </a:p>
          <a:p>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751316CF-BB5E-824A-80E6-382CE76562AD}"/>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16783EA-E424-4F4A-8F2B-A99842941C06}" type="slidenum">
              <a:rPr lang="en-US" altLang="en-US" sz="1200">
                <a:latin typeface="Calibri" panose="020F0502020204030204" pitchFamily="34" charset="0"/>
              </a:rPr>
              <a:pPr eaLnBrk="1" hangingPunct="1"/>
              <a:t>30</a:t>
            </a:fld>
            <a:endParaRPr lang="en-US" altLang="en-US" sz="120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1FA4BB18-A661-3E4A-8281-F0BB4C3C5CAF}"/>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1377D75F-C01A-E34B-AEFA-98B5FAA7D0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New Roman" panose="02020603050405020304" pitchFamily="18" charset="0"/>
                <a:ea typeface="ＭＳ Ｐゴシック" panose="020B0600070205080204" pitchFamily="34" charset="-128"/>
              </a:rPr>
              <a:t>Repase el contenido de las carpetas de los participantes.</a:t>
            </a:r>
          </a:p>
          <a:p>
            <a:r>
              <a:rPr lang="es-ES" altLang="en-US">
                <a:latin typeface="Times New Roman" panose="02020603050405020304" pitchFamily="18" charset="0"/>
                <a:ea typeface="ＭＳ Ｐゴシック" panose="020B0600070205080204" pitchFamily="34" charset="-128"/>
              </a:rPr>
              <a:t>La clase debe revisar sus carpetas para asegurarse que contienen todos los materiales necesarios.</a:t>
            </a:r>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C1FF2386-2480-2B40-AFE4-311BE076F496}"/>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4C13C2A-A9E5-1C40-B193-CD9524A19587}" type="slidenum">
              <a:rPr lang="en-US" altLang="en-US" sz="1200">
                <a:latin typeface="Calibri" panose="020F0502020204030204" pitchFamily="34" charset="0"/>
              </a:rPr>
              <a:pPr eaLnBrk="1" hangingPunct="1"/>
              <a:t>4</a:t>
            </a:fld>
            <a:endParaRPr lang="en-US" altLang="en-US" sz="1200">
              <a:latin typeface="Calibri" panose="020F0502020204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3FEB0BB6-D13D-BA4E-9E5B-968FFCD7AA72}"/>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95EF8565-0D17-254F-8009-EAD7531B09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New Roman" panose="02020603050405020304" pitchFamily="18" charset="0"/>
                <a:ea typeface="ＭＳ Ｐゴシック" panose="020B0600070205080204" pitchFamily="34" charset="-128"/>
              </a:rPr>
              <a:t>Explique que esta actividad les puede ayudar a comprender su situación crediticia.</a:t>
            </a:r>
            <a:endParaRPr lang="en-US" altLang="en-US">
              <a:latin typeface="Times New Roman" panose="02020603050405020304" pitchFamily="18" charset="0"/>
              <a:ea typeface="ＭＳ Ｐゴシック" panose="020B0600070205080204" pitchFamily="34" charset="-128"/>
            </a:endParaRPr>
          </a:p>
          <a:p>
            <a:endParaRPr lang="en-US" altLang="en-US">
              <a:latin typeface="Times New Roman" panose="02020603050405020304" pitchFamily="18" charset="0"/>
              <a:ea typeface="ＭＳ Ｐゴシック" panose="020B0600070205080204" pitchFamily="34" charset="-128"/>
            </a:endParaRPr>
          </a:p>
          <a:p>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C1AB4DBD-72EE-9345-9C7E-D5941EC88ECD}"/>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89A75B0-0598-FE41-8EB3-D93A7A674B77}" type="slidenum">
              <a:rPr lang="en-US" altLang="en-US" sz="1200">
                <a:latin typeface="Calibri" panose="020F0502020204030204" pitchFamily="34" charset="0"/>
              </a:rPr>
              <a:pPr eaLnBrk="1" hangingPunct="1"/>
              <a:t>31</a:t>
            </a:fld>
            <a:endParaRPr lang="en-US" altLang="en-US" sz="1200">
              <a:latin typeface="Calibri" panose="020F0502020204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43CEF18C-3C1C-E646-A859-60358BD38991}"/>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4B5EAE71-6758-184C-885B-A02BC8BF0C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New Roman" panose="02020603050405020304" pitchFamily="18" charset="0"/>
                <a:ea typeface="ＭＳ Ｐゴシック" panose="020B0600070205080204" pitchFamily="34" charset="-128"/>
              </a:rPr>
              <a:t>Esté disponible durante unos minutos para indicar dónde quedan los baños o d</a:t>
            </a:r>
            <a:r>
              <a:rPr lang="es-ES" altLang="ja-JP">
                <a:latin typeface="Times New Roman" panose="02020603050405020304" pitchFamily="18" charset="0"/>
                <a:ea typeface="ＭＳ Ｐゴシック" panose="020B0600070205080204" pitchFamily="34" charset="-128"/>
              </a:rPr>
              <a:t>ónde </a:t>
            </a:r>
            <a:r>
              <a:rPr lang="es-ES" altLang="en-US">
                <a:latin typeface="Times New Roman" panose="02020603050405020304" pitchFamily="18" charset="0"/>
                <a:ea typeface="ＭＳ Ｐゴシック" panose="020B0600070205080204" pitchFamily="34" charset="-128"/>
              </a:rPr>
              <a:t>comprar un refresco.</a:t>
            </a:r>
            <a:endParaRPr lang="en-US" altLang="en-US">
              <a:latin typeface="Times New Roman" panose="02020603050405020304" pitchFamily="18" charset="0"/>
              <a:ea typeface="ＭＳ Ｐゴシック" panose="020B0600070205080204" pitchFamily="34" charset="-128"/>
            </a:endParaRPr>
          </a:p>
          <a:p>
            <a:endParaRPr lang="en-US" altLang="en-US">
              <a:latin typeface="Times New Roman" panose="02020603050405020304" pitchFamily="18" charset="0"/>
              <a:ea typeface="ＭＳ Ｐゴシック" panose="020B0600070205080204" pitchFamily="34" charset="-128"/>
            </a:endParaRPr>
          </a:p>
          <a:p>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595D53FB-C3F7-5240-9ED8-DBCD97F524CF}"/>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3C0FD51-9C37-BB41-9001-951BB9C7B102}" type="slidenum">
              <a:rPr lang="en-US" altLang="en-US" sz="1200">
                <a:latin typeface="Calibri" panose="020F0502020204030204" pitchFamily="34" charset="0"/>
              </a:rPr>
              <a:pPr eaLnBrk="1" hangingPunct="1"/>
              <a:t>32</a:t>
            </a:fld>
            <a:endParaRPr lang="en-US" altLang="en-US" sz="1200">
              <a:latin typeface="Calibri" panose="020F0502020204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0DE52C25-A91D-8C46-BA36-AC589DCB8A73}"/>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36C28713-B86B-824C-9848-C4F1A80DE2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New Roman" panose="02020603050405020304" pitchFamily="18" charset="0"/>
                <a:ea typeface="ＭＳ Ｐゴシック" panose="020B0600070205080204" pitchFamily="34" charset="-128"/>
              </a:rPr>
              <a:t>Esta serie de cuatro historiales de cr</a:t>
            </a:r>
            <a:r>
              <a:rPr lang="es-ES" altLang="ja-JP">
                <a:latin typeface="Times New Roman" panose="02020603050405020304" pitchFamily="18" charset="0"/>
                <a:ea typeface="ＭＳ Ｐゴシック" panose="020B0600070205080204" pitchFamily="34" charset="-128"/>
              </a:rPr>
              <a:t>édito </a:t>
            </a:r>
            <a:r>
              <a:rPr lang="es-ES" altLang="en-US">
                <a:latin typeface="Times New Roman" panose="02020603050405020304" pitchFamily="18" charset="0"/>
                <a:ea typeface="ＭＳ Ｐゴシック" panose="020B0600070205080204" pitchFamily="34" charset="-128"/>
              </a:rPr>
              <a:t>ficticios debe ser usada por los participantes en grupos pequeños.  Estas actividades les ayudarán a considerar los historiales de crédito de varios individuos y cómo les afecta la falta de crédito o los atrasos en los pagos.</a:t>
            </a:r>
          </a:p>
          <a:p>
            <a:r>
              <a:rPr lang="es-ES" altLang="en-US">
                <a:latin typeface="Times New Roman" panose="02020603050405020304" pitchFamily="18" charset="0"/>
                <a:ea typeface="ＭＳ Ｐゴシック" panose="020B0600070205080204" pitchFamily="34" charset="-128"/>
              </a:rPr>
              <a:t>Los participantes deben ahora organizarse en grupos pequeños y sacar de sus carpetas las hojas del ejercicio, revisar los historiales y hablar sobre por qué motivos se les podría aprobar o no el crédito a cada solicitante.  Solicite que el grupo elija a uno de sus miembros para explicar por qué aprobaron o rechazaron cada solicitud.</a:t>
            </a:r>
          </a:p>
          <a:p>
            <a:endParaRPr lang="en-US" altLang="en-US">
              <a:latin typeface="Times New Roman" panose="02020603050405020304" pitchFamily="18" charset="0"/>
              <a:ea typeface="ＭＳ Ｐゴシック" panose="020B0600070205080204" pitchFamily="34" charset="-128"/>
            </a:endParaRPr>
          </a:p>
          <a:p>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C99B211C-108A-D549-8E9D-F00EFEE1128F}"/>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DAAFFCA-967C-0E42-8E1B-109B5712D0BD}" type="slidenum">
              <a:rPr lang="en-US" altLang="en-US" sz="1200">
                <a:latin typeface="Calibri" panose="020F0502020204030204" pitchFamily="34" charset="0"/>
              </a:rPr>
              <a:pPr eaLnBrk="1" hangingPunct="1"/>
              <a:t>33</a:t>
            </a:fld>
            <a:endParaRPr lang="en-US" altLang="en-US" sz="1200">
              <a:latin typeface="Calibri" panose="020F0502020204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3D35F649-3B50-0440-AB5E-BCA23EBB9854}"/>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65537579-45C2-2541-B9DE-40301E7121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New Roman" panose="02020603050405020304" pitchFamily="18" charset="0"/>
                <a:ea typeface="ＭＳ Ｐゴシック" panose="020B0600070205080204" pitchFamily="34" charset="-128"/>
              </a:rPr>
              <a:t>Después de unos 15 minutos, solicite que regresen de los grupos y que cada vocero de grupo explique sus decisiones.</a:t>
            </a:r>
          </a:p>
          <a:p>
            <a:r>
              <a:rPr lang="es-ES" altLang="en-US" b="1">
                <a:latin typeface="Times New Roman" panose="02020603050405020304" pitchFamily="18" charset="0"/>
                <a:ea typeface="ＭＳ Ｐゴシック" panose="020B0600070205080204" pitchFamily="34" charset="-128"/>
              </a:rPr>
              <a:t>No deje de recalcar que no existe un historial de crédito “perfecto”.  El de cada quien es distinto y cada prestamista tiene sus propios reglamentos para otorgar crédito.  Aún cuando el suyo no sea perfecto, podría encontrar una compañía que lo asista.</a:t>
            </a:r>
          </a:p>
        </p:txBody>
      </p:sp>
      <p:sp>
        <p:nvSpPr>
          <p:cNvPr id="4" name="Slide Number Placeholder 3">
            <a:extLst>
              <a:ext uri="{FF2B5EF4-FFF2-40B4-BE49-F238E27FC236}">
                <a16:creationId xmlns:a16="http://schemas.microsoft.com/office/drawing/2014/main" id="{D58070F0-DF6B-AF42-B874-06F3710E57E0}"/>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A823A0A-577C-574F-A4F1-9F60660578A1}" type="slidenum">
              <a:rPr lang="en-US" altLang="en-US" sz="1200">
                <a:latin typeface="Calibri" panose="020F0502020204030204" pitchFamily="34" charset="0"/>
              </a:rPr>
              <a:pPr eaLnBrk="1" hangingPunct="1"/>
              <a:t>34</a:t>
            </a:fld>
            <a:endParaRPr lang="en-US" altLang="en-US" sz="1200">
              <a:latin typeface="Calibri" panose="020F0502020204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1B23A2A4-E9A2-F146-AEB1-3A110EF820D7}"/>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C4AADF4C-9B88-CA4C-A62B-DD208451D2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New Roman" panose="02020603050405020304" pitchFamily="18" charset="0"/>
                <a:ea typeface="ＭＳ Ｐゴシック" panose="020B0600070205080204" pitchFamily="34" charset="-128"/>
              </a:rPr>
              <a:t>La Guía del instructor sobre buen crédito fue escrita</a:t>
            </a:r>
            <a:r>
              <a:rPr lang="es-ES" altLang="ja-JP">
                <a:latin typeface="Times New Roman" panose="02020603050405020304" pitchFamily="18" charset="0"/>
                <a:ea typeface="ＭＳ Ｐゴシック" panose="020B0600070205080204" pitchFamily="34" charset="-128"/>
              </a:rPr>
              <a:t> en </a:t>
            </a:r>
            <a:r>
              <a:rPr lang="es-ES" altLang="en-US">
                <a:latin typeface="Times New Roman" panose="02020603050405020304" pitchFamily="18" charset="0"/>
                <a:ea typeface="ＭＳ Ｐゴシック" panose="020B0600070205080204" pitchFamily="34" charset="-128"/>
              </a:rPr>
              <a:t>formato de preguntas y respuestas para ayudarle a anticipar las preguntas de los participantes.</a:t>
            </a:r>
          </a:p>
          <a:p>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FE213D5A-AAEB-9A4B-B397-A8A7319A2496}"/>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1A8E25C-6612-664B-889D-D84A85859BEB}" type="slidenum">
              <a:rPr lang="en-US" altLang="en-US" sz="1200">
                <a:latin typeface="Calibri" panose="020F0502020204030204" pitchFamily="34" charset="0"/>
              </a:rPr>
              <a:pPr eaLnBrk="1" hangingPunct="1"/>
              <a:t>35</a:t>
            </a:fld>
            <a:endParaRPr lang="en-US" altLang="en-US" sz="1200">
              <a:latin typeface="Calibri" panose="020F0502020204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8B8057A5-BFEA-0543-9461-907D61DDE0D3}"/>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9E56E3C2-5F88-084C-BBD7-B2AAA35684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dirty="0">
                <a:latin typeface="Times New Roman" panose="02020603050405020304" pitchFamily="18" charset="0"/>
                <a:ea typeface="ＭＳ Ｐゴシック" panose="020B0600070205080204" pitchFamily="34" charset="-128"/>
              </a:rPr>
              <a:t>Señale a los participantes la importancia de que usted reciba esta información para mejorar los seminarios. Insista en que los llenen completamente y los regresen antes de salir.</a:t>
            </a:r>
          </a:p>
          <a:p>
            <a:endParaRPr lang="en-US" altLang="en-US" dirty="0">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6FDAE087-ED94-7747-9A58-71BD992734CA}"/>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6C7A71D-AEE9-F143-AFB0-4CC65C95FE18}" type="slidenum">
              <a:rPr lang="en-US" altLang="en-US" sz="1200">
                <a:latin typeface="Calibri" panose="020F0502020204030204" pitchFamily="34" charset="0"/>
              </a:rPr>
              <a:pPr eaLnBrk="1" hangingPunct="1"/>
              <a:t>36</a:t>
            </a:fld>
            <a:endParaRPr lang="en-US" altLang="en-US" sz="1200">
              <a:latin typeface="Calibri" panose="020F0502020204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5825A73F-B600-8943-8540-AAA5E0F5D67E}"/>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a:extLst>
              <a:ext uri="{FF2B5EF4-FFF2-40B4-BE49-F238E27FC236}">
                <a16:creationId xmlns:a16="http://schemas.microsoft.com/office/drawing/2014/main" id="{D0C9B636-9545-9D41-8904-EAC986EA87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dirty="0">
                <a:latin typeface="Times New Roman" panose="02020603050405020304" pitchFamily="18" charset="0"/>
                <a:ea typeface="ＭＳ Ｐゴシック" panose="020B0600070205080204" pitchFamily="34" charset="-128"/>
              </a:rPr>
              <a:t>Agradézcales a los participantes haber tomado el tiempo de hablar con usted y escucharle y dígales que espera verlos en futuros seminarios.</a:t>
            </a:r>
          </a:p>
          <a:p>
            <a:endParaRPr lang="en-US" altLang="en-US" dirty="0">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9C2597AC-3037-A147-814B-C4B4F1FCED06}"/>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7DDAD85-68AC-9644-A068-8FE87AFA642C}" type="slidenum">
              <a:rPr lang="en-US" altLang="en-US" sz="1200">
                <a:latin typeface="Calibri" panose="020F0502020204030204" pitchFamily="34" charset="0"/>
              </a:rPr>
              <a:pPr eaLnBrk="1" hangingPunct="1"/>
              <a:t>37</a:t>
            </a:fld>
            <a:endParaRPr lang="en-US" altLang="en-US" sz="1200">
              <a:latin typeface="Calibri" panose="020F0502020204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A7C4B604-301E-994F-8B36-DF5593186DBF}"/>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a:extLst>
              <a:ext uri="{FF2B5EF4-FFF2-40B4-BE49-F238E27FC236}">
                <a16:creationId xmlns:a16="http://schemas.microsoft.com/office/drawing/2014/main" id="{6ABF79DE-45A4-4F4B-89E8-B2DEC09502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6BA24B59-1171-2244-BBEB-4290266EED02}"/>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E881FC5-4330-BC4F-B4E6-444CF02E36A3}" type="slidenum">
              <a:rPr lang="en-US" altLang="en-US" sz="1200">
                <a:latin typeface="Calibri" panose="020F0502020204030204" pitchFamily="34" charset="0"/>
              </a:rPr>
              <a:pPr eaLnBrk="1" hangingPunct="1"/>
              <a:t>38</a:t>
            </a:fld>
            <a:endParaRPr lang="en-US" altLang="en-US" sz="120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313296BB-3C16-EC4B-9C59-38D5E6B00C77}"/>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76761679-C543-6D4B-BD00-B40E6A8C4B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New Roman" panose="02020603050405020304" pitchFamily="18" charset="0"/>
                <a:ea typeface="ＭＳ Ｐゴシック" panose="020B0600070205080204" pitchFamily="34" charset="-128"/>
              </a:rPr>
              <a:t>Esta transparencia presenta el seminario.</a:t>
            </a:r>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5BAB047B-80CE-214C-8E07-39D9034EEA78}"/>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D683160-46BB-DF40-B809-EB9D528EA1CF}" type="slidenum">
              <a:rPr lang="en-US" altLang="en-US" sz="1200">
                <a:latin typeface="Calibri" panose="020F0502020204030204" pitchFamily="34" charset="0"/>
              </a:rPr>
              <a:pPr eaLnBrk="1" hangingPunct="1"/>
              <a:t>5</a:t>
            </a:fld>
            <a:endParaRPr lang="en-US" altLang="en-US" sz="120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C9C1085B-E159-554F-A804-B792CFB9E6B5}"/>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13A40111-8C99-3E4D-8589-8790E6F863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New Roman" panose="02020603050405020304" pitchFamily="18" charset="0"/>
                <a:ea typeface="ＭＳ Ｐゴシック" panose="020B0600070205080204" pitchFamily="34" charset="-128"/>
              </a:rPr>
              <a:t>Solicite que el grupo sugiera algunos motivos por los que él crédito tiene importancia.</a:t>
            </a:r>
          </a:p>
          <a:p>
            <a:r>
              <a:rPr lang="es-ES" altLang="en-US">
                <a:latin typeface="Times New Roman" panose="02020603050405020304" pitchFamily="18" charset="0"/>
                <a:ea typeface="ＭＳ Ｐゴシック" panose="020B0600070205080204" pitchFamily="34" charset="-128"/>
              </a:rPr>
              <a:t>(Esté preparado para recibir respuestas inespecíficas pero sea comprensivo y permita que le cuenten sus historias personales.  Escuche con atención y separe la información general que le puede ser útil a toda la clase e interrumpa si están dando demasiada información personal.)</a:t>
            </a:r>
          </a:p>
          <a:p>
            <a:r>
              <a:rPr lang="es-ES" altLang="en-US">
                <a:latin typeface="Times New Roman" panose="02020603050405020304" pitchFamily="18" charset="0"/>
                <a:ea typeface="ＭＳ Ｐゴシック" panose="020B0600070205080204" pitchFamily="34" charset="-128"/>
              </a:rPr>
              <a:t>Anote las ideas de los participantes en el bloc de caballete o en el pizarrón.</a:t>
            </a:r>
          </a:p>
          <a:p>
            <a:endParaRPr lang="es-ES" altLang="en-US">
              <a:latin typeface="Times New Roman" panose="02020603050405020304" pitchFamily="18" charset="0"/>
              <a:ea typeface="ＭＳ Ｐゴシック" panose="020B0600070205080204" pitchFamily="34" charset="-128"/>
            </a:endParaRPr>
          </a:p>
          <a:p>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12B31A80-62EC-EE4F-BF6A-99B2DE71EF57}"/>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C61C86C-0691-0541-9DAA-3A663537AFCC}" type="slidenum">
              <a:rPr lang="en-US" altLang="en-US" sz="1200">
                <a:latin typeface="Calibri" panose="020F0502020204030204" pitchFamily="34" charset="0"/>
              </a:rPr>
              <a:pPr eaLnBrk="1" hangingPunct="1"/>
              <a:t>6</a:t>
            </a:fld>
            <a:endParaRPr lang="en-US" altLang="en-US" sz="120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11568364-15EF-8746-9B79-2105D941FF4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BFCC611F-524E-4449-B8C2-1B5F4FF6B8B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New Roman" panose="02020603050405020304" pitchFamily="18" charset="0"/>
                <a:ea typeface="ＭＳ Ｐゴシック" panose="020B0600070205080204" pitchFamily="34" charset="-128"/>
              </a:rPr>
              <a:t>Hable sobre algunos de los diferentes tipos de crédito.</a:t>
            </a:r>
          </a:p>
          <a:p>
            <a:r>
              <a:rPr lang="es-ES" altLang="en-US">
                <a:latin typeface="Times New Roman" panose="02020603050405020304" pitchFamily="18" charset="0"/>
                <a:ea typeface="ＭＳ Ｐゴシック" panose="020B0600070205080204" pitchFamily="34" charset="-128"/>
              </a:rPr>
              <a:t>A cualquier préstamo, incluso hipotecas y préstamos de autos, en el que la deuda total está dividida en montos que deben pagarse con regularidad con intereses durante un plazo específico se le llama </a:t>
            </a:r>
            <a:r>
              <a:rPr lang="es-ES" altLang="en-US" b="1">
                <a:latin typeface="Times New Roman" panose="02020603050405020304" pitchFamily="18" charset="0"/>
                <a:ea typeface="ＭＳ Ｐゴシック" panose="020B0600070205080204" pitchFamily="34" charset="-128"/>
              </a:rPr>
              <a:t>crédito a plazos (installment credit)</a:t>
            </a:r>
            <a:r>
              <a:rPr lang="es-ES" altLang="en-US">
                <a:latin typeface="Times New Roman" panose="02020603050405020304" pitchFamily="18" charset="0"/>
                <a:ea typeface="ＭＳ Ｐゴシック" panose="020B0600070205080204" pitchFamily="34" charset="-128"/>
              </a:rPr>
              <a:t>.</a:t>
            </a:r>
          </a:p>
          <a:p>
            <a:r>
              <a:rPr lang="es-ES" altLang="en-US">
                <a:latin typeface="Times New Roman" panose="02020603050405020304" pitchFamily="18" charset="0"/>
                <a:ea typeface="ＭＳ Ｐゴシック" panose="020B0600070205080204" pitchFamily="34" charset="-128"/>
              </a:rPr>
              <a:t>Otro tipo de préstamo es el llamado </a:t>
            </a:r>
            <a:r>
              <a:rPr lang="es-ES" altLang="en-US" b="1">
                <a:latin typeface="Times New Roman" panose="02020603050405020304" pitchFamily="18" charset="0"/>
                <a:ea typeface="ＭＳ Ｐゴシック" panose="020B0600070205080204" pitchFamily="34" charset="-128"/>
              </a:rPr>
              <a:t>sin plazo definido (open-ended credit), </a:t>
            </a:r>
            <a:r>
              <a:rPr lang="es-ES" altLang="en-US">
                <a:latin typeface="Times New Roman" panose="02020603050405020304" pitchFamily="18" charset="0"/>
                <a:ea typeface="ＭＳ Ｐゴシック" panose="020B0600070205080204" pitchFamily="34" charset="-128"/>
              </a:rPr>
              <a:t>llamado también </a:t>
            </a:r>
            <a:r>
              <a:rPr lang="es-ES" altLang="en-US" b="1">
                <a:latin typeface="Times New Roman" panose="02020603050405020304" pitchFamily="18" charset="0"/>
                <a:ea typeface="ＭＳ Ｐゴシック" panose="020B0600070205080204" pitchFamily="34" charset="-128"/>
              </a:rPr>
              <a:t>rotativo o renovable (revolving credit)</a:t>
            </a:r>
            <a:r>
              <a:rPr lang="es-ES" altLang="en-US">
                <a:latin typeface="Times New Roman" panose="02020603050405020304" pitchFamily="18" charset="0"/>
                <a:ea typeface="ＭＳ Ｐゴシック" panose="020B0600070205080204" pitchFamily="34" charset="-128"/>
              </a:rPr>
              <a:t>, e incluye las tarjetas de crédito y algunos préstamos sobre el valor líquido de la vivienda. El crédito sin plazo definido le permite utilizar una cierta línea de crédito cuando la necesita, siempre que efectúe pagos de forma regular.</a:t>
            </a:r>
          </a:p>
          <a:p>
            <a:r>
              <a:rPr lang="es-ES" altLang="en-US">
                <a:latin typeface="Times New Roman" panose="02020603050405020304" pitchFamily="18" charset="0"/>
                <a:ea typeface="ＭＳ Ｐゴシック" panose="020B0600070205080204" pitchFamily="34" charset="-128"/>
              </a:rPr>
              <a:t>El crédito que </a:t>
            </a:r>
            <a:r>
              <a:rPr lang="es-ES" altLang="en-US" b="1">
                <a:latin typeface="Times New Roman" panose="02020603050405020304" pitchFamily="18" charset="0"/>
                <a:ea typeface="ＭＳ Ｐゴシック" panose="020B0600070205080204" pitchFamily="34" charset="-128"/>
              </a:rPr>
              <a:t>no permite pago a plazos (non-installment credit)</a:t>
            </a:r>
            <a:r>
              <a:rPr lang="es-ES" altLang="en-US">
                <a:latin typeface="Times New Roman" panose="02020603050405020304" pitchFamily="18" charset="0"/>
                <a:ea typeface="ＭＳ Ｐゴシック" panose="020B0600070205080204" pitchFamily="34" charset="-128"/>
              </a:rPr>
              <a:t> incluye las tarjetas de cr</a:t>
            </a:r>
            <a:r>
              <a:rPr lang="es-ES" altLang="ja-JP">
                <a:latin typeface="Times New Roman" panose="02020603050405020304" pitchFamily="18" charset="0"/>
                <a:ea typeface="ＭＳ Ｐゴシック" panose="020B0600070205080204" pitchFamily="34" charset="-128"/>
              </a:rPr>
              <a:t>édito </a:t>
            </a:r>
            <a:r>
              <a:rPr lang="es-ES" altLang="en-US">
                <a:latin typeface="Times New Roman" panose="02020603050405020304" pitchFamily="18" charset="0"/>
                <a:ea typeface="ＭＳ Ｐゴシック" panose="020B0600070205080204" pitchFamily="34" charset="-128"/>
              </a:rPr>
              <a:t>como la de American Express que se pagan en su totalidad cada mes.</a:t>
            </a:r>
          </a:p>
        </p:txBody>
      </p:sp>
      <p:sp>
        <p:nvSpPr>
          <p:cNvPr id="4" name="Slide Number Placeholder 3">
            <a:extLst>
              <a:ext uri="{FF2B5EF4-FFF2-40B4-BE49-F238E27FC236}">
                <a16:creationId xmlns:a16="http://schemas.microsoft.com/office/drawing/2014/main" id="{9B84A56D-EC2C-D84C-8A9B-18F29CE96530}"/>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18B2A6B-5B51-274F-95C1-479E22AC7637}" type="slidenum">
              <a:rPr lang="en-US" altLang="en-US" sz="1200">
                <a:latin typeface="Calibri" panose="020F0502020204030204" pitchFamily="34" charset="0"/>
              </a:rPr>
              <a:pPr eaLnBrk="1" hangingPunct="1"/>
              <a:t>7</a:t>
            </a:fld>
            <a:endParaRPr lang="en-US" altLang="en-US" sz="1200">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AED0DB50-DD35-CB48-AA2D-B54021ED6C33}"/>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8543AF7A-62D1-E846-823E-B4AB13724B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New Roman" panose="02020603050405020304" pitchFamily="18" charset="0"/>
                <a:ea typeface="ＭＳ Ｐゴシック" panose="020B0600070205080204" pitchFamily="34" charset="-128"/>
              </a:rPr>
              <a:t>Pregunte:</a:t>
            </a:r>
          </a:p>
          <a:p>
            <a:r>
              <a:rPr lang="es-ES" altLang="en-US" b="1">
                <a:latin typeface="Times New Roman" panose="02020603050405020304" pitchFamily="18" charset="0"/>
                <a:ea typeface="ＭＳ Ｐゴシック" panose="020B0600070205080204" pitchFamily="34" charset="-128"/>
              </a:rPr>
              <a:t>¿Cuál es la diferencia entre el crédito bueno y el malo?</a:t>
            </a:r>
          </a:p>
          <a:p>
            <a:r>
              <a:rPr lang="es-ES" altLang="en-US">
                <a:latin typeface="Times New Roman" panose="02020603050405020304" pitchFamily="18" charset="0"/>
                <a:ea typeface="ＭＳ Ｐゴシック" panose="020B0600070205080204" pitchFamily="34" charset="-128"/>
              </a:rPr>
              <a:t>El tener crédito malo es una condición, no una enfermedad.  Puede repararse y nada tiene que ver con ser una persona buena o mala.</a:t>
            </a:r>
          </a:p>
          <a:p>
            <a:r>
              <a:rPr lang="es-ES" altLang="en-US" b="1">
                <a:latin typeface="Times New Roman" panose="02020603050405020304" pitchFamily="18" charset="0"/>
                <a:ea typeface="ＭＳ Ｐゴシック" panose="020B0600070205080204" pitchFamily="34" charset="-128"/>
              </a:rPr>
              <a:t>¿Cómo es que la gente termina teniendo mal crédito?</a:t>
            </a:r>
          </a:p>
          <a:p>
            <a:r>
              <a:rPr lang="es-ES" altLang="en-US">
                <a:latin typeface="Times New Roman" panose="02020603050405020304" pitchFamily="18" charset="0"/>
                <a:ea typeface="ＭＳ Ｐゴシック" panose="020B0600070205080204" pitchFamily="34" charset="-128"/>
              </a:rPr>
              <a:t>Recalque que un historial de crédito malo con frecuencia es el resultado de una mala administración del dinero, y no de tener bajos ingresos.</a:t>
            </a:r>
          </a:p>
          <a:p>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3F272ADE-0C90-7B45-B53E-CCD9A81EBD2A}"/>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7539102-D550-9A45-8589-79907982A81E}" type="slidenum">
              <a:rPr lang="en-US" altLang="en-US" sz="1200">
                <a:latin typeface="Calibri" panose="020F0502020204030204" pitchFamily="34" charset="0"/>
              </a:rPr>
              <a:pPr eaLnBrk="1" hangingPunct="1"/>
              <a:t>8</a:t>
            </a:fld>
            <a:endParaRPr lang="en-US" altLang="en-US" sz="1200">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46E23B05-6270-3649-89CF-1EF8DEBBF922}"/>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60F69567-A650-8D4A-A65E-490BEC6D68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b="1">
                <a:latin typeface="Times New Roman" panose="02020603050405020304" pitchFamily="18" charset="0"/>
                <a:ea typeface="ＭＳ Ｐゴシック" panose="020B0600070205080204" pitchFamily="34" charset="-128"/>
              </a:rPr>
              <a:t>El crédito tiene que ver con concesiones mutuas.  </a:t>
            </a:r>
            <a:r>
              <a:rPr lang="es-ES" altLang="en-US">
                <a:latin typeface="Times New Roman" panose="02020603050405020304" pitchFamily="18" charset="0"/>
                <a:ea typeface="ＭＳ Ｐゴシック" panose="020B0600070205080204" pitchFamily="34" charset="-128"/>
              </a:rPr>
              <a:t>El prestamista confía en que usted va a cumplir con sus responsabilidades como prestatario y así con el tiempo acumula buen crédito.</a:t>
            </a:r>
          </a:p>
          <a:p>
            <a:r>
              <a:rPr lang="es-ES" altLang="en-US">
                <a:latin typeface="Times New Roman" panose="02020603050405020304" pitchFamily="18" charset="0"/>
                <a:ea typeface="ＭＳ Ｐゴシック" panose="020B0600070205080204" pitchFamily="34" charset="-128"/>
              </a:rPr>
              <a:t>Su historial de crédito será percibido como positivo o negativo dependiendo de la responsabilidad que haya demostrado en el pago de préstamos o crédito.</a:t>
            </a:r>
          </a:p>
          <a:p>
            <a:endParaRPr lang="es-ES" altLang="en-US">
              <a:latin typeface="Times New Roman" panose="02020603050405020304" pitchFamily="18" charset="0"/>
              <a:ea typeface="ＭＳ Ｐゴシック" panose="020B0600070205080204" pitchFamily="34" charset="-128"/>
            </a:endParaRPr>
          </a:p>
          <a:p>
            <a:endParaRPr lang="en-US" altLang="en-US" b="1">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E623D2D4-E98A-0B49-B9D9-5B3049F3C35F}"/>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23F9D7F-5DFC-3F4C-A3A3-34F78A597BA7}" type="slidenum">
              <a:rPr lang="en-US" altLang="en-US" sz="1200">
                <a:latin typeface="Calibri" panose="020F0502020204030204" pitchFamily="34" charset="0"/>
              </a:rPr>
              <a:pPr eaLnBrk="1" hangingPunct="1"/>
              <a:t>9</a:t>
            </a:fld>
            <a:endParaRPr lang="en-US" altLang="en-US" sz="1200">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AC31F4FE-0F3B-2748-B658-CFEEAA23814F}"/>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E19E7089-DDBF-6443-802F-44040AE1DB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S" altLang="en-US">
                <a:latin typeface="Times New Roman" panose="02020603050405020304" pitchFamily="18" charset="0"/>
                <a:ea typeface="ＭＳ Ｐゴシック" panose="020B0600070205080204" pitchFamily="34" charset="-128"/>
              </a:rPr>
              <a:t>Esté disponible para indicar dónde quedan los baños o dónde se puede comprar un refresco, si aplica.</a:t>
            </a:r>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BD8DEA6C-1C71-F348-BA5D-7D162A32797E}"/>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82D4BE6-7692-B347-830C-9D71409A84E9}" type="slidenum">
              <a:rPr lang="en-US" altLang="en-US" sz="1200">
                <a:latin typeface="Calibri" panose="020F0502020204030204" pitchFamily="34" charset="0"/>
              </a:rPr>
              <a:pPr eaLnBrk="1" hangingPunct="1"/>
              <a:t>10</a:t>
            </a:fld>
            <a:endParaRPr lang="en-US" altLang="en-US" sz="120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444C0EB3-4B7D-2041-8A3C-4C260041A9E8}"/>
              </a:ext>
            </a:extLst>
          </p:cNvPr>
          <p:cNvSpPr>
            <a:spLocks noGrp="1"/>
          </p:cNvSpPr>
          <p:nvPr>
            <p:ph type="dt" sz="half" idx="10"/>
          </p:nvPr>
        </p:nvSpPr>
        <p:spPr/>
        <p:txBody>
          <a:bodyPr/>
          <a:lstStyle>
            <a:lvl1pPr>
              <a:defRPr/>
            </a:lvl1pPr>
          </a:lstStyle>
          <a:p>
            <a:fld id="{4C9F87E5-0DE7-3D43-A301-6472AC807D2C}" type="datetime1">
              <a:rPr lang="en-US" altLang="en-US"/>
              <a:pPr/>
              <a:t>6/27/19</a:t>
            </a:fld>
            <a:endParaRPr lang="en-US" altLang="en-US"/>
          </a:p>
        </p:txBody>
      </p:sp>
      <p:sp>
        <p:nvSpPr>
          <p:cNvPr id="5" name="Footer Placeholder 4">
            <a:extLst>
              <a:ext uri="{FF2B5EF4-FFF2-40B4-BE49-F238E27FC236}">
                <a16:creationId xmlns:a16="http://schemas.microsoft.com/office/drawing/2014/main" id="{0DB89380-1166-7342-827A-F0B31C67EA2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9FA6FDD-A841-774A-8BAF-A63896A913D4}"/>
              </a:ext>
            </a:extLst>
          </p:cNvPr>
          <p:cNvSpPr>
            <a:spLocks noGrp="1"/>
          </p:cNvSpPr>
          <p:nvPr>
            <p:ph type="sldNum" sz="quarter" idx="12"/>
          </p:nvPr>
        </p:nvSpPr>
        <p:spPr/>
        <p:txBody>
          <a:bodyPr/>
          <a:lstStyle>
            <a:lvl1pPr>
              <a:defRPr/>
            </a:lvl1pPr>
          </a:lstStyle>
          <a:p>
            <a:fld id="{C5AF68F0-4635-9945-A115-9B113BF9A7D4}" type="slidenum">
              <a:rPr lang="en-US" altLang="en-US"/>
              <a:pPr/>
              <a:t>‹#›</a:t>
            </a:fld>
            <a:endParaRPr lang="en-US" altLang="en-US"/>
          </a:p>
        </p:txBody>
      </p:sp>
    </p:spTree>
    <p:extLst>
      <p:ext uri="{BB962C8B-B14F-4D97-AF65-F5344CB8AC3E}">
        <p14:creationId xmlns:p14="http://schemas.microsoft.com/office/powerpoint/2010/main" val="1476206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784FD6-3E7F-D544-91A6-AF5CD7376937}"/>
              </a:ext>
            </a:extLst>
          </p:cNvPr>
          <p:cNvSpPr>
            <a:spLocks noGrp="1"/>
          </p:cNvSpPr>
          <p:nvPr>
            <p:ph type="dt" sz="half" idx="10"/>
          </p:nvPr>
        </p:nvSpPr>
        <p:spPr/>
        <p:txBody>
          <a:bodyPr/>
          <a:lstStyle>
            <a:lvl1pPr>
              <a:defRPr/>
            </a:lvl1pPr>
          </a:lstStyle>
          <a:p>
            <a:fld id="{4A698A5A-250C-CD4D-869A-B2DB5E3B94F0}" type="datetime1">
              <a:rPr lang="en-US" altLang="en-US"/>
              <a:pPr/>
              <a:t>6/27/19</a:t>
            </a:fld>
            <a:endParaRPr lang="en-US" altLang="en-US"/>
          </a:p>
        </p:txBody>
      </p:sp>
      <p:sp>
        <p:nvSpPr>
          <p:cNvPr id="5" name="Footer Placeholder 4">
            <a:extLst>
              <a:ext uri="{FF2B5EF4-FFF2-40B4-BE49-F238E27FC236}">
                <a16:creationId xmlns:a16="http://schemas.microsoft.com/office/drawing/2014/main" id="{4B80C99A-C407-5247-9C1E-E3FE356A48B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2FC91A4-4491-6945-B760-DDD47CC04E05}"/>
              </a:ext>
            </a:extLst>
          </p:cNvPr>
          <p:cNvSpPr>
            <a:spLocks noGrp="1"/>
          </p:cNvSpPr>
          <p:nvPr>
            <p:ph type="sldNum" sz="quarter" idx="12"/>
          </p:nvPr>
        </p:nvSpPr>
        <p:spPr/>
        <p:txBody>
          <a:bodyPr/>
          <a:lstStyle>
            <a:lvl1pPr>
              <a:defRPr/>
            </a:lvl1pPr>
          </a:lstStyle>
          <a:p>
            <a:fld id="{E7BF2D3C-0DC9-8E44-8BC2-8DDBF402207B}" type="slidenum">
              <a:rPr lang="en-US" altLang="en-US"/>
              <a:pPr/>
              <a:t>‹#›</a:t>
            </a:fld>
            <a:endParaRPr lang="en-US" altLang="en-US"/>
          </a:p>
        </p:txBody>
      </p:sp>
    </p:spTree>
    <p:extLst>
      <p:ext uri="{BB962C8B-B14F-4D97-AF65-F5344CB8AC3E}">
        <p14:creationId xmlns:p14="http://schemas.microsoft.com/office/powerpoint/2010/main" val="94930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29C8AE-A606-304E-946F-D55F8AFB8BAD}"/>
              </a:ext>
            </a:extLst>
          </p:cNvPr>
          <p:cNvSpPr>
            <a:spLocks noGrp="1"/>
          </p:cNvSpPr>
          <p:nvPr>
            <p:ph type="dt" sz="half" idx="10"/>
          </p:nvPr>
        </p:nvSpPr>
        <p:spPr/>
        <p:txBody>
          <a:bodyPr/>
          <a:lstStyle>
            <a:lvl1pPr>
              <a:defRPr/>
            </a:lvl1pPr>
          </a:lstStyle>
          <a:p>
            <a:fld id="{343908E8-2C07-834F-B8AA-DEA6992706CE}" type="datetime1">
              <a:rPr lang="en-US" altLang="en-US"/>
              <a:pPr/>
              <a:t>6/27/19</a:t>
            </a:fld>
            <a:endParaRPr lang="en-US" altLang="en-US"/>
          </a:p>
        </p:txBody>
      </p:sp>
      <p:sp>
        <p:nvSpPr>
          <p:cNvPr id="5" name="Footer Placeholder 4">
            <a:extLst>
              <a:ext uri="{FF2B5EF4-FFF2-40B4-BE49-F238E27FC236}">
                <a16:creationId xmlns:a16="http://schemas.microsoft.com/office/drawing/2014/main" id="{82C61B9D-5238-0E4C-813D-E1812D9A709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3EAC6A0-98B5-E849-825C-22E7525D6258}"/>
              </a:ext>
            </a:extLst>
          </p:cNvPr>
          <p:cNvSpPr>
            <a:spLocks noGrp="1"/>
          </p:cNvSpPr>
          <p:nvPr>
            <p:ph type="sldNum" sz="quarter" idx="12"/>
          </p:nvPr>
        </p:nvSpPr>
        <p:spPr/>
        <p:txBody>
          <a:bodyPr/>
          <a:lstStyle>
            <a:lvl1pPr>
              <a:defRPr/>
            </a:lvl1pPr>
          </a:lstStyle>
          <a:p>
            <a:fld id="{7C46E6F8-31E9-854E-91D3-25F8417907D1}" type="slidenum">
              <a:rPr lang="en-US" altLang="en-US"/>
              <a:pPr/>
              <a:t>‹#›</a:t>
            </a:fld>
            <a:endParaRPr lang="en-US" altLang="en-US"/>
          </a:p>
        </p:txBody>
      </p:sp>
    </p:spTree>
    <p:extLst>
      <p:ext uri="{BB962C8B-B14F-4D97-AF65-F5344CB8AC3E}">
        <p14:creationId xmlns:p14="http://schemas.microsoft.com/office/powerpoint/2010/main" val="3348252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1C6DC3-DA66-F24D-8558-538681F5A249}"/>
              </a:ext>
            </a:extLst>
          </p:cNvPr>
          <p:cNvSpPr>
            <a:spLocks noGrp="1"/>
          </p:cNvSpPr>
          <p:nvPr>
            <p:ph type="dt" sz="half" idx="10"/>
          </p:nvPr>
        </p:nvSpPr>
        <p:spPr/>
        <p:txBody>
          <a:bodyPr/>
          <a:lstStyle>
            <a:lvl1pPr>
              <a:defRPr/>
            </a:lvl1pPr>
          </a:lstStyle>
          <a:p>
            <a:fld id="{2F523989-72FD-6940-88B0-D4BB6D106AD9}" type="datetime1">
              <a:rPr lang="en-US" altLang="en-US"/>
              <a:pPr/>
              <a:t>6/27/19</a:t>
            </a:fld>
            <a:endParaRPr lang="en-US" altLang="en-US"/>
          </a:p>
        </p:txBody>
      </p:sp>
      <p:sp>
        <p:nvSpPr>
          <p:cNvPr id="5" name="Footer Placeholder 4">
            <a:extLst>
              <a:ext uri="{FF2B5EF4-FFF2-40B4-BE49-F238E27FC236}">
                <a16:creationId xmlns:a16="http://schemas.microsoft.com/office/drawing/2014/main" id="{9B4BB6D5-EAEF-8B44-A996-52836B6653D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F1B82F4-CA40-9543-85D3-8BD51B351C3B}"/>
              </a:ext>
            </a:extLst>
          </p:cNvPr>
          <p:cNvSpPr>
            <a:spLocks noGrp="1"/>
          </p:cNvSpPr>
          <p:nvPr>
            <p:ph type="sldNum" sz="quarter" idx="12"/>
          </p:nvPr>
        </p:nvSpPr>
        <p:spPr/>
        <p:txBody>
          <a:bodyPr/>
          <a:lstStyle>
            <a:lvl1pPr>
              <a:defRPr/>
            </a:lvl1pPr>
          </a:lstStyle>
          <a:p>
            <a:fld id="{4BDAB851-634C-8C45-8C0F-46C189A74EFC}" type="slidenum">
              <a:rPr lang="en-US" altLang="en-US"/>
              <a:pPr/>
              <a:t>‹#›</a:t>
            </a:fld>
            <a:endParaRPr lang="en-US" altLang="en-US"/>
          </a:p>
        </p:txBody>
      </p:sp>
    </p:spTree>
    <p:extLst>
      <p:ext uri="{BB962C8B-B14F-4D97-AF65-F5344CB8AC3E}">
        <p14:creationId xmlns:p14="http://schemas.microsoft.com/office/powerpoint/2010/main" val="1723974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6920BE-4CFA-8D43-83E1-31D72CF4DEE9}"/>
              </a:ext>
            </a:extLst>
          </p:cNvPr>
          <p:cNvSpPr>
            <a:spLocks noGrp="1"/>
          </p:cNvSpPr>
          <p:nvPr>
            <p:ph type="dt" sz="half" idx="10"/>
          </p:nvPr>
        </p:nvSpPr>
        <p:spPr/>
        <p:txBody>
          <a:bodyPr/>
          <a:lstStyle>
            <a:lvl1pPr>
              <a:defRPr/>
            </a:lvl1pPr>
          </a:lstStyle>
          <a:p>
            <a:fld id="{11F7D590-4303-774F-BD98-0F0397655BBA}" type="datetime1">
              <a:rPr lang="en-US" altLang="en-US"/>
              <a:pPr/>
              <a:t>6/27/19</a:t>
            </a:fld>
            <a:endParaRPr lang="en-US" altLang="en-US"/>
          </a:p>
        </p:txBody>
      </p:sp>
      <p:sp>
        <p:nvSpPr>
          <p:cNvPr id="5" name="Footer Placeholder 4">
            <a:extLst>
              <a:ext uri="{FF2B5EF4-FFF2-40B4-BE49-F238E27FC236}">
                <a16:creationId xmlns:a16="http://schemas.microsoft.com/office/drawing/2014/main" id="{D178D666-A5C6-E542-A550-E6BFE18543A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D07A251-FC0A-734A-893C-1974D03695A7}"/>
              </a:ext>
            </a:extLst>
          </p:cNvPr>
          <p:cNvSpPr>
            <a:spLocks noGrp="1"/>
          </p:cNvSpPr>
          <p:nvPr>
            <p:ph type="sldNum" sz="quarter" idx="12"/>
          </p:nvPr>
        </p:nvSpPr>
        <p:spPr/>
        <p:txBody>
          <a:bodyPr/>
          <a:lstStyle>
            <a:lvl1pPr>
              <a:defRPr/>
            </a:lvl1pPr>
          </a:lstStyle>
          <a:p>
            <a:fld id="{D0E03640-FF43-0C47-9709-164C4DDA9DC5}" type="slidenum">
              <a:rPr lang="en-US" altLang="en-US"/>
              <a:pPr/>
              <a:t>‹#›</a:t>
            </a:fld>
            <a:endParaRPr lang="en-US" altLang="en-US"/>
          </a:p>
        </p:txBody>
      </p:sp>
    </p:spTree>
    <p:extLst>
      <p:ext uri="{BB962C8B-B14F-4D97-AF65-F5344CB8AC3E}">
        <p14:creationId xmlns:p14="http://schemas.microsoft.com/office/powerpoint/2010/main" val="282246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C9C315F-237A-C245-9392-E3F2A331F359}"/>
              </a:ext>
            </a:extLst>
          </p:cNvPr>
          <p:cNvSpPr>
            <a:spLocks noGrp="1"/>
          </p:cNvSpPr>
          <p:nvPr>
            <p:ph type="dt" sz="half" idx="10"/>
          </p:nvPr>
        </p:nvSpPr>
        <p:spPr/>
        <p:txBody>
          <a:bodyPr/>
          <a:lstStyle>
            <a:lvl1pPr>
              <a:defRPr/>
            </a:lvl1pPr>
          </a:lstStyle>
          <a:p>
            <a:fld id="{89BF3FFC-02E8-CF4E-B5CF-98AB1ACEEA32}" type="datetime1">
              <a:rPr lang="en-US" altLang="en-US"/>
              <a:pPr/>
              <a:t>6/27/19</a:t>
            </a:fld>
            <a:endParaRPr lang="en-US" altLang="en-US"/>
          </a:p>
        </p:txBody>
      </p:sp>
      <p:sp>
        <p:nvSpPr>
          <p:cNvPr id="6" name="Footer Placeholder 4">
            <a:extLst>
              <a:ext uri="{FF2B5EF4-FFF2-40B4-BE49-F238E27FC236}">
                <a16:creationId xmlns:a16="http://schemas.microsoft.com/office/drawing/2014/main" id="{CE627906-9790-5E4A-8C93-6191DF4DC84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F87918D-7FE4-344F-9DFB-CD6C1342C55C}"/>
              </a:ext>
            </a:extLst>
          </p:cNvPr>
          <p:cNvSpPr>
            <a:spLocks noGrp="1"/>
          </p:cNvSpPr>
          <p:nvPr>
            <p:ph type="sldNum" sz="quarter" idx="12"/>
          </p:nvPr>
        </p:nvSpPr>
        <p:spPr/>
        <p:txBody>
          <a:bodyPr/>
          <a:lstStyle>
            <a:lvl1pPr>
              <a:defRPr/>
            </a:lvl1pPr>
          </a:lstStyle>
          <a:p>
            <a:fld id="{1063E97D-4413-3341-B3DE-9103A3C63298}" type="slidenum">
              <a:rPr lang="en-US" altLang="en-US"/>
              <a:pPr/>
              <a:t>‹#›</a:t>
            </a:fld>
            <a:endParaRPr lang="en-US" altLang="en-US"/>
          </a:p>
        </p:txBody>
      </p:sp>
    </p:spTree>
    <p:extLst>
      <p:ext uri="{BB962C8B-B14F-4D97-AF65-F5344CB8AC3E}">
        <p14:creationId xmlns:p14="http://schemas.microsoft.com/office/powerpoint/2010/main" val="385488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F94584DB-B350-CA49-9795-0EC4D478CABD}"/>
              </a:ext>
            </a:extLst>
          </p:cNvPr>
          <p:cNvSpPr>
            <a:spLocks noGrp="1"/>
          </p:cNvSpPr>
          <p:nvPr>
            <p:ph type="dt" sz="half" idx="10"/>
          </p:nvPr>
        </p:nvSpPr>
        <p:spPr/>
        <p:txBody>
          <a:bodyPr/>
          <a:lstStyle>
            <a:lvl1pPr>
              <a:defRPr/>
            </a:lvl1pPr>
          </a:lstStyle>
          <a:p>
            <a:fld id="{358D5413-E0D4-7142-83F4-293BDEB77046}" type="datetime1">
              <a:rPr lang="en-US" altLang="en-US"/>
              <a:pPr/>
              <a:t>6/27/19</a:t>
            </a:fld>
            <a:endParaRPr lang="en-US" altLang="en-US"/>
          </a:p>
        </p:txBody>
      </p:sp>
      <p:sp>
        <p:nvSpPr>
          <p:cNvPr id="8" name="Footer Placeholder 4">
            <a:extLst>
              <a:ext uri="{FF2B5EF4-FFF2-40B4-BE49-F238E27FC236}">
                <a16:creationId xmlns:a16="http://schemas.microsoft.com/office/drawing/2014/main" id="{D3F59507-B978-374E-87F9-EE52A5E2164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B566898-E28E-7B48-9754-5C9A580DFECE}"/>
              </a:ext>
            </a:extLst>
          </p:cNvPr>
          <p:cNvSpPr>
            <a:spLocks noGrp="1"/>
          </p:cNvSpPr>
          <p:nvPr>
            <p:ph type="sldNum" sz="quarter" idx="12"/>
          </p:nvPr>
        </p:nvSpPr>
        <p:spPr/>
        <p:txBody>
          <a:bodyPr/>
          <a:lstStyle>
            <a:lvl1pPr>
              <a:defRPr/>
            </a:lvl1pPr>
          </a:lstStyle>
          <a:p>
            <a:fld id="{625737A1-DAF1-FD4F-B036-7CD0E4D132A0}" type="slidenum">
              <a:rPr lang="en-US" altLang="en-US"/>
              <a:pPr/>
              <a:t>‹#›</a:t>
            </a:fld>
            <a:endParaRPr lang="en-US" altLang="en-US"/>
          </a:p>
        </p:txBody>
      </p:sp>
    </p:spTree>
    <p:extLst>
      <p:ext uri="{BB962C8B-B14F-4D97-AF65-F5344CB8AC3E}">
        <p14:creationId xmlns:p14="http://schemas.microsoft.com/office/powerpoint/2010/main" val="638682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444F07EC-AAD4-8442-B531-96D38C95FC26}"/>
              </a:ext>
            </a:extLst>
          </p:cNvPr>
          <p:cNvSpPr>
            <a:spLocks noGrp="1"/>
          </p:cNvSpPr>
          <p:nvPr>
            <p:ph type="dt" sz="half" idx="10"/>
          </p:nvPr>
        </p:nvSpPr>
        <p:spPr/>
        <p:txBody>
          <a:bodyPr/>
          <a:lstStyle>
            <a:lvl1pPr>
              <a:defRPr/>
            </a:lvl1pPr>
          </a:lstStyle>
          <a:p>
            <a:fld id="{D5DEAEEB-4227-C34A-AB97-F147EDAE0509}" type="datetime1">
              <a:rPr lang="en-US" altLang="en-US"/>
              <a:pPr/>
              <a:t>6/27/19</a:t>
            </a:fld>
            <a:endParaRPr lang="en-US" altLang="en-US"/>
          </a:p>
        </p:txBody>
      </p:sp>
      <p:sp>
        <p:nvSpPr>
          <p:cNvPr id="4" name="Footer Placeholder 4">
            <a:extLst>
              <a:ext uri="{FF2B5EF4-FFF2-40B4-BE49-F238E27FC236}">
                <a16:creationId xmlns:a16="http://schemas.microsoft.com/office/drawing/2014/main" id="{2A25368E-56FB-9848-8E33-52A5837046A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10587666-FB3C-984F-8225-D063B1856E0E}"/>
              </a:ext>
            </a:extLst>
          </p:cNvPr>
          <p:cNvSpPr>
            <a:spLocks noGrp="1"/>
          </p:cNvSpPr>
          <p:nvPr>
            <p:ph type="sldNum" sz="quarter" idx="12"/>
          </p:nvPr>
        </p:nvSpPr>
        <p:spPr/>
        <p:txBody>
          <a:bodyPr/>
          <a:lstStyle>
            <a:lvl1pPr>
              <a:defRPr/>
            </a:lvl1pPr>
          </a:lstStyle>
          <a:p>
            <a:fld id="{AFB75EAF-EFD2-2C45-A1CC-27D9DFD47713}" type="slidenum">
              <a:rPr lang="en-US" altLang="en-US"/>
              <a:pPr/>
              <a:t>‹#›</a:t>
            </a:fld>
            <a:endParaRPr lang="en-US" altLang="en-US"/>
          </a:p>
        </p:txBody>
      </p:sp>
    </p:spTree>
    <p:extLst>
      <p:ext uri="{BB962C8B-B14F-4D97-AF65-F5344CB8AC3E}">
        <p14:creationId xmlns:p14="http://schemas.microsoft.com/office/powerpoint/2010/main" val="2543850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6D9B73B-9616-474D-BDC5-04961CEC90DB}"/>
              </a:ext>
            </a:extLst>
          </p:cNvPr>
          <p:cNvSpPr>
            <a:spLocks noGrp="1"/>
          </p:cNvSpPr>
          <p:nvPr>
            <p:ph type="dt" sz="half" idx="10"/>
          </p:nvPr>
        </p:nvSpPr>
        <p:spPr/>
        <p:txBody>
          <a:bodyPr/>
          <a:lstStyle>
            <a:lvl1pPr>
              <a:defRPr/>
            </a:lvl1pPr>
          </a:lstStyle>
          <a:p>
            <a:fld id="{5B1B4002-8693-9F44-A311-E51DD0F997B1}" type="datetime1">
              <a:rPr lang="en-US" altLang="en-US"/>
              <a:pPr/>
              <a:t>6/27/19</a:t>
            </a:fld>
            <a:endParaRPr lang="en-US" altLang="en-US"/>
          </a:p>
        </p:txBody>
      </p:sp>
      <p:sp>
        <p:nvSpPr>
          <p:cNvPr id="3" name="Footer Placeholder 4">
            <a:extLst>
              <a:ext uri="{FF2B5EF4-FFF2-40B4-BE49-F238E27FC236}">
                <a16:creationId xmlns:a16="http://schemas.microsoft.com/office/drawing/2014/main" id="{7D4F08DF-EDBC-1D45-80A2-3ECEC43D206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4C4C5B81-79CD-2440-8EEF-9BAB14F9C461}"/>
              </a:ext>
            </a:extLst>
          </p:cNvPr>
          <p:cNvSpPr>
            <a:spLocks noGrp="1"/>
          </p:cNvSpPr>
          <p:nvPr>
            <p:ph type="sldNum" sz="quarter" idx="12"/>
          </p:nvPr>
        </p:nvSpPr>
        <p:spPr/>
        <p:txBody>
          <a:bodyPr/>
          <a:lstStyle>
            <a:lvl1pPr>
              <a:defRPr/>
            </a:lvl1pPr>
          </a:lstStyle>
          <a:p>
            <a:fld id="{6141C41E-FB26-1345-8248-97AE29AE278A}" type="slidenum">
              <a:rPr lang="en-US" altLang="en-US"/>
              <a:pPr/>
              <a:t>‹#›</a:t>
            </a:fld>
            <a:endParaRPr lang="en-US" altLang="en-US"/>
          </a:p>
        </p:txBody>
      </p:sp>
    </p:spTree>
    <p:extLst>
      <p:ext uri="{BB962C8B-B14F-4D97-AF65-F5344CB8AC3E}">
        <p14:creationId xmlns:p14="http://schemas.microsoft.com/office/powerpoint/2010/main" val="1397562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D4DCC94-70AB-A145-8C6C-4BA8CDC023E7}"/>
              </a:ext>
            </a:extLst>
          </p:cNvPr>
          <p:cNvSpPr>
            <a:spLocks noGrp="1"/>
          </p:cNvSpPr>
          <p:nvPr>
            <p:ph type="dt" sz="half" idx="10"/>
          </p:nvPr>
        </p:nvSpPr>
        <p:spPr/>
        <p:txBody>
          <a:bodyPr/>
          <a:lstStyle>
            <a:lvl1pPr>
              <a:defRPr/>
            </a:lvl1pPr>
          </a:lstStyle>
          <a:p>
            <a:fld id="{8D1B0B37-1BEE-564D-A914-F647AEF91D7C}" type="datetime1">
              <a:rPr lang="en-US" altLang="en-US"/>
              <a:pPr/>
              <a:t>6/27/19</a:t>
            </a:fld>
            <a:endParaRPr lang="en-US" altLang="en-US"/>
          </a:p>
        </p:txBody>
      </p:sp>
      <p:sp>
        <p:nvSpPr>
          <p:cNvPr id="6" name="Footer Placeholder 4">
            <a:extLst>
              <a:ext uri="{FF2B5EF4-FFF2-40B4-BE49-F238E27FC236}">
                <a16:creationId xmlns:a16="http://schemas.microsoft.com/office/drawing/2014/main" id="{6326B81F-1A3D-3441-ABDF-D548EF4967D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D63AAB2-4720-F748-AD7B-248A00955139}"/>
              </a:ext>
            </a:extLst>
          </p:cNvPr>
          <p:cNvSpPr>
            <a:spLocks noGrp="1"/>
          </p:cNvSpPr>
          <p:nvPr>
            <p:ph type="sldNum" sz="quarter" idx="12"/>
          </p:nvPr>
        </p:nvSpPr>
        <p:spPr/>
        <p:txBody>
          <a:bodyPr/>
          <a:lstStyle>
            <a:lvl1pPr>
              <a:defRPr/>
            </a:lvl1pPr>
          </a:lstStyle>
          <a:p>
            <a:fld id="{D6FB663A-2C2A-664D-BF41-611D33833FE1}" type="slidenum">
              <a:rPr lang="en-US" altLang="en-US"/>
              <a:pPr/>
              <a:t>‹#›</a:t>
            </a:fld>
            <a:endParaRPr lang="en-US" altLang="en-US"/>
          </a:p>
        </p:txBody>
      </p:sp>
    </p:spTree>
    <p:extLst>
      <p:ext uri="{BB962C8B-B14F-4D97-AF65-F5344CB8AC3E}">
        <p14:creationId xmlns:p14="http://schemas.microsoft.com/office/powerpoint/2010/main" val="15623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BE9F66D-9199-2B49-831A-ADE0043E753E}"/>
              </a:ext>
            </a:extLst>
          </p:cNvPr>
          <p:cNvSpPr>
            <a:spLocks noGrp="1"/>
          </p:cNvSpPr>
          <p:nvPr>
            <p:ph type="dt" sz="half" idx="10"/>
          </p:nvPr>
        </p:nvSpPr>
        <p:spPr/>
        <p:txBody>
          <a:bodyPr/>
          <a:lstStyle>
            <a:lvl1pPr>
              <a:defRPr/>
            </a:lvl1pPr>
          </a:lstStyle>
          <a:p>
            <a:fld id="{B14E16AE-5FD7-C64C-9E75-AEE5DA9DB2FC}" type="datetime1">
              <a:rPr lang="en-US" altLang="en-US"/>
              <a:pPr/>
              <a:t>6/27/19</a:t>
            </a:fld>
            <a:endParaRPr lang="en-US" altLang="en-US"/>
          </a:p>
        </p:txBody>
      </p:sp>
      <p:sp>
        <p:nvSpPr>
          <p:cNvPr id="6" name="Footer Placeholder 4">
            <a:extLst>
              <a:ext uri="{FF2B5EF4-FFF2-40B4-BE49-F238E27FC236}">
                <a16:creationId xmlns:a16="http://schemas.microsoft.com/office/drawing/2014/main" id="{A8D7D6CF-49D2-A24C-B08D-B9066808C60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DF7A89E-E45C-1E46-9C4D-AABDFF9B0E6B}"/>
              </a:ext>
            </a:extLst>
          </p:cNvPr>
          <p:cNvSpPr>
            <a:spLocks noGrp="1"/>
          </p:cNvSpPr>
          <p:nvPr>
            <p:ph type="sldNum" sz="quarter" idx="12"/>
          </p:nvPr>
        </p:nvSpPr>
        <p:spPr/>
        <p:txBody>
          <a:bodyPr/>
          <a:lstStyle>
            <a:lvl1pPr>
              <a:defRPr/>
            </a:lvl1pPr>
          </a:lstStyle>
          <a:p>
            <a:fld id="{87A22CCD-4AEB-EC4E-B14E-A8DC9B751243}" type="slidenum">
              <a:rPr lang="en-US" altLang="en-US"/>
              <a:pPr/>
              <a:t>‹#›</a:t>
            </a:fld>
            <a:endParaRPr lang="en-US" altLang="en-US"/>
          </a:p>
        </p:txBody>
      </p:sp>
    </p:spTree>
    <p:extLst>
      <p:ext uri="{BB962C8B-B14F-4D97-AF65-F5344CB8AC3E}">
        <p14:creationId xmlns:p14="http://schemas.microsoft.com/office/powerpoint/2010/main" val="628393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B06C20DE-9FA5-804F-AA76-3F97946BCFDC}"/>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B8EE6DFF-F1BB-874D-9145-33476446FF1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4318C585-2AEE-3746-986F-3029F96202AE}"/>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anose="020F0502020204030204" pitchFamily="34" charset="0"/>
              </a:defRPr>
            </a:lvl1pPr>
          </a:lstStyle>
          <a:p>
            <a:fld id="{1CAE6EA9-3D90-7443-96B7-76771D931CBC}" type="datetime1">
              <a:rPr lang="en-US" altLang="en-US"/>
              <a:pPr/>
              <a:t>6/27/19</a:t>
            </a:fld>
            <a:endParaRPr lang="en-US" altLang="en-US"/>
          </a:p>
        </p:txBody>
      </p:sp>
      <p:sp>
        <p:nvSpPr>
          <p:cNvPr id="5" name="Footer Placeholder 4">
            <a:extLst>
              <a:ext uri="{FF2B5EF4-FFF2-40B4-BE49-F238E27FC236}">
                <a16:creationId xmlns:a16="http://schemas.microsoft.com/office/drawing/2014/main" id="{28B45C2E-E6D5-EE4A-B8A4-96DD7027BED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17089FE5-5230-5D41-972D-C83BD25188F7}"/>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0B79A01-E490-9448-B826-9E7E861FF63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annualcreditreport.com"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C3089536-A52B-E44C-B008-8D22FFBBA6FB}"/>
              </a:ext>
            </a:extLst>
          </p:cNvPr>
          <p:cNvPicPr>
            <a:picLocks noChangeAspect="1"/>
          </p:cNvPicPr>
          <p:nvPr/>
        </p:nvPicPr>
        <p:blipFill>
          <a:blip r:embed="rId2"/>
          <a:stretch>
            <a:fillRect/>
          </a:stretch>
        </p:blipFill>
        <p:spPr>
          <a:xfrm>
            <a:off x="152400" y="6514729"/>
            <a:ext cx="1216152" cy="206746"/>
          </a:xfrm>
          <a:prstGeom prst="rect">
            <a:avLst/>
          </a:prstGeom>
        </p:spPr>
      </p:pic>
      <p:sp>
        <p:nvSpPr>
          <p:cNvPr id="14338" name="Rectangle 2">
            <a:extLst>
              <a:ext uri="{FF2B5EF4-FFF2-40B4-BE49-F238E27FC236}">
                <a16:creationId xmlns:a16="http://schemas.microsoft.com/office/drawing/2014/main" id="{F6FE6095-4F07-E546-B2F9-66512063B952}"/>
              </a:ext>
            </a:extLst>
          </p:cNvPr>
          <p:cNvSpPr>
            <a:spLocks noChangeArrowheads="1"/>
          </p:cNvSpPr>
          <p:nvPr/>
        </p:nvSpPr>
        <p:spPr bwMode="auto">
          <a:xfrm>
            <a:off x="0" y="0"/>
            <a:ext cx="9144000" cy="6019800"/>
          </a:xfrm>
          <a:prstGeom prst="rect">
            <a:avLst/>
          </a:prstGeom>
          <a:solidFill>
            <a:srgbClr val="92C783"/>
          </a:solidFill>
          <a:ln w="9525">
            <a:solidFill>
              <a:srgbClr val="9FD98B"/>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800">
                <a:latin typeface="Calibri" panose="020F0502020204030204" pitchFamily="34" charset="0"/>
              </a:rPr>
              <a:t>a</a:t>
            </a:r>
          </a:p>
        </p:txBody>
      </p:sp>
      <p:sp>
        <p:nvSpPr>
          <p:cNvPr id="14339" name="Rectangle 3">
            <a:extLst>
              <a:ext uri="{FF2B5EF4-FFF2-40B4-BE49-F238E27FC236}">
                <a16:creationId xmlns:a16="http://schemas.microsoft.com/office/drawing/2014/main" id="{55BE9C9F-FE75-C349-86C1-81F8C0F7F4D2}"/>
              </a:ext>
            </a:extLst>
          </p:cNvPr>
          <p:cNvSpPr>
            <a:spLocks noChangeArrowheads="1"/>
          </p:cNvSpPr>
          <p:nvPr/>
        </p:nvSpPr>
        <p:spPr bwMode="auto">
          <a:xfrm>
            <a:off x="2362200" y="0"/>
            <a:ext cx="4343400" cy="3657600"/>
          </a:xfrm>
          <a:prstGeom prst="rect">
            <a:avLst/>
          </a:prstGeom>
          <a:solidFill>
            <a:schemeClr val="tx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4340" name="Text Box 4">
            <a:extLst>
              <a:ext uri="{FF2B5EF4-FFF2-40B4-BE49-F238E27FC236}">
                <a16:creationId xmlns:a16="http://schemas.microsoft.com/office/drawing/2014/main" id="{0310B8DF-D963-8148-BF49-EA920E84195A}"/>
              </a:ext>
            </a:extLst>
          </p:cNvPr>
          <p:cNvSpPr txBox="1">
            <a:spLocks noChangeArrowheads="1"/>
          </p:cNvSpPr>
          <p:nvPr/>
        </p:nvSpPr>
        <p:spPr bwMode="auto">
          <a:xfrm>
            <a:off x="2971800" y="1106488"/>
            <a:ext cx="35052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000" b="1">
                <a:solidFill>
                  <a:schemeClr val="bg1"/>
                </a:solidFill>
                <a:latin typeface="Humnst777 BT" pitchFamily="1" charset="0"/>
              </a:rPr>
              <a:t>Buen crédito</a:t>
            </a:r>
          </a:p>
        </p:txBody>
      </p:sp>
      <p:sp>
        <p:nvSpPr>
          <p:cNvPr id="14341" name="Text Box 5">
            <a:extLst>
              <a:ext uri="{FF2B5EF4-FFF2-40B4-BE49-F238E27FC236}">
                <a16:creationId xmlns:a16="http://schemas.microsoft.com/office/drawing/2014/main" id="{3C8172C5-F50B-E841-A9EF-CF613FBA311E}"/>
              </a:ext>
            </a:extLst>
          </p:cNvPr>
          <p:cNvSpPr txBox="1">
            <a:spLocks noChangeArrowheads="1"/>
          </p:cNvSpPr>
          <p:nvPr/>
        </p:nvSpPr>
        <p:spPr bwMode="auto">
          <a:xfrm>
            <a:off x="2971800" y="304800"/>
            <a:ext cx="3505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800">
                <a:solidFill>
                  <a:schemeClr val="bg1"/>
                </a:solidFill>
                <a:latin typeface="Humnst777 BT" pitchFamily="1" charset="0"/>
              </a:rPr>
              <a:t>Bienvenidos</a:t>
            </a:r>
            <a:endParaRPr lang="en-US" altLang="en-US" sz="2800" b="1">
              <a:solidFill>
                <a:schemeClr val="bg1"/>
              </a:solidFill>
              <a:latin typeface="Humnst777 BT" pitchFamily="1" charset="0"/>
            </a:endParaRPr>
          </a:p>
        </p:txBody>
      </p:sp>
      <p:sp>
        <p:nvSpPr>
          <p:cNvPr id="14342" name="Rectangle 6">
            <a:extLst>
              <a:ext uri="{FF2B5EF4-FFF2-40B4-BE49-F238E27FC236}">
                <a16:creationId xmlns:a16="http://schemas.microsoft.com/office/drawing/2014/main" id="{A260D49B-7D2D-F54E-8829-E570E91F90F3}"/>
              </a:ext>
            </a:extLst>
          </p:cNvPr>
          <p:cNvSpPr>
            <a:spLocks noChangeArrowheads="1"/>
          </p:cNvSpPr>
          <p:nvPr/>
        </p:nvSpPr>
        <p:spPr bwMode="auto">
          <a:xfrm>
            <a:off x="0" y="5410200"/>
            <a:ext cx="91440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26" name="Oval 7">
            <a:extLst>
              <a:ext uri="{FF2B5EF4-FFF2-40B4-BE49-F238E27FC236}">
                <a16:creationId xmlns:a16="http://schemas.microsoft.com/office/drawing/2014/main" id="{9F361330-05BC-684F-98C8-C49DB07DC3A9}"/>
              </a:ext>
            </a:extLst>
          </p:cNvPr>
          <p:cNvSpPr>
            <a:spLocks noChangeArrowheads="1"/>
          </p:cNvSpPr>
          <p:nvPr/>
        </p:nvSpPr>
        <p:spPr bwMode="auto">
          <a:xfrm>
            <a:off x="0" y="5029200"/>
            <a:ext cx="9144000" cy="762000"/>
          </a:xfrm>
          <a:prstGeom prst="ellipse">
            <a:avLst/>
          </a:prstGeom>
          <a:solidFill>
            <a:srgbClr val="92C783"/>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4344" name="Line 8">
            <a:extLst>
              <a:ext uri="{FF2B5EF4-FFF2-40B4-BE49-F238E27FC236}">
                <a16:creationId xmlns:a16="http://schemas.microsoft.com/office/drawing/2014/main" id="{95067257-D885-7A42-981A-896EC8E8F681}"/>
              </a:ext>
            </a:extLst>
          </p:cNvPr>
          <p:cNvSpPr>
            <a:spLocks noChangeShapeType="1"/>
          </p:cNvSpPr>
          <p:nvPr/>
        </p:nvSpPr>
        <p:spPr bwMode="auto">
          <a:xfrm>
            <a:off x="2354263" y="1143000"/>
            <a:ext cx="3352800" cy="0"/>
          </a:xfrm>
          <a:prstGeom prst="line">
            <a:avLst/>
          </a:prstGeom>
          <a:noFill/>
          <a:ln w="31750">
            <a:solidFill>
              <a:srgbClr val="92C7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5" name="Line 9">
            <a:extLst>
              <a:ext uri="{FF2B5EF4-FFF2-40B4-BE49-F238E27FC236}">
                <a16:creationId xmlns:a16="http://schemas.microsoft.com/office/drawing/2014/main" id="{6D6CE0FF-F780-EC45-8266-2C8CD46CC7E2}"/>
              </a:ext>
            </a:extLst>
          </p:cNvPr>
          <p:cNvSpPr>
            <a:spLocks noChangeShapeType="1"/>
          </p:cNvSpPr>
          <p:nvPr/>
        </p:nvSpPr>
        <p:spPr bwMode="auto">
          <a:xfrm>
            <a:off x="2981325" y="2833688"/>
            <a:ext cx="3733800" cy="0"/>
          </a:xfrm>
          <a:prstGeom prst="line">
            <a:avLst/>
          </a:prstGeom>
          <a:noFill/>
          <a:ln w="31750">
            <a:solidFill>
              <a:srgbClr val="92C7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6" name="Text Box 10">
            <a:extLst>
              <a:ext uri="{FF2B5EF4-FFF2-40B4-BE49-F238E27FC236}">
                <a16:creationId xmlns:a16="http://schemas.microsoft.com/office/drawing/2014/main" id="{4DF9554C-5292-B144-95B6-2AB6196E29AE}"/>
              </a:ext>
            </a:extLst>
          </p:cNvPr>
          <p:cNvSpPr txBox="1">
            <a:spLocks noChangeArrowheads="1"/>
          </p:cNvSpPr>
          <p:nvPr/>
        </p:nvSpPr>
        <p:spPr bwMode="auto">
          <a:xfrm>
            <a:off x="2362199" y="5881688"/>
            <a:ext cx="4352925"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3800" b="1" dirty="0">
                <a:latin typeface="Humnst777 BT" charset="0"/>
              </a:rPr>
              <a:t>Managing Money</a:t>
            </a:r>
          </a:p>
        </p:txBody>
      </p:sp>
      <p:sp>
        <p:nvSpPr>
          <p:cNvPr id="14347" name="Text Box 11">
            <a:extLst>
              <a:ext uri="{FF2B5EF4-FFF2-40B4-BE49-F238E27FC236}">
                <a16:creationId xmlns:a16="http://schemas.microsoft.com/office/drawing/2014/main" id="{58A00D45-E546-3147-8DC9-467636254280}"/>
              </a:ext>
            </a:extLst>
          </p:cNvPr>
          <p:cNvSpPr txBox="1">
            <a:spLocks noChangeArrowheads="1"/>
          </p:cNvSpPr>
          <p:nvPr/>
        </p:nvSpPr>
        <p:spPr bwMode="auto">
          <a:xfrm>
            <a:off x="2895600" y="6537325"/>
            <a:ext cx="3352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900" dirty="0">
                <a:latin typeface="Humnst777 BT" charset="0"/>
              </a:rPr>
              <a:t>A PROJECT OF CONSUMER ACTION</a:t>
            </a:r>
          </a:p>
        </p:txBody>
      </p:sp>
      <p:sp>
        <p:nvSpPr>
          <p:cNvPr id="14348" name="AutoShape 12">
            <a:extLst>
              <a:ext uri="{FF2B5EF4-FFF2-40B4-BE49-F238E27FC236}">
                <a16:creationId xmlns:a16="http://schemas.microsoft.com/office/drawing/2014/main" id="{9B8FFAAB-D8CB-034E-8863-673540FB3ADB}"/>
              </a:ext>
            </a:extLst>
          </p:cNvPr>
          <p:cNvSpPr>
            <a:spLocks noChangeArrowheads="1"/>
          </p:cNvSpPr>
          <p:nvPr/>
        </p:nvSpPr>
        <p:spPr bwMode="auto">
          <a:xfrm>
            <a:off x="2362200" y="3505200"/>
            <a:ext cx="4343400" cy="457200"/>
          </a:xfrm>
          <a:prstGeom prst="roundRect">
            <a:avLst>
              <a:gd name="adj" fmla="val 16667"/>
            </a:avLst>
          </a:prstGeom>
          <a:solidFill>
            <a:schemeClr val="tx1"/>
          </a:solidFill>
          <a:ln w="9525">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4349" name="Text Box 13">
            <a:extLst>
              <a:ext uri="{FF2B5EF4-FFF2-40B4-BE49-F238E27FC236}">
                <a16:creationId xmlns:a16="http://schemas.microsoft.com/office/drawing/2014/main" id="{3D68BC4E-32A4-8E46-9B5F-76EA5FE94D1E}"/>
              </a:ext>
            </a:extLst>
          </p:cNvPr>
          <p:cNvSpPr txBox="1">
            <a:spLocks noChangeArrowheads="1"/>
          </p:cNvSpPr>
          <p:nvPr/>
        </p:nvSpPr>
        <p:spPr bwMode="auto">
          <a:xfrm>
            <a:off x="3011488" y="3054350"/>
            <a:ext cx="3505200"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000" i="1">
                <a:solidFill>
                  <a:schemeClr val="bg1"/>
                </a:solidFill>
                <a:latin typeface="Humnst777 BT" pitchFamily="1" charset="0"/>
              </a:rPr>
              <a:t>Obtenga y mantenga el buen crédito</a:t>
            </a:r>
          </a:p>
        </p:txBody>
      </p:sp>
      <p:sp>
        <p:nvSpPr>
          <p:cNvPr id="14350" name="Rectangle 16">
            <a:extLst>
              <a:ext uri="{FF2B5EF4-FFF2-40B4-BE49-F238E27FC236}">
                <a16:creationId xmlns:a16="http://schemas.microsoft.com/office/drawing/2014/main" id="{2B0CCDAC-4C63-2B4C-A229-B71139A93585}"/>
              </a:ext>
            </a:extLst>
          </p:cNvPr>
          <p:cNvSpPr>
            <a:spLocks noChangeArrowheads="1"/>
          </p:cNvSpPr>
          <p:nvPr/>
        </p:nvSpPr>
        <p:spPr bwMode="auto">
          <a:xfrm>
            <a:off x="0" y="4800600"/>
            <a:ext cx="9144000" cy="6096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4353" name="Rectangle 16">
            <a:extLst>
              <a:ext uri="{FF2B5EF4-FFF2-40B4-BE49-F238E27FC236}">
                <a16:creationId xmlns:a16="http://schemas.microsoft.com/office/drawing/2014/main" id="{2F2FB8FD-7844-7547-82CD-E88B1DB42084}"/>
              </a:ext>
            </a:extLst>
          </p:cNvPr>
          <p:cNvSpPr>
            <a:spLocks noChangeArrowheads="1"/>
          </p:cNvSpPr>
          <p:nvPr/>
        </p:nvSpPr>
        <p:spPr bwMode="auto">
          <a:xfrm>
            <a:off x="7897813" y="4876800"/>
            <a:ext cx="1066800" cy="533400"/>
          </a:xfrm>
          <a:prstGeom prst="rect">
            <a:avLst/>
          </a:prstGeom>
          <a:solidFill>
            <a:srgbClr val="92C78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buFont typeface="Wingdings" pitchFamily="2" charset="2"/>
              <a:buNone/>
            </a:pPr>
            <a:r>
              <a:rPr lang="en-US" altLang="en-US" sz="1600" b="1"/>
              <a:t>© 2011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C8E5AD00-021D-4D4B-B068-1EFBC74C11B1}"/>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31747" name="Rectangle 4">
            <a:extLst>
              <a:ext uri="{FF2B5EF4-FFF2-40B4-BE49-F238E27FC236}">
                <a16:creationId xmlns:a16="http://schemas.microsoft.com/office/drawing/2014/main" id="{43B886E1-2AF7-3A43-A0F1-0E0B87BBDD5D}"/>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CCAB9145-B68F-4D41-BED5-041FE30EFB2F}"/>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31749" name="Rectangle 13">
            <a:extLst>
              <a:ext uri="{FF2B5EF4-FFF2-40B4-BE49-F238E27FC236}">
                <a16:creationId xmlns:a16="http://schemas.microsoft.com/office/drawing/2014/main" id="{BF456EDB-888F-8D48-A2D6-F3CD7724A574}"/>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31750" name="Text Box 4">
            <a:extLst>
              <a:ext uri="{FF2B5EF4-FFF2-40B4-BE49-F238E27FC236}">
                <a16:creationId xmlns:a16="http://schemas.microsoft.com/office/drawing/2014/main" id="{B9DD3927-E4B9-9349-B673-3C842B00EA48}"/>
              </a:ext>
            </a:extLst>
          </p:cNvPr>
          <p:cNvSpPr txBox="1">
            <a:spLocks noChangeArrowheads="1"/>
          </p:cNvSpPr>
          <p:nvPr/>
        </p:nvSpPr>
        <p:spPr bwMode="auto">
          <a:xfrm>
            <a:off x="304800" y="204788"/>
            <a:ext cx="78486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92C783"/>
                </a:solidFill>
                <a:latin typeface="Humnst777 BT" pitchFamily="1" charset="0"/>
              </a:rPr>
              <a:t>Hagamos una pausa</a:t>
            </a:r>
            <a:endParaRPr lang="en-US" altLang="en-US" sz="3800" b="1">
              <a:solidFill>
                <a:srgbClr val="92C783"/>
              </a:solidFill>
              <a:latin typeface="Humnst777 BT" pitchFamily="1" charset="0"/>
            </a:endParaRPr>
          </a:p>
        </p:txBody>
      </p:sp>
      <p:sp>
        <p:nvSpPr>
          <p:cNvPr id="31751" name="Rectangle 3">
            <a:extLst>
              <a:ext uri="{FF2B5EF4-FFF2-40B4-BE49-F238E27FC236}">
                <a16:creationId xmlns:a16="http://schemas.microsoft.com/office/drawing/2014/main" id="{F3AD207C-5F36-8846-8F83-013FEC738765}"/>
              </a:ext>
            </a:extLst>
          </p:cNvPr>
          <p:cNvSpPr txBox="1">
            <a:spLocks noChangeArrowheads="1"/>
          </p:cNvSpPr>
          <p:nvPr/>
        </p:nvSpPr>
        <p:spPr bwMode="auto">
          <a:xfrm>
            <a:off x="779463" y="1423988"/>
            <a:ext cx="7348537" cy="449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indent="465138"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itchFamily="2" charset="2"/>
              <a:buChar char="ü"/>
            </a:pPr>
            <a:endParaRPr lang="en-US" altLang="en-US" sz="2800" b="1">
              <a:latin typeface="Humnst777 BT" pitchFamily="1" charset="0"/>
            </a:endParaRPr>
          </a:p>
          <a:p>
            <a:pPr algn="ctr" eaLnBrk="1" hangingPunct="1"/>
            <a:endParaRPr lang="en-US" altLang="en-US" sz="3200" b="1">
              <a:latin typeface="Humnst777 BT" pitchFamily="1" charset="0"/>
            </a:endParaRPr>
          </a:p>
          <a:p>
            <a:pPr algn="ctr" eaLnBrk="1" hangingPunct="1"/>
            <a:r>
              <a:rPr lang="es-ES" altLang="en-US" sz="3200" b="1">
                <a:latin typeface="Humnst777 BT" pitchFamily="1" charset="0"/>
              </a:rPr>
              <a:t>Por favor regresen en 20 minutos.</a:t>
            </a:r>
            <a:endParaRPr lang="en-US" altLang="en-US" sz="3200" b="1">
              <a:latin typeface="Humnst777 BT" pitchFamily="1" charset="0"/>
            </a:endParaRPr>
          </a:p>
          <a:p>
            <a:pPr algn="ctr" eaLnBrk="1" hangingPunct="1"/>
            <a:endParaRPr lang="en-US" altLang="en-US" sz="3200" b="1">
              <a:latin typeface="Humnst777 BT" pitchFamily="1"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31752" name="Group 9">
            <a:extLst>
              <a:ext uri="{FF2B5EF4-FFF2-40B4-BE49-F238E27FC236}">
                <a16:creationId xmlns:a16="http://schemas.microsoft.com/office/drawing/2014/main" id="{00ADA1E0-27A5-F043-B0B8-B69B576700F0}"/>
              </a:ext>
            </a:extLst>
          </p:cNvPr>
          <p:cNvGrpSpPr>
            <a:grpSpLocks/>
          </p:cNvGrpSpPr>
          <p:nvPr/>
        </p:nvGrpSpPr>
        <p:grpSpPr bwMode="auto">
          <a:xfrm>
            <a:off x="2895600" y="6172200"/>
            <a:ext cx="3352800" cy="544513"/>
            <a:chOff x="2895600" y="6172200"/>
            <a:chExt cx="3352800" cy="544513"/>
          </a:xfrm>
        </p:grpSpPr>
        <p:sp>
          <p:nvSpPr>
            <p:cNvPr id="31753" name="Text Box 10">
              <a:extLst>
                <a:ext uri="{FF2B5EF4-FFF2-40B4-BE49-F238E27FC236}">
                  <a16:creationId xmlns:a16="http://schemas.microsoft.com/office/drawing/2014/main" id="{115ED01F-E916-944F-8A04-3845FDC9828C}"/>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31754" name="Text Box 11">
              <a:extLst>
                <a:ext uri="{FF2B5EF4-FFF2-40B4-BE49-F238E27FC236}">
                  <a16:creationId xmlns:a16="http://schemas.microsoft.com/office/drawing/2014/main" id="{F4DE38F6-0213-9F4D-843C-858E9071A0E4}"/>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E641CD65-0988-6845-B620-16761A4CFBD9}"/>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33795" name="Rectangle 4">
            <a:extLst>
              <a:ext uri="{FF2B5EF4-FFF2-40B4-BE49-F238E27FC236}">
                <a16:creationId xmlns:a16="http://schemas.microsoft.com/office/drawing/2014/main" id="{5DB313AB-6906-E042-AD10-002C49874C69}"/>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B23C01A5-B9DE-7D4D-9916-0A4E8E5970E3}"/>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33797" name="Rectangle 13">
            <a:extLst>
              <a:ext uri="{FF2B5EF4-FFF2-40B4-BE49-F238E27FC236}">
                <a16:creationId xmlns:a16="http://schemas.microsoft.com/office/drawing/2014/main" id="{BF5BC426-624A-884E-AADE-A28E274C1A5A}"/>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33798" name="Text Box 4">
            <a:extLst>
              <a:ext uri="{FF2B5EF4-FFF2-40B4-BE49-F238E27FC236}">
                <a16:creationId xmlns:a16="http://schemas.microsoft.com/office/drawing/2014/main" id="{0B18CEDD-551E-E541-A24D-DF474FE65A07}"/>
              </a:ext>
            </a:extLst>
          </p:cNvPr>
          <p:cNvSpPr txBox="1">
            <a:spLocks noChangeArrowheads="1"/>
          </p:cNvSpPr>
          <p:nvPr/>
        </p:nvSpPr>
        <p:spPr bwMode="auto">
          <a:xfrm>
            <a:off x="304800" y="204788"/>
            <a:ext cx="8027988"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92C783"/>
                </a:solidFill>
                <a:latin typeface="Humnst777 BT" pitchFamily="1" charset="0"/>
              </a:rPr>
              <a:t>¿Qué debo hacer para obtener crédito? </a:t>
            </a:r>
            <a:endParaRPr lang="en-US" altLang="en-US" sz="3800" b="1">
              <a:solidFill>
                <a:srgbClr val="92C783"/>
              </a:solidFill>
              <a:latin typeface="Humnst777 BT" pitchFamily="1" charset="0"/>
            </a:endParaRPr>
          </a:p>
          <a:p>
            <a:pPr eaLnBrk="1" hangingPunct="1"/>
            <a:endParaRPr lang="en-US" altLang="en-US" sz="2800" b="1">
              <a:latin typeface="Humnst777 BT" pitchFamily="1" charset="0"/>
            </a:endParaRPr>
          </a:p>
        </p:txBody>
      </p:sp>
      <p:sp>
        <p:nvSpPr>
          <p:cNvPr id="33799" name="Rectangle 3">
            <a:extLst>
              <a:ext uri="{FF2B5EF4-FFF2-40B4-BE49-F238E27FC236}">
                <a16:creationId xmlns:a16="http://schemas.microsoft.com/office/drawing/2014/main" id="{349FF038-DA62-204A-9748-752DF3DED565}"/>
              </a:ext>
            </a:extLst>
          </p:cNvPr>
          <p:cNvSpPr txBox="1">
            <a:spLocks noChangeArrowheads="1"/>
          </p:cNvSpPr>
          <p:nvPr/>
        </p:nvSpPr>
        <p:spPr bwMode="auto">
          <a:xfrm>
            <a:off x="639763" y="1644650"/>
            <a:ext cx="7929562" cy="4749800"/>
          </a:xfrm>
          <a:prstGeom prst="rect">
            <a:avLst/>
          </a:prstGeom>
          <a:noFill/>
          <a:ln w="9525">
            <a:noFill/>
            <a:miter lim="800000"/>
            <a:headEnd/>
            <a:tailEnd/>
          </a:ln>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914400" indent="-457200" eaLnBrk="0" hangingPunct="0">
              <a:defRPr sz="2400">
                <a:solidFill>
                  <a:schemeClr val="tx1"/>
                </a:solidFill>
                <a:latin typeface="Arial" panose="020B0604020202020204" pitchFamily="34" charset="0"/>
                <a:ea typeface="ＭＳ Ｐゴシック" panose="020B0600070205080204" pitchFamily="34" charset="-128"/>
              </a:defRPr>
            </a:lvl2pPr>
            <a:lvl3pPr marL="463550" indent="341313"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eaLnBrk="1" hangingPunct="1">
              <a:spcAft>
                <a:spcPts val="600"/>
              </a:spcAft>
              <a:buFont typeface="Wingdings" pitchFamily="2" charset="2"/>
              <a:buChar char="ü"/>
            </a:pPr>
            <a:r>
              <a:rPr lang="es-ES" altLang="en-US" sz="3000" b="1">
                <a:latin typeface="Humnst777 BT" pitchFamily="1" charset="0"/>
              </a:rPr>
              <a:t>Establecer una cuenta</a:t>
            </a:r>
          </a:p>
          <a:p>
            <a:pPr lvl="1" defTabSz="914400" eaLnBrk="1" hangingPunct="1">
              <a:buFont typeface="Arial" panose="020B0604020202020204" pitchFamily="34" charset="0"/>
              <a:buChar char="•"/>
            </a:pPr>
            <a:r>
              <a:rPr lang="es-ES" altLang="en-US" sz="2600" b="1">
                <a:latin typeface="Humnst777 BT" pitchFamily="1" charset="0"/>
              </a:rPr>
              <a:t>Solicite en una compañía local</a:t>
            </a:r>
          </a:p>
          <a:p>
            <a:pPr lvl="1" defTabSz="914400" eaLnBrk="1" hangingPunct="1">
              <a:buFont typeface="Arial" panose="020B0604020202020204" pitchFamily="34" charset="0"/>
              <a:buChar char="•"/>
            </a:pPr>
            <a:r>
              <a:rPr lang="es-ES" altLang="en-US" sz="2600" b="1">
                <a:latin typeface="Humnst777 BT" pitchFamily="1" charset="0"/>
              </a:rPr>
              <a:t>Use un cosignatario</a:t>
            </a:r>
          </a:p>
          <a:p>
            <a:pPr lvl="1" defTabSz="914400" eaLnBrk="1" hangingPunct="1">
              <a:spcAft>
                <a:spcPts val="1800"/>
              </a:spcAft>
              <a:buFont typeface="Arial" panose="020B0604020202020204" pitchFamily="34" charset="0"/>
              <a:buChar char="•"/>
            </a:pPr>
            <a:r>
              <a:rPr lang="es-ES" altLang="en-US" sz="2600" b="1">
                <a:latin typeface="Humnst777 BT" pitchFamily="1" charset="0"/>
              </a:rPr>
              <a:t>Obtenga una tarjeta de crédito con garantía</a:t>
            </a:r>
          </a:p>
          <a:p>
            <a:pPr defTabSz="914400" eaLnBrk="1" hangingPunct="1">
              <a:spcAft>
                <a:spcPts val="600"/>
              </a:spcAft>
              <a:buFont typeface="Wingdings" pitchFamily="2" charset="2"/>
              <a:buChar char="ü"/>
            </a:pPr>
            <a:r>
              <a:rPr lang="es-ES" altLang="en-US" sz="3000" b="1">
                <a:latin typeface="Humnst777 BT" pitchFamily="1" charset="0"/>
              </a:rPr>
              <a:t>Usarla de forma responsable durante uno o dos años</a:t>
            </a:r>
          </a:p>
          <a:p>
            <a:pPr lvl="1" defTabSz="914400" eaLnBrk="1" hangingPunct="1">
              <a:buFont typeface="Arial" panose="020B0604020202020204" pitchFamily="34" charset="0"/>
              <a:buChar char="•"/>
            </a:pPr>
            <a:r>
              <a:rPr lang="es-ES" altLang="en-US" sz="2600" b="1">
                <a:latin typeface="Humnst777 BT" pitchFamily="1" charset="0"/>
              </a:rPr>
              <a:t>No se demore para pagar las cuentas</a:t>
            </a:r>
          </a:p>
          <a:p>
            <a:pPr lvl="1" defTabSz="914400" eaLnBrk="1" hangingPunct="1">
              <a:buFont typeface="Arial" panose="020B0604020202020204" pitchFamily="34" charset="0"/>
              <a:buChar char="•"/>
            </a:pPr>
            <a:r>
              <a:rPr lang="es-ES" altLang="en-US" sz="2600" b="1">
                <a:latin typeface="Humnst777 BT" pitchFamily="1" charset="0"/>
              </a:rPr>
              <a:t>No rebote cheques</a:t>
            </a:r>
          </a:p>
          <a:p>
            <a:pPr lvl="2" defTabSz="914400" eaLnBrk="1" hangingPunct="1"/>
            <a:endParaRPr lang="en-US" altLang="en-US" sz="2800" b="1">
              <a:latin typeface="Humnst777 BT" pitchFamily="1" charset="0"/>
            </a:endParaRPr>
          </a:p>
          <a:p>
            <a:pPr lvl="1" defTabSz="914400">
              <a:spcBef>
                <a:spcPts val="1725"/>
              </a:spcBef>
              <a:buClr>
                <a:schemeClr val="tx1"/>
              </a:buClr>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33800" name="Group 9">
            <a:extLst>
              <a:ext uri="{FF2B5EF4-FFF2-40B4-BE49-F238E27FC236}">
                <a16:creationId xmlns:a16="http://schemas.microsoft.com/office/drawing/2014/main" id="{0E3E944A-E1F0-7244-8A2A-15F58874DE8C}"/>
              </a:ext>
            </a:extLst>
          </p:cNvPr>
          <p:cNvGrpSpPr>
            <a:grpSpLocks/>
          </p:cNvGrpSpPr>
          <p:nvPr/>
        </p:nvGrpSpPr>
        <p:grpSpPr bwMode="auto">
          <a:xfrm>
            <a:off x="2895600" y="6172200"/>
            <a:ext cx="3352800" cy="544513"/>
            <a:chOff x="2895600" y="6172200"/>
            <a:chExt cx="3352800" cy="544513"/>
          </a:xfrm>
        </p:grpSpPr>
        <p:sp>
          <p:nvSpPr>
            <p:cNvPr id="33801" name="Text Box 10">
              <a:extLst>
                <a:ext uri="{FF2B5EF4-FFF2-40B4-BE49-F238E27FC236}">
                  <a16:creationId xmlns:a16="http://schemas.microsoft.com/office/drawing/2014/main" id="{B37CA1A7-033A-5141-90D7-1D56041F7417}"/>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33802" name="Text Box 11">
              <a:extLst>
                <a:ext uri="{FF2B5EF4-FFF2-40B4-BE49-F238E27FC236}">
                  <a16:creationId xmlns:a16="http://schemas.microsoft.com/office/drawing/2014/main" id="{83306520-D21F-DF45-96E6-BD5989E8B521}"/>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5523417C-0405-8141-8600-FA12FE29633C}"/>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35843" name="Rectangle 4">
            <a:extLst>
              <a:ext uri="{FF2B5EF4-FFF2-40B4-BE49-F238E27FC236}">
                <a16:creationId xmlns:a16="http://schemas.microsoft.com/office/drawing/2014/main" id="{F95C7383-8F46-4C44-BEF2-408AB4A81A6A}"/>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985F29F9-1710-5049-AACE-8A46D152C413}"/>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35845" name="Rectangle 13">
            <a:extLst>
              <a:ext uri="{FF2B5EF4-FFF2-40B4-BE49-F238E27FC236}">
                <a16:creationId xmlns:a16="http://schemas.microsoft.com/office/drawing/2014/main" id="{895E0FCA-5903-B040-B1B9-6E80F4932083}"/>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35846" name="Text Box 4">
            <a:extLst>
              <a:ext uri="{FF2B5EF4-FFF2-40B4-BE49-F238E27FC236}">
                <a16:creationId xmlns:a16="http://schemas.microsoft.com/office/drawing/2014/main" id="{550FD2E3-B999-A347-8305-FECAF4A2ACB9}"/>
              </a:ext>
            </a:extLst>
          </p:cNvPr>
          <p:cNvSpPr txBox="1">
            <a:spLocks noChangeArrowheads="1"/>
          </p:cNvSpPr>
          <p:nvPr/>
        </p:nvSpPr>
        <p:spPr bwMode="auto">
          <a:xfrm>
            <a:off x="304800" y="204788"/>
            <a:ext cx="7848600"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92C783"/>
                </a:solidFill>
                <a:latin typeface="Humnst777 BT" pitchFamily="1" charset="0"/>
              </a:rPr>
              <a:t>Motivos por los que se niega el crédito</a:t>
            </a:r>
            <a:endParaRPr lang="en-US" altLang="en-US" sz="3800" b="1">
              <a:solidFill>
                <a:srgbClr val="92C783"/>
              </a:solidFill>
              <a:latin typeface="Humnst777 BT" pitchFamily="1" charset="0"/>
            </a:endParaRPr>
          </a:p>
        </p:txBody>
      </p:sp>
      <p:sp>
        <p:nvSpPr>
          <p:cNvPr id="35847" name="Rectangle 3">
            <a:extLst>
              <a:ext uri="{FF2B5EF4-FFF2-40B4-BE49-F238E27FC236}">
                <a16:creationId xmlns:a16="http://schemas.microsoft.com/office/drawing/2014/main" id="{8EFCAE89-5701-B940-91A1-CC97AC1DDDD0}"/>
              </a:ext>
            </a:extLst>
          </p:cNvPr>
          <p:cNvSpPr txBox="1">
            <a:spLocks noChangeArrowheads="1"/>
          </p:cNvSpPr>
          <p:nvPr/>
        </p:nvSpPr>
        <p:spPr bwMode="auto">
          <a:xfrm>
            <a:off x="1277938" y="1731963"/>
            <a:ext cx="6959600"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11163"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Aft>
                <a:spcPts val="2400"/>
              </a:spcAft>
              <a:buFont typeface="Wingdings" pitchFamily="2" charset="2"/>
              <a:buChar char="ü"/>
            </a:pPr>
            <a:r>
              <a:rPr lang="es-ES" altLang="en-US" sz="3200" b="1">
                <a:latin typeface="Humnst777 BT" pitchFamily="1" charset="0"/>
              </a:rPr>
              <a:t>Sin historial de crédito </a:t>
            </a:r>
          </a:p>
          <a:p>
            <a:pPr eaLnBrk="1" hangingPunct="1">
              <a:spcAft>
                <a:spcPts val="2400"/>
              </a:spcAft>
              <a:buFont typeface="Wingdings" pitchFamily="2" charset="2"/>
              <a:buChar char="ü"/>
            </a:pPr>
            <a:r>
              <a:rPr lang="es-ES" altLang="en-US" sz="3200" b="1">
                <a:latin typeface="Humnst777 BT" pitchFamily="1" charset="0"/>
              </a:rPr>
              <a:t>Demasiado crédito pendiente</a:t>
            </a:r>
          </a:p>
          <a:p>
            <a:pPr eaLnBrk="1" hangingPunct="1">
              <a:spcAft>
                <a:spcPts val="2400"/>
              </a:spcAft>
              <a:buFont typeface="Wingdings" pitchFamily="2" charset="2"/>
              <a:buChar char="ü"/>
            </a:pPr>
            <a:r>
              <a:rPr lang="es-ES" altLang="en-US" sz="3200" b="1">
                <a:latin typeface="Humnst777 BT" pitchFamily="1" charset="0"/>
              </a:rPr>
              <a:t>No manejó el crédito de forma responsable anteriormente</a:t>
            </a:r>
          </a:p>
          <a:p>
            <a:pPr eaLnBrk="1" hangingPunct="1">
              <a:spcAft>
                <a:spcPts val="2400"/>
              </a:spcAft>
              <a:buFont typeface="Wingdings" pitchFamily="2" charset="2"/>
              <a:buChar char="ü"/>
            </a:pPr>
            <a:r>
              <a:rPr lang="es-ES" altLang="en-US" sz="3200" b="1">
                <a:latin typeface="Humnst777 BT" pitchFamily="1" charset="0"/>
              </a:rPr>
              <a:t>Víctima de fraude</a:t>
            </a:r>
            <a:endParaRPr lang="en-US" altLang="en-US" sz="3200" b="1">
              <a:latin typeface="Humnst777 BT" pitchFamily="1" charset="0"/>
            </a:endParaRPr>
          </a:p>
          <a:p>
            <a:pPr lvl="1">
              <a:spcBef>
                <a:spcPts val="1725"/>
              </a:spcBef>
              <a:buClr>
                <a:schemeClr val="tx1"/>
              </a:buClr>
              <a:buFont typeface="Wingdings" pitchFamily="2" charset="2"/>
              <a:buChar char="ü"/>
            </a:pPr>
            <a:endParaRPr lang="en-US" altLang="en-US" sz="2800" b="1">
              <a:latin typeface="Humnst777 BT" pitchFamily="1"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35848" name="Group 9">
            <a:extLst>
              <a:ext uri="{FF2B5EF4-FFF2-40B4-BE49-F238E27FC236}">
                <a16:creationId xmlns:a16="http://schemas.microsoft.com/office/drawing/2014/main" id="{ACC9A459-0B33-5244-82A9-1724555A93AE}"/>
              </a:ext>
            </a:extLst>
          </p:cNvPr>
          <p:cNvGrpSpPr>
            <a:grpSpLocks/>
          </p:cNvGrpSpPr>
          <p:nvPr/>
        </p:nvGrpSpPr>
        <p:grpSpPr bwMode="auto">
          <a:xfrm>
            <a:off x="2895600" y="6172200"/>
            <a:ext cx="3352800" cy="544513"/>
            <a:chOff x="2895600" y="6172200"/>
            <a:chExt cx="3352800" cy="544513"/>
          </a:xfrm>
        </p:grpSpPr>
        <p:sp>
          <p:nvSpPr>
            <p:cNvPr id="35849" name="Text Box 10">
              <a:extLst>
                <a:ext uri="{FF2B5EF4-FFF2-40B4-BE49-F238E27FC236}">
                  <a16:creationId xmlns:a16="http://schemas.microsoft.com/office/drawing/2014/main" id="{3638897F-1B97-434F-A907-D11AEEB722BC}"/>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35850" name="Text Box 11">
              <a:extLst>
                <a:ext uri="{FF2B5EF4-FFF2-40B4-BE49-F238E27FC236}">
                  <a16:creationId xmlns:a16="http://schemas.microsoft.com/office/drawing/2014/main" id="{61C0CDC8-A713-1843-A2A3-081D2863FF32}"/>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D821B90B-B656-1842-A5DC-8A8ECBE5ACFC}"/>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37891" name="Rectangle 4">
            <a:extLst>
              <a:ext uri="{FF2B5EF4-FFF2-40B4-BE49-F238E27FC236}">
                <a16:creationId xmlns:a16="http://schemas.microsoft.com/office/drawing/2014/main" id="{842481AD-CC4D-854E-AC51-1A0083ED0384}"/>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3209F01A-49A2-3949-9DDD-B567D2C17B92}"/>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37893" name="Rectangle 13">
            <a:extLst>
              <a:ext uri="{FF2B5EF4-FFF2-40B4-BE49-F238E27FC236}">
                <a16:creationId xmlns:a16="http://schemas.microsoft.com/office/drawing/2014/main" id="{F2CFD9E4-3035-5B45-B222-0C3C78A5FA92}"/>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37894" name="Text Box 4">
            <a:extLst>
              <a:ext uri="{FF2B5EF4-FFF2-40B4-BE49-F238E27FC236}">
                <a16:creationId xmlns:a16="http://schemas.microsoft.com/office/drawing/2014/main" id="{A0C1518B-AD51-6243-A5BD-111218F97D82}"/>
              </a:ext>
            </a:extLst>
          </p:cNvPr>
          <p:cNvSpPr txBox="1">
            <a:spLocks noChangeArrowheads="1"/>
          </p:cNvSpPr>
          <p:nvPr/>
        </p:nvSpPr>
        <p:spPr bwMode="auto">
          <a:xfrm>
            <a:off x="304800" y="204788"/>
            <a:ext cx="78486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92C783"/>
                </a:solidFill>
                <a:latin typeface="Humnst777 BT" pitchFamily="1" charset="0"/>
              </a:rPr>
              <a:t>¿Qué es un informe de crédito?</a:t>
            </a:r>
            <a:endParaRPr lang="en-US" altLang="en-US" sz="3800" b="1">
              <a:solidFill>
                <a:srgbClr val="92C783"/>
              </a:solidFill>
              <a:latin typeface="Humnst777 BT" pitchFamily="1" charset="0"/>
            </a:endParaRPr>
          </a:p>
          <a:p>
            <a:pPr eaLnBrk="1" hangingPunct="1"/>
            <a:endParaRPr lang="en-US" altLang="en-US" sz="2800" b="1">
              <a:latin typeface="Humnst777 BT" pitchFamily="1" charset="0"/>
            </a:endParaRPr>
          </a:p>
        </p:txBody>
      </p:sp>
      <p:sp>
        <p:nvSpPr>
          <p:cNvPr id="37895" name="Rectangle 3">
            <a:extLst>
              <a:ext uri="{FF2B5EF4-FFF2-40B4-BE49-F238E27FC236}">
                <a16:creationId xmlns:a16="http://schemas.microsoft.com/office/drawing/2014/main" id="{ADA73E58-0E7E-FE47-BDAE-7B3383F775C6}"/>
              </a:ext>
            </a:extLst>
          </p:cNvPr>
          <p:cNvSpPr txBox="1">
            <a:spLocks noChangeArrowheads="1"/>
          </p:cNvSpPr>
          <p:nvPr/>
        </p:nvSpPr>
        <p:spPr bwMode="auto">
          <a:xfrm>
            <a:off x="758825" y="1176338"/>
            <a:ext cx="7681913"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11163"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347663" eaLnBrk="0" hangingPunct="0">
              <a:defRPr sz="2400">
                <a:solidFill>
                  <a:schemeClr val="tx1"/>
                </a:solidFill>
                <a:latin typeface="Arial" panose="020B0604020202020204" pitchFamily="34" charset="0"/>
                <a:ea typeface="ＭＳ Ｐゴシック" panose="020B0600070205080204" pitchFamily="34" charset="-128"/>
              </a:defRPr>
            </a:lvl2pPr>
            <a:lvl3pPr indent="457200"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eaLnBrk="1" hangingPunct="1">
              <a:spcAft>
                <a:spcPts val="2400"/>
              </a:spcAft>
              <a:buFont typeface="Wingdings" pitchFamily="2" charset="2"/>
              <a:buChar char="ü"/>
            </a:pPr>
            <a:r>
              <a:rPr lang="es-ES" altLang="en-US" sz="3000" b="1">
                <a:latin typeface="Humnst777 BT" pitchFamily="1" charset="0"/>
              </a:rPr>
              <a:t>Registro de sus préstamos, tarjetas de crédito, pagos y deudas pendientes</a:t>
            </a:r>
          </a:p>
          <a:p>
            <a:pPr defTabSz="914400" eaLnBrk="1" hangingPunct="1">
              <a:spcAft>
                <a:spcPts val="600"/>
              </a:spcAft>
              <a:buFont typeface="Wingdings" pitchFamily="2" charset="2"/>
              <a:buChar char="ü"/>
            </a:pPr>
            <a:r>
              <a:rPr lang="es-ES" altLang="en-US" sz="3000" b="1">
                <a:latin typeface="Humnst777 BT" pitchFamily="1" charset="0"/>
              </a:rPr>
              <a:t>Los prestamistas informan sobre la forma que usted usa su crédito a compañías llamadas agencia de informes de crédito.</a:t>
            </a:r>
          </a:p>
          <a:p>
            <a:pPr lvl="2" defTabSz="914400" eaLnBrk="1" hangingPunct="1">
              <a:buFont typeface="Arial" panose="020B0604020202020204" pitchFamily="34" charset="0"/>
              <a:buChar char="•"/>
            </a:pPr>
            <a:r>
              <a:rPr lang="es-ES" altLang="en-US" sz="2600" b="1">
                <a:latin typeface="Humnst777 BT" pitchFamily="1" charset="0"/>
              </a:rPr>
              <a:t>Equifax</a:t>
            </a:r>
          </a:p>
          <a:p>
            <a:pPr lvl="2" defTabSz="914400" eaLnBrk="1" hangingPunct="1">
              <a:buFont typeface="Arial" panose="020B0604020202020204" pitchFamily="34" charset="0"/>
              <a:buChar char="•"/>
            </a:pPr>
            <a:r>
              <a:rPr lang="es-ES" altLang="en-US" sz="2600" b="1">
                <a:latin typeface="Humnst777 BT" pitchFamily="1" charset="0"/>
              </a:rPr>
              <a:t>TransUnion</a:t>
            </a:r>
          </a:p>
          <a:p>
            <a:pPr lvl="2" defTabSz="914400" eaLnBrk="1" hangingPunct="1">
              <a:buFont typeface="Arial" panose="020B0604020202020204" pitchFamily="34" charset="0"/>
              <a:buChar char="•"/>
            </a:pPr>
            <a:r>
              <a:rPr lang="es-ES" altLang="en-US" sz="2600" b="1">
                <a:latin typeface="Humnst777 BT" pitchFamily="1" charset="0"/>
              </a:rPr>
              <a:t>Experian</a:t>
            </a:r>
            <a:endParaRPr lang="en-US" altLang="en-US" sz="26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37896" name="Group 9">
            <a:extLst>
              <a:ext uri="{FF2B5EF4-FFF2-40B4-BE49-F238E27FC236}">
                <a16:creationId xmlns:a16="http://schemas.microsoft.com/office/drawing/2014/main" id="{A7B0F273-86E5-D844-9A3B-AA09CEA490DF}"/>
              </a:ext>
            </a:extLst>
          </p:cNvPr>
          <p:cNvGrpSpPr>
            <a:grpSpLocks/>
          </p:cNvGrpSpPr>
          <p:nvPr/>
        </p:nvGrpSpPr>
        <p:grpSpPr bwMode="auto">
          <a:xfrm>
            <a:off x="2895600" y="6172200"/>
            <a:ext cx="3352800" cy="544513"/>
            <a:chOff x="2895600" y="6172200"/>
            <a:chExt cx="3352800" cy="544513"/>
          </a:xfrm>
        </p:grpSpPr>
        <p:sp>
          <p:nvSpPr>
            <p:cNvPr id="37897" name="Text Box 10">
              <a:extLst>
                <a:ext uri="{FF2B5EF4-FFF2-40B4-BE49-F238E27FC236}">
                  <a16:creationId xmlns:a16="http://schemas.microsoft.com/office/drawing/2014/main" id="{A85D2632-462F-3641-AE2E-4B7F3E929FD6}"/>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37898" name="Text Box 11">
              <a:extLst>
                <a:ext uri="{FF2B5EF4-FFF2-40B4-BE49-F238E27FC236}">
                  <a16:creationId xmlns:a16="http://schemas.microsoft.com/office/drawing/2014/main" id="{D9ED8C3D-4AAD-2B41-9676-7E388C79BF77}"/>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12F563ED-E34C-9E41-87C5-AE405B83C1F8}"/>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39939" name="Rectangle 4">
            <a:extLst>
              <a:ext uri="{FF2B5EF4-FFF2-40B4-BE49-F238E27FC236}">
                <a16:creationId xmlns:a16="http://schemas.microsoft.com/office/drawing/2014/main" id="{7A334F78-F134-6F4B-AEF1-FED2945D9A04}"/>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60760F03-8F1A-8945-ACB5-0F1ED82919DE}"/>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39941" name="Rectangle 13">
            <a:extLst>
              <a:ext uri="{FF2B5EF4-FFF2-40B4-BE49-F238E27FC236}">
                <a16:creationId xmlns:a16="http://schemas.microsoft.com/office/drawing/2014/main" id="{C093E630-0EFA-C544-88E6-522C00C8B8C0}"/>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39942" name="Text Box 4">
            <a:extLst>
              <a:ext uri="{FF2B5EF4-FFF2-40B4-BE49-F238E27FC236}">
                <a16:creationId xmlns:a16="http://schemas.microsoft.com/office/drawing/2014/main" id="{CFC0A6E3-6815-8A44-87C1-AC02554013F9}"/>
              </a:ext>
            </a:extLst>
          </p:cNvPr>
          <p:cNvSpPr txBox="1">
            <a:spLocks noChangeArrowheads="1"/>
          </p:cNvSpPr>
          <p:nvPr/>
        </p:nvSpPr>
        <p:spPr bwMode="auto">
          <a:xfrm>
            <a:off x="304800" y="204788"/>
            <a:ext cx="78486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92C783"/>
                </a:solidFill>
                <a:latin typeface="Humnst777 BT" pitchFamily="1" charset="0"/>
              </a:rPr>
              <a:t>¿Qué información contiene su informe de crédito</a:t>
            </a:r>
            <a:endParaRPr lang="en-US" altLang="en-US" sz="3800" b="1">
              <a:solidFill>
                <a:srgbClr val="92C783"/>
              </a:solidFill>
              <a:latin typeface="Humnst777 BT" pitchFamily="1" charset="0"/>
            </a:endParaRPr>
          </a:p>
          <a:p>
            <a:pPr eaLnBrk="1" hangingPunct="1"/>
            <a:endParaRPr lang="en-US" altLang="en-US" sz="2800" b="1">
              <a:latin typeface="Humnst777 BT" pitchFamily="1" charset="0"/>
            </a:endParaRPr>
          </a:p>
        </p:txBody>
      </p:sp>
      <p:sp>
        <p:nvSpPr>
          <p:cNvPr id="39943" name="Rectangle 3">
            <a:extLst>
              <a:ext uri="{FF2B5EF4-FFF2-40B4-BE49-F238E27FC236}">
                <a16:creationId xmlns:a16="http://schemas.microsoft.com/office/drawing/2014/main" id="{A8618371-A91B-0F42-87AA-3934CD916312}"/>
              </a:ext>
            </a:extLst>
          </p:cNvPr>
          <p:cNvSpPr txBox="1">
            <a:spLocks noChangeArrowheads="1"/>
          </p:cNvSpPr>
          <p:nvPr/>
        </p:nvSpPr>
        <p:spPr bwMode="auto">
          <a:xfrm>
            <a:off x="765175" y="1652588"/>
            <a:ext cx="7951788" cy="4749800"/>
          </a:xfrm>
          <a:prstGeom prst="rect">
            <a:avLst/>
          </a:prstGeom>
          <a:noFill/>
          <a:ln w="9525">
            <a:noFill/>
            <a:miter lim="800000"/>
            <a:headEnd/>
            <a:tailEnd/>
          </a:ln>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347663" eaLnBrk="0" hangingPunct="0">
              <a:defRPr sz="2400">
                <a:solidFill>
                  <a:schemeClr val="tx1"/>
                </a:solidFill>
                <a:latin typeface="Arial" panose="020B0604020202020204" pitchFamily="34" charset="0"/>
                <a:ea typeface="ＭＳ Ｐゴシック" panose="020B0600070205080204" pitchFamily="34" charset="-128"/>
              </a:defRPr>
            </a:lvl2pPr>
            <a:lvl3pPr indent="-457200"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Aft>
                <a:spcPts val="600"/>
              </a:spcAft>
              <a:buFont typeface="Wingdings" pitchFamily="2" charset="2"/>
              <a:buChar char="ü"/>
            </a:pPr>
            <a:r>
              <a:rPr lang="es-ES" altLang="en-US" sz="3000" b="1">
                <a:latin typeface="Humnst777 BT" pitchFamily="1" charset="0"/>
              </a:rPr>
              <a:t>Datos sobre pagos actuales y anteriores</a:t>
            </a:r>
          </a:p>
          <a:p>
            <a:pPr lvl="2" eaLnBrk="1" hangingPunct="1">
              <a:spcAft>
                <a:spcPts val="1800"/>
              </a:spcAft>
              <a:buFont typeface="Arial" panose="020B0604020202020204" pitchFamily="34" charset="0"/>
              <a:buChar char="•"/>
            </a:pPr>
            <a:r>
              <a:rPr lang="es-ES" altLang="en-US" sz="2600" b="1">
                <a:latin typeface="Humnst777 BT" pitchFamily="1" charset="0"/>
              </a:rPr>
              <a:t>Pagos puntuales y atrasados</a:t>
            </a:r>
          </a:p>
          <a:p>
            <a:pPr eaLnBrk="1" hangingPunct="1">
              <a:spcAft>
                <a:spcPts val="1200"/>
              </a:spcAft>
              <a:buFont typeface="Wingdings" pitchFamily="2" charset="2"/>
              <a:buChar char="ü"/>
            </a:pPr>
            <a:r>
              <a:rPr lang="es-ES" altLang="en-US" sz="3000" b="1">
                <a:latin typeface="Humnst777 BT" pitchFamily="1" charset="0"/>
              </a:rPr>
              <a:t>Límites de crédito y saldos pendientes </a:t>
            </a:r>
          </a:p>
          <a:p>
            <a:pPr eaLnBrk="1" hangingPunct="1">
              <a:spcAft>
                <a:spcPts val="1200"/>
              </a:spcAft>
              <a:buFont typeface="Wingdings" pitchFamily="2" charset="2"/>
              <a:buChar char="ü"/>
            </a:pPr>
            <a:r>
              <a:rPr lang="es-ES" altLang="en-US" sz="3000" b="1">
                <a:latin typeface="Humnst777 BT" pitchFamily="1" charset="0"/>
              </a:rPr>
              <a:t>Información de registros públicos</a:t>
            </a:r>
          </a:p>
          <a:p>
            <a:pPr eaLnBrk="1" hangingPunct="1">
              <a:spcAft>
                <a:spcPts val="1200"/>
              </a:spcAft>
              <a:buFont typeface="Wingdings" pitchFamily="2" charset="2"/>
              <a:buChar char="ü"/>
            </a:pPr>
            <a:r>
              <a:rPr lang="es-ES" altLang="en-US" sz="3000" b="1">
                <a:latin typeface="Humnst777 BT" pitchFamily="1" charset="0"/>
              </a:rPr>
              <a:t>Nombres de empresas que solicitaron una copia de su informe</a:t>
            </a:r>
            <a:endParaRPr lang="en-US" altLang="en-US" sz="3000" b="1">
              <a:latin typeface="Humnst777 BT" pitchFamily="1" charset="0"/>
            </a:endParaRPr>
          </a:p>
          <a:p>
            <a:pPr lvl="1" eaLnBrk="1" hangingPunct="1">
              <a:buFont typeface="Arial" panose="020B0604020202020204" pitchFamily="34" charset="0"/>
              <a:buChar char="•"/>
            </a:pPr>
            <a:endParaRPr lang="en-US" altLang="en-US" sz="2800" b="1">
              <a:latin typeface="Humnst777 BT" pitchFamily="1"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39944" name="Group 9">
            <a:extLst>
              <a:ext uri="{FF2B5EF4-FFF2-40B4-BE49-F238E27FC236}">
                <a16:creationId xmlns:a16="http://schemas.microsoft.com/office/drawing/2014/main" id="{799FE339-6FEC-7E49-ADDC-844902329780}"/>
              </a:ext>
            </a:extLst>
          </p:cNvPr>
          <p:cNvGrpSpPr>
            <a:grpSpLocks/>
          </p:cNvGrpSpPr>
          <p:nvPr/>
        </p:nvGrpSpPr>
        <p:grpSpPr bwMode="auto">
          <a:xfrm>
            <a:off x="2895600" y="6172200"/>
            <a:ext cx="3352800" cy="544513"/>
            <a:chOff x="2895600" y="6172200"/>
            <a:chExt cx="3352800" cy="544513"/>
          </a:xfrm>
        </p:grpSpPr>
        <p:sp>
          <p:nvSpPr>
            <p:cNvPr id="39945" name="Text Box 10">
              <a:extLst>
                <a:ext uri="{FF2B5EF4-FFF2-40B4-BE49-F238E27FC236}">
                  <a16:creationId xmlns:a16="http://schemas.microsoft.com/office/drawing/2014/main" id="{C49ED207-A8DE-D341-9F22-0E752A824404}"/>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39946" name="Text Box 11">
              <a:extLst>
                <a:ext uri="{FF2B5EF4-FFF2-40B4-BE49-F238E27FC236}">
                  <a16:creationId xmlns:a16="http://schemas.microsoft.com/office/drawing/2014/main" id="{9969B4A8-35BA-864B-BE4B-59B4144B5415}"/>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60707844-971A-794A-9F4F-F3891136B40C}"/>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41987" name="Rectangle 4">
            <a:extLst>
              <a:ext uri="{FF2B5EF4-FFF2-40B4-BE49-F238E27FC236}">
                <a16:creationId xmlns:a16="http://schemas.microsoft.com/office/drawing/2014/main" id="{1D726CEA-C806-8B47-AB58-21DB3AB21B2B}"/>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75D84506-3EB4-B041-91BB-0BDF7CF6F0BA}"/>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41989" name="Rectangle 13">
            <a:extLst>
              <a:ext uri="{FF2B5EF4-FFF2-40B4-BE49-F238E27FC236}">
                <a16:creationId xmlns:a16="http://schemas.microsoft.com/office/drawing/2014/main" id="{0B6492D0-7587-0449-B847-E8CA18BC223D}"/>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1990" name="Text Box 4">
            <a:extLst>
              <a:ext uri="{FF2B5EF4-FFF2-40B4-BE49-F238E27FC236}">
                <a16:creationId xmlns:a16="http://schemas.microsoft.com/office/drawing/2014/main" id="{D73A2825-C99A-6940-AA90-D8E9D296F9CD}"/>
              </a:ext>
            </a:extLst>
          </p:cNvPr>
          <p:cNvSpPr txBox="1">
            <a:spLocks noChangeArrowheads="1"/>
          </p:cNvSpPr>
          <p:nvPr/>
        </p:nvSpPr>
        <p:spPr bwMode="auto">
          <a:xfrm>
            <a:off x="304800" y="204788"/>
            <a:ext cx="8135938"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92C783"/>
                </a:solidFill>
                <a:latin typeface="Humnst777 BT" pitchFamily="1" charset="0"/>
              </a:rPr>
              <a:t>¿Quién puede obtener una copia del informe?</a:t>
            </a:r>
            <a:endParaRPr lang="en-US" altLang="en-US" sz="3800" b="1">
              <a:solidFill>
                <a:srgbClr val="92C783"/>
              </a:solidFill>
              <a:latin typeface="Humnst777 BT" pitchFamily="1" charset="0"/>
            </a:endParaRPr>
          </a:p>
        </p:txBody>
      </p:sp>
      <p:sp>
        <p:nvSpPr>
          <p:cNvPr id="41991" name="Rectangle 3">
            <a:extLst>
              <a:ext uri="{FF2B5EF4-FFF2-40B4-BE49-F238E27FC236}">
                <a16:creationId xmlns:a16="http://schemas.microsoft.com/office/drawing/2014/main" id="{D48CE878-C883-844F-83E4-57112CD2B49A}"/>
              </a:ext>
            </a:extLst>
          </p:cNvPr>
          <p:cNvSpPr txBox="1">
            <a:spLocks noChangeArrowheads="1"/>
          </p:cNvSpPr>
          <p:nvPr/>
        </p:nvSpPr>
        <p:spPr bwMode="auto">
          <a:xfrm>
            <a:off x="838200" y="1571625"/>
            <a:ext cx="7681913" cy="4749800"/>
          </a:xfrm>
          <a:prstGeom prst="rect">
            <a:avLst/>
          </a:prstGeom>
          <a:noFill/>
          <a:ln w="9525">
            <a:noFill/>
            <a:miter lim="800000"/>
            <a:headEnd/>
            <a:tailEnd/>
          </a:ln>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indent="-457200"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Aft>
                <a:spcPts val="1800"/>
              </a:spcAft>
              <a:buFont typeface="Wingdings" pitchFamily="2" charset="2"/>
              <a:buChar char="ü"/>
            </a:pPr>
            <a:r>
              <a:rPr lang="es-ES" altLang="en-US" sz="3200" b="1">
                <a:latin typeface="Humnst777 BT" pitchFamily="1" charset="0"/>
              </a:rPr>
              <a:t>Usted</a:t>
            </a:r>
          </a:p>
          <a:p>
            <a:pPr eaLnBrk="1" hangingPunct="1">
              <a:spcAft>
                <a:spcPts val="600"/>
              </a:spcAft>
              <a:buFont typeface="Wingdings" pitchFamily="2" charset="2"/>
              <a:buChar char="ü"/>
            </a:pPr>
            <a:r>
              <a:rPr lang="es-ES" altLang="en-US" sz="3200" b="1">
                <a:latin typeface="Humnst777 BT" pitchFamily="1" charset="0"/>
              </a:rPr>
              <a:t>Sólo aquellos que puedan probar una necesidad legítima</a:t>
            </a:r>
          </a:p>
          <a:p>
            <a:pPr lvl="2" eaLnBrk="1" hangingPunct="1">
              <a:buFont typeface="Arial" panose="020B0604020202020204" pitchFamily="34" charset="0"/>
              <a:buChar char="•"/>
            </a:pPr>
            <a:r>
              <a:rPr lang="es-ES" altLang="en-US" sz="2800" b="1">
                <a:latin typeface="Humnst777 BT" pitchFamily="1" charset="0"/>
              </a:rPr>
              <a:t>Bancos</a:t>
            </a:r>
          </a:p>
          <a:p>
            <a:pPr lvl="2" eaLnBrk="1" hangingPunct="1">
              <a:buFont typeface="Arial" panose="020B0604020202020204" pitchFamily="34" charset="0"/>
              <a:buChar char="•"/>
            </a:pPr>
            <a:r>
              <a:rPr lang="es-ES" altLang="en-US" sz="2800" b="1">
                <a:latin typeface="Humnst777 BT" pitchFamily="1" charset="0"/>
              </a:rPr>
              <a:t>Compañías de tarjetas de crédito</a:t>
            </a:r>
          </a:p>
          <a:p>
            <a:pPr lvl="2" eaLnBrk="1" hangingPunct="1">
              <a:buFont typeface="Arial" panose="020B0604020202020204" pitchFamily="34" charset="0"/>
              <a:buChar char="•"/>
            </a:pPr>
            <a:r>
              <a:rPr lang="es-ES" altLang="en-US" sz="2800" b="1">
                <a:latin typeface="Humnst777 BT" pitchFamily="1" charset="0"/>
              </a:rPr>
              <a:t>Compañías de bienes raíces o dueños de casa en alquiler</a:t>
            </a:r>
          </a:p>
          <a:p>
            <a:pPr lvl="2" eaLnBrk="1" hangingPunct="1">
              <a:buFont typeface="Arial" panose="020B0604020202020204" pitchFamily="34" charset="0"/>
              <a:buChar char="•"/>
            </a:pPr>
            <a:r>
              <a:rPr lang="es-ES" altLang="en-US" sz="2800" b="1">
                <a:latin typeface="Humnst777 BT" pitchFamily="1" charset="0"/>
              </a:rPr>
              <a:t>Empleadores</a:t>
            </a:r>
            <a:endParaRPr lang="en-US" altLang="en-US" sz="2800" b="1">
              <a:latin typeface="Humnst777 BT" pitchFamily="1" charset="0"/>
            </a:endParaRPr>
          </a:p>
          <a:p>
            <a:pPr lvl="1">
              <a:spcBef>
                <a:spcPts val="1725"/>
              </a:spcBef>
              <a:buClr>
                <a:schemeClr val="tx1"/>
              </a:buClr>
              <a:buFont typeface="Wingdings" pitchFamily="2" charset="2"/>
              <a:buChar char="ü"/>
            </a:pPr>
            <a:endParaRPr lang="en-US" altLang="en-US" sz="2800" b="1">
              <a:latin typeface="Humnst777 BT" pitchFamily="1"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41992" name="Group 9">
            <a:extLst>
              <a:ext uri="{FF2B5EF4-FFF2-40B4-BE49-F238E27FC236}">
                <a16:creationId xmlns:a16="http://schemas.microsoft.com/office/drawing/2014/main" id="{6F5AE3D9-77FA-A142-AC73-BDBB08F9E6A5}"/>
              </a:ext>
            </a:extLst>
          </p:cNvPr>
          <p:cNvGrpSpPr>
            <a:grpSpLocks/>
          </p:cNvGrpSpPr>
          <p:nvPr/>
        </p:nvGrpSpPr>
        <p:grpSpPr bwMode="auto">
          <a:xfrm>
            <a:off x="2895600" y="6172200"/>
            <a:ext cx="3352800" cy="544513"/>
            <a:chOff x="2895600" y="6172200"/>
            <a:chExt cx="3352800" cy="544513"/>
          </a:xfrm>
        </p:grpSpPr>
        <p:sp>
          <p:nvSpPr>
            <p:cNvPr id="41993" name="Text Box 10">
              <a:extLst>
                <a:ext uri="{FF2B5EF4-FFF2-40B4-BE49-F238E27FC236}">
                  <a16:creationId xmlns:a16="http://schemas.microsoft.com/office/drawing/2014/main" id="{0B0F63C0-7340-FE4B-87F3-F91CBC11B5D4}"/>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41994" name="Text Box 11">
              <a:extLst>
                <a:ext uri="{FF2B5EF4-FFF2-40B4-BE49-F238E27FC236}">
                  <a16:creationId xmlns:a16="http://schemas.microsoft.com/office/drawing/2014/main" id="{9434CF9D-35A4-4145-9B35-4A89FEAB26F3}"/>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C3E2EAE3-8491-7849-8D9E-2C4BA10A2C7C}"/>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44035" name="Rectangle 4">
            <a:extLst>
              <a:ext uri="{FF2B5EF4-FFF2-40B4-BE49-F238E27FC236}">
                <a16:creationId xmlns:a16="http://schemas.microsoft.com/office/drawing/2014/main" id="{C436C9FE-7A69-674A-98CF-FD839E397DCD}"/>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4F765644-3A34-9943-92C2-000412145F19}"/>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44037" name="Rectangle 13">
            <a:extLst>
              <a:ext uri="{FF2B5EF4-FFF2-40B4-BE49-F238E27FC236}">
                <a16:creationId xmlns:a16="http://schemas.microsoft.com/office/drawing/2014/main" id="{25805450-CA07-034F-B4A8-3A36D699DB0C}"/>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4038" name="Text Box 4">
            <a:extLst>
              <a:ext uri="{FF2B5EF4-FFF2-40B4-BE49-F238E27FC236}">
                <a16:creationId xmlns:a16="http://schemas.microsoft.com/office/drawing/2014/main" id="{F2275CDF-6C1E-2F4A-946B-6B124508DA07}"/>
              </a:ext>
            </a:extLst>
          </p:cNvPr>
          <p:cNvSpPr txBox="1">
            <a:spLocks noChangeArrowheads="1"/>
          </p:cNvSpPr>
          <p:nvPr/>
        </p:nvSpPr>
        <p:spPr bwMode="auto">
          <a:xfrm>
            <a:off x="304800" y="204788"/>
            <a:ext cx="8504238"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92C783"/>
                </a:solidFill>
                <a:latin typeface="Humnst777 BT" pitchFamily="1" charset="0"/>
              </a:rPr>
              <a:t>¿Cómo se puede obtener una copia?</a:t>
            </a:r>
            <a:endParaRPr lang="en-US" altLang="en-US" sz="3800" b="1">
              <a:solidFill>
                <a:srgbClr val="92C783"/>
              </a:solidFill>
              <a:latin typeface="Humnst777 BT" pitchFamily="1" charset="0"/>
            </a:endParaRPr>
          </a:p>
        </p:txBody>
      </p:sp>
      <p:sp>
        <p:nvSpPr>
          <p:cNvPr id="44039" name="Rectangle 3">
            <a:extLst>
              <a:ext uri="{FF2B5EF4-FFF2-40B4-BE49-F238E27FC236}">
                <a16:creationId xmlns:a16="http://schemas.microsoft.com/office/drawing/2014/main" id="{FFEE4E83-6B39-F744-BDBA-1A8D541F26DC}"/>
              </a:ext>
            </a:extLst>
          </p:cNvPr>
          <p:cNvSpPr txBox="1">
            <a:spLocks noChangeArrowheads="1"/>
          </p:cNvSpPr>
          <p:nvPr/>
        </p:nvSpPr>
        <p:spPr bwMode="auto">
          <a:xfrm>
            <a:off x="633413" y="1552575"/>
            <a:ext cx="7921625"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indent="-457200"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Aft>
                <a:spcPts val="600"/>
              </a:spcAft>
              <a:buFont typeface="Wingdings" pitchFamily="2" charset="2"/>
              <a:buChar char="ü"/>
            </a:pPr>
            <a:r>
              <a:rPr lang="es-ES" altLang="en-US" sz="2600" b="1">
                <a:latin typeface="Humnst777 BT" pitchFamily="1" charset="0"/>
              </a:rPr>
              <a:t>Llame a las agencias más importantes</a:t>
            </a:r>
          </a:p>
          <a:p>
            <a:pPr lvl="2" eaLnBrk="1" hangingPunct="1">
              <a:spcAft>
                <a:spcPts val="1200"/>
              </a:spcAft>
              <a:buFont typeface="Arial" panose="020B0604020202020204" pitchFamily="34" charset="0"/>
              <a:buChar char="•"/>
            </a:pPr>
            <a:r>
              <a:rPr lang="es-ES" altLang="en-US" sz="2200" b="1">
                <a:latin typeface="Humnst777 BT" pitchFamily="1" charset="0"/>
              </a:rPr>
              <a:t>Experian, TransUnion, Equifax</a:t>
            </a:r>
          </a:p>
          <a:p>
            <a:pPr eaLnBrk="1" hangingPunct="1">
              <a:lnSpc>
                <a:spcPct val="90000"/>
              </a:lnSpc>
              <a:spcAft>
                <a:spcPts val="1200"/>
              </a:spcAft>
              <a:buFont typeface="Wingdings" pitchFamily="2" charset="2"/>
              <a:buChar char="ü"/>
            </a:pPr>
            <a:r>
              <a:rPr lang="es-ES" altLang="en-US" sz="2600" b="1">
                <a:latin typeface="Humnst777 BT" pitchFamily="1" charset="0"/>
              </a:rPr>
              <a:t>Visite en Internet </a:t>
            </a:r>
            <a:r>
              <a:rPr lang="es-ES" altLang="en-US" sz="2600" b="1">
                <a:latin typeface="Humnst777 BT" pitchFamily="1" charset="0"/>
                <a:hlinkClick r:id="rId3"/>
              </a:rPr>
              <a:t>www.annualcreditreport.com</a:t>
            </a:r>
            <a:r>
              <a:rPr lang="es-ES" altLang="en-US" sz="2600" b="1">
                <a:latin typeface="Humnst777 BT" pitchFamily="1" charset="0"/>
              </a:rPr>
              <a:t> o llamar al 877-322-8228.</a:t>
            </a:r>
          </a:p>
          <a:p>
            <a:pPr eaLnBrk="1" hangingPunct="1">
              <a:spcAft>
                <a:spcPts val="600"/>
              </a:spcAft>
              <a:buFont typeface="Wingdings" pitchFamily="2" charset="2"/>
              <a:buChar char="ü"/>
            </a:pPr>
            <a:r>
              <a:rPr lang="es-ES" altLang="en-US" sz="2600" b="1">
                <a:latin typeface="Humnst777 BT" pitchFamily="1" charset="0"/>
              </a:rPr>
              <a:t>Necesita dar la siguiente información:</a:t>
            </a:r>
          </a:p>
          <a:p>
            <a:pPr lvl="2" eaLnBrk="1" hangingPunct="1">
              <a:buFont typeface="Arial" panose="020B0604020202020204" pitchFamily="34" charset="0"/>
              <a:buChar char="•"/>
            </a:pPr>
            <a:r>
              <a:rPr lang="es-ES" altLang="en-US" sz="2200" b="1">
                <a:latin typeface="Humnst777 BT" pitchFamily="1" charset="0"/>
              </a:rPr>
              <a:t>Nombre completo</a:t>
            </a:r>
          </a:p>
          <a:p>
            <a:pPr lvl="2" eaLnBrk="1" hangingPunct="1">
              <a:buFont typeface="Arial" panose="020B0604020202020204" pitchFamily="34" charset="0"/>
              <a:buChar char="•"/>
            </a:pPr>
            <a:r>
              <a:rPr lang="es-ES" altLang="en-US" sz="2200" b="1">
                <a:latin typeface="Humnst777 BT" pitchFamily="1" charset="0"/>
              </a:rPr>
              <a:t>Número de Seguro Social </a:t>
            </a:r>
          </a:p>
          <a:p>
            <a:pPr lvl="2" eaLnBrk="1" hangingPunct="1">
              <a:buFont typeface="Arial" panose="020B0604020202020204" pitchFamily="34" charset="0"/>
              <a:buChar char="•"/>
            </a:pPr>
            <a:r>
              <a:rPr lang="es-ES" altLang="en-US" sz="2200" b="1">
                <a:latin typeface="Humnst777 BT" pitchFamily="1" charset="0"/>
              </a:rPr>
              <a:t>Su dirección de los últimos 2 a 5 años</a:t>
            </a:r>
            <a:r>
              <a:rPr lang="en-US" altLang="en-US" sz="2200" b="1">
                <a:latin typeface="Humnst777 BT" pitchFamily="1" charset="0"/>
              </a:rPr>
              <a:t>, número de teléfono </a:t>
            </a:r>
          </a:p>
          <a:p>
            <a:pPr lvl="2" eaLnBrk="1" hangingPunct="1">
              <a:buFont typeface="Arial" panose="020B0604020202020204" pitchFamily="34" charset="0"/>
              <a:buChar char="•"/>
            </a:pPr>
            <a:r>
              <a:rPr lang="es-ES" altLang="en-US" sz="2200" b="1">
                <a:latin typeface="Humnst777 BT" pitchFamily="1" charset="0"/>
              </a:rPr>
              <a:t>Fecha de nacimiento</a:t>
            </a:r>
          </a:p>
          <a:p>
            <a:pPr eaLnBrk="1" hangingPunct="1">
              <a:lnSpc>
                <a:spcPct val="90000"/>
              </a:lnSpc>
              <a:spcBef>
                <a:spcPts val="1725"/>
              </a:spcBef>
              <a:spcAft>
                <a:spcPts val="1200"/>
              </a:spcAft>
              <a:buFont typeface="Wingdings" pitchFamily="2" charset="2"/>
              <a:buChar char="ü"/>
            </a:pPr>
            <a:endParaRPr lang="en-US" altLang="en-US" b="1">
              <a:latin typeface="Humnst777 BT" pitchFamily="1" charset="0"/>
            </a:endParaRPr>
          </a:p>
          <a:p>
            <a:pPr lvl="1">
              <a:spcBef>
                <a:spcPts val="1725"/>
              </a:spcBef>
              <a:buClr>
                <a:schemeClr val="tx1"/>
              </a:buClr>
              <a:buFont typeface="Wingdings" pitchFamily="2" charset="2"/>
              <a:buChar char="ü"/>
            </a:pPr>
            <a:endParaRPr lang="en-US" altLang="en-US" b="1">
              <a:latin typeface="Humnst777 BT" pitchFamily="1" charset="0"/>
            </a:endParaRPr>
          </a:p>
          <a:p>
            <a:pPr lvl="1">
              <a:spcBef>
                <a:spcPct val="20000"/>
              </a:spcBef>
              <a:buClr>
                <a:schemeClr val="tx2"/>
              </a:buClr>
            </a:pPr>
            <a:endParaRPr kumimoji="1" lang="en-US" altLang="en-US" b="1">
              <a:solidFill>
                <a:schemeClr val="accent2"/>
              </a:solidFill>
              <a:latin typeface="Calibri" panose="020F0502020204030204" pitchFamily="34" charset="0"/>
            </a:endParaRPr>
          </a:p>
          <a:p>
            <a:pPr lvl="1">
              <a:spcBef>
                <a:spcPct val="20000"/>
              </a:spcBef>
              <a:buClr>
                <a:schemeClr val="tx2"/>
              </a:buClr>
            </a:pPr>
            <a:endParaRPr kumimoji="1" lang="en-US" altLang="en-US" b="1">
              <a:solidFill>
                <a:schemeClr val="accent2"/>
              </a:solidFill>
              <a:latin typeface="Calibri" panose="020F0502020204030204" pitchFamily="34" charset="0"/>
            </a:endParaRPr>
          </a:p>
        </p:txBody>
      </p:sp>
      <p:grpSp>
        <p:nvGrpSpPr>
          <p:cNvPr id="44040" name="Group 9">
            <a:extLst>
              <a:ext uri="{FF2B5EF4-FFF2-40B4-BE49-F238E27FC236}">
                <a16:creationId xmlns:a16="http://schemas.microsoft.com/office/drawing/2014/main" id="{4200EAE6-1BE7-E443-8870-C41D7C263214}"/>
              </a:ext>
            </a:extLst>
          </p:cNvPr>
          <p:cNvGrpSpPr>
            <a:grpSpLocks/>
          </p:cNvGrpSpPr>
          <p:nvPr/>
        </p:nvGrpSpPr>
        <p:grpSpPr bwMode="auto">
          <a:xfrm>
            <a:off x="2895600" y="6172200"/>
            <a:ext cx="3352800" cy="544513"/>
            <a:chOff x="2895600" y="6172200"/>
            <a:chExt cx="3352800" cy="544513"/>
          </a:xfrm>
        </p:grpSpPr>
        <p:sp>
          <p:nvSpPr>
            <p:cNvPr id="44041" name="Text Box 10">
              <a:extLst>
                <a:ext uri="{FF2B5EF4-FFF2-40B4-BE49-F238E27FC236}">
                  <a16:creationId xmlns:a16="http://schemas.microsoft.com/office/drawing/2014/main" id="{C73A9132-FCA4-344D-834A-71791264A8A0}"/>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44042" name="Text Box 11">
              <a:extLst>
                <a:ext uri="{FF2B5EF4-FFF2-40B4-BE49-F238E27FC236}">
                  <a16:creationId xmlns:a16="http://schemas.microsoft.com/office/drawing/2014/main" id="{C7154020-7664-D948-9DC7-315CA015A9D4}"/>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205D21B6-A11E-654C-A0AB-7053C9FFD78E}"/>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46083" name="Rectangle 4">
            <a:extLst>
              <a:ext uri="{FF2B5EF4-FFF2-40B4-BE49-F238E27FC236}">
                <a16:creationId xmlns:a16="http://schemas.microsoft.com/office/drawing/2014/main" id="{4100AAFA-2EDA-DD43-B210-ED5C681E0E54}"/>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6F1CE669-7868-5442-BF1F-0490616FDDD8}"/>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46085" name="Rectangle 13">
            <a:extLst>
              <a:ext uri="{FF2B5EF4-FFF2-40B4-BE49-F238E27FC236}">
                <a16:creationId xmlns:a16="http://schemas.microsoft.com/office/drawing/2014/main" id="{65E96A08-D878-7F49-9770-A07B31B193A0}"/>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6086" name="Text Box 4">
            <a:extLst>
              <a:ext uri="{FF2B5EF4-FFF2-40B4-BE49-F238E27FC236}">
                <a16:creationId xmlns:a16="http://schemas.microsoft.com/office/drawing/2014/main" id="{61160755-B145-FD42-8701-2025F0C6678A}"/>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92C783"/>
                </a:solidFill>
                <a:latin typeface="Humnst777 BT" pitchFamily="1" charset="0"/>
              </a:rPr>
              <a:t>Costo de su informe de crédito</a:t>
            </a:r>
            <a:endParaRPr lang="en-US" altLang="en-US" sz="3800" b="1">
              <a:solidFill>
                <a:srgbClr val="92C783"/>
              </a:solidFill>
              <a:latin typeface="Humnst777 BT" pitchFamily="1" charset="0"/>
            </a:endParaRPr>
          </a:p>
        </p:txBody>
      </p:sp>
      <p:sp>
        <p:nvSpPr>
          <p:cNvPr id="46087" name="Rectangle 3">
            <a:extLst>
              <a:ext uri="{FF2B5EF4-FFF2-40B4-BE49-F238E27FC236}">
                <a16:creationId xmlns:a16="http://schemas.microsoft.com/office/drawing/2014/main" id="{C903E6FF-3657-3344-A6FD-6CA755057A01}"/>
              </a:ext>
            </a:extLst>
          </p:cNvPr>
          <p:cNvSpPr txBox="1">
            <a:spLocks noChangeArrowheads="1"/>
          </p:cNvSpPr>
          <p:nvPr/>
        </p:nvSpPr>
        <p:spPr bwMode="auto">
          <a:xfrm>
            <a:off x="895350" y="1323975"/>
            <a:ext cx="7478713" cy="4749800"/>
          </a:xfrm>
          <a:prstGeom prst="rect">
            <a:avLst/>
          </a:prstGeom>
          <a:noFill/>
          <a:ln w="9525">
            <a:noFill/>
            <a:miter lim="800000"/>
            <a:headEnd/>
            <a:tailEnd/>
          </a:ln>
        </p:spPr>
        <p:txBody>
          <a:bodyPr lIns="92075" tIns="46038" rIns="92075" bIns="46038"/>
          <a:lstStyle>
            <a:lvl1pPr marL="411163"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600"/>
              </a:spcAft>
              <a:buClr>
                <a:schemeClr val="tx1"/>
              </a:buClr>
              <a:buSzPct val="100000"/>
              <a:buFont typeface="Wingdings" pitchFamily="2" charset="2"/>
              <a:buChar char="ü"/>
            </a:pPr>
            <a:r>
              <a:rPr lang="en-US" altLang="en-US" sz="3000" b="1">
                <a:latin typeface="Humnst777 BT" pitchFamily="1" charset="0"/>
              </a:rPr>
              <a:t>Un informe gratuito por año de cada una de las tres compañias.</a:t>
            </a:r>
          </a:p>
          <a:p>
            <a:pPr defTabSz="914400">
              <a:spcBef>
                <a:spcPts val="1725"/>
              </a:spcBef>
              <a:spcAft>
                <a:spcPts val="600"/>
              </a:spcAft>
              <a:buClr>
                <a:schemeClr val="tx1"/>
              </a:buClr>
              <a:buSzPct val="100000"/>
              <a:buFont typeface="Wingdings" pitchFamily="2" charset="2"/>
              <a:buChar char="ü"/>
            </a:pPr>
            <a:r>
              <a:rPr lang="es-ES" altLang="en-US" sz="3000" b="1">
                <a:latin typeface="Humnst777 BT" pitchFamily="1" charset="0"/>
              </a:rPr>
              <a:t>Su informe de crédito es gratuito si, en base a eso, le negaron crédito durante los últimos 60 días.</a:t>
            </a:r>
          </a:p>
          <a:p>
            <a:pPr defTabSz="914400">
              <a:spcBef>
                <a:spcPts val="1725"/>
              </a:spcBef>
              <a:spcAft>
                <a:spcPts val="600"/>
              </a:spcAft>
              <a:buClr>
                <a:schemeClr val="tx1"/>
              </a:buClr>
              <a:buSzPct val="100000"/>
              <a:buFont typeface="Wingdings" pitchFamily="2" charset="2"/>
              <a:buChar char="ü"/>
            </a:pPr>
            <a:r>
              <a:rPr lang="es-ES" altLang="en-US" sz="3000" b="1">
                <a:latin typeface="Humnst777 BT" pitchFamily="1" charset="0"/>
              </a:rPr>
              <a:t>De otra forma, le cuesta aproximadamente $10</a:t>
            </a:r>
            <a:endParaRPr lang="en-US" altLang="en-US" sz="30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46088" name="Group 9">
            <a:extLst>
              <a:ext uri="{FF2B5EF4-FFF2-40B4-BE49-F238E27FC236}">
                <a16:creationId xmlns:a16="http://schemas.microsoft.com/office/drawing/2014/main" id="{9E0508A6-24C6-A44F-8C90-3E798A74B293}"/>
              </a:ext>
            </a:extLst>
          </p:cNvPr>
          <p:cNvGrpSpPr>
            <a:grpSpLocks/>
          </p:cNvGrpSpPr>
          <p:nvPr/>
        </p:nvGrpSpPr>
        <p:grpSpPr bwMode="auto">
          <a:xfrm>
            <a:off x="2895600" y="6172200"/>
            <a:ext cx="3352800" cy="544513"/>
            <a:chOff x="2895600" y="6172200"/>
            <a:chExt cx="3352800" cy="544513"/>
          </a:xfrm>
        </p:grpSpPr>
        <p:sp>
          <p:nvSpPr>
            <p:cNvPr id="46089" name="Text Box 10">
              <a:extLst>
                <a:ext uri="{FF2B5EF4-FFF2-40B4-BE49-F238E27FC236}">
                  <a16:creationId xmlns:a16="http://schemas.microsoft.com/office/drawing/2014/main" id="{D868007F-9F20-8241-B316-2427A05242A2}"/>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46090" name="Text Box 11">
              <a:extLst>
                <a:ext uri="{FF2B5EF4-FFF2-40B4-BE49-F238E27FC236}">
                  <a16:creationId xmlns:a16="http://schemas.microsoft.com/office/drawing/2014/main" id="{B02FE9A4-2C39-0D4A-B930-AAF598794007}"/>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1643087E-BD11-AD4C-8A93-D4E851C1A3F9}"/>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48131" name="Rectangle 4">
            <a:extLst>
              <a:ext uri="{FF2B5EF4-FFF2-40B4-BE49-F238E27FC236}">
                <a16:creationId xmlns:a16="http://schemas.microsoft.com/office/drawing/2014/main" id="{E7733FB4-825C-8B42-96E3-073D81FFD657}"/>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AA133C2A-BC53-3249-89DC-43771B1E32C4}"/>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48133" name="Rectangle 13">
            <a:extLst>
              <a:ext uri="{FF2B5EF4-FFF2-40B4-BE49-F238E27FC236}">
                <a16:creationId xmlns:a16="http://schemas.microsoft.com/office/drawing/2014/main" id="{C40986E2-0AE4-0742-8D68-246E405B148F}"/>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8134" name="Text Box 4">
            <a:extLst>
              <a:ext uri="{FF2B5EF4-FFF2-40B4-BE49-F238E27FC236}">
                <a16:creationId xmlns:a16="http://schemas.microsoft.com/office/drawing/2014/main" id="{BA9D8F4C-469F-8E44-AE1B-5BE6C8EF39AA}"/>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92C783"/>
                </a:solidFill>
                <a:latin typeface="Humnst777 BT" pitchFamily="1" charset="0"/>
              </a:rPr>
              <a:t>Cómo encontrar crédito</a:t>
            </a:r>
            <a:endParaRPr lang="en-US" altLang="en-US" sz="3800" b="1">
              <a:solidFill>
                <a:srgbClr val="92C783"/>
              </a:solidFill>
              <a:latin typeface="Humnst777 BT" pitchFamily="1" charset="0"/>
            </a:endParaRPr>
          </a:p>
        </p:txBody>
      </p:sp>
      <p:sp>
        <p:nvSpPr>
          <p:cNvPr id="48135" name="Rectangle 3">
            <a:extLst>
              <a:ext uri="{FF2B5EF4-FFF2-40B4-BE49-F238E27FC236}">
                <a16:creationId xmlns:a16="http://schemas.microsoft.com/office/drawing/2014/main" id="{66C7D2DD-FD96-5246-A2EA-EDC7C0EB5D34}"/>
              </a:ext>
            </a:extLst>
          </p:cNvPr>
          <p:cNvSpPr txBox="1">
            <a:spLocks noChangeArrowheads="1"/>
          </p:cNvSpPr>
          <p:nvPr/>
        </p:nvSpPr>
        <p:spPr bwMode="auto">
          <a:xfrm>
            <a:off x="1143000" y="1522413"/>
            <a:ext cx="7297738"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914400"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1200"/>
              </a:spcAft>
              <a:buClr>
                <a:schemeClr val="tx1"/>
              </a:buClr>
              <a:buSzPct val="100000"/>
              <a:buFont typeface="Wingdings" pitchFamily="2" charset="2"/>
              <a:buChar char="ü"/>
            </a:pPr>
            <a:r>
              <a:rPr lang="es-ES" altLang="en-US" sz="3200" b="1">
                <a:latin typeface="Humnst777 BT" pitchFamily="1" charset="0"/>
              </a:rPr>
              <a:t>Compare precios</a:t>
            </a:r>
          </a:p>
          <a:p>
            <a:pPr lvl="1" defTabSz="914400">
              <a:spcAft>
                <a:spcPts val="1200"/>
              </a:spcAft>
              <a:buClr>
                <a:schemeClr val="tx1"/>
              </a:buClr>
              <a:buSzPct val="100000"/>
              <a:buFont typeface="Arial" panose="020B0604020202020204" pitchFamily="34" charset="0"/>
              <a:buChar char="•"/>
            </a:pPr>
            <a:r>
              <a:rPr lang="es-ES" altLang="en-US" sz="2800" b="1">
                <a:latin typeface="Humnst777 BT" pitchFamily="1" charset="0"/>
              </a:rPr>
              <a:t>Compare varias ofertas</a:t>
            </a:r>
          </a:p>
          <a:p>
            <a:pPr lvl="1" defTabSz="914400">
              <a:spcAft>
                <a:spcPts val="1200"/>
              </a:spcAft>
              <a:buClr>
                <a:schemeClr val="tx1"/>
              </a:buClr>
              <a:buSzPct val="100000"/>
              <a:buFont typeface="Arial" panose="020B0604020202020204" pitchFamily="34" charset="0"/>
              <a:buChar char="•"/>
            </a:pPr>
            <a:r>
              <a:rPr lang="es-ES" altLang="en-US" sz="2800" b="1">
                <a:latin typeface="Humnst777 BT" pitchFamily="1" charset="0"/>
              </a:rPr>
              <a:t>Pronto reconocerá los que no le convienen.</a:t>
            </a: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48136" name="Group 9">
            <a:extLst>
              <a:ext uri="{FF2B5EF4-FFF2-40B4-BE49-F238E27FC236}">
                <a16:creationId xmlns:a16="http://schemas.microsoft.com/office/drawing/2014/main" id="{F124DB6C-6856-194A-8D2C-EEC09F955A6B}"/>
              </a:ext>
            </a:extLst>
          </p:cNvPr>
          <p:cNvGrpSpPr>
            <a:grpSpLocks/>
          </p:cNvGrpSpPr>
          <p:nvPr/>
        </p:nvGrpSpPr>
        <p:grpSpPr bwMode="auto">
          <a:xfrm>
            <a:off x="2895600" y="6172200"/>
            <a:ext cx="3352800" cy="544513"/>
            <a:chOff x="2895600" y="6172200"/>
            <a:chExt cx="3352800" cy="544513"/>
          </a:xfrm>
        </p:grpSpPr>
        <p:sp>
          <p:nvSpPr>
            <p:cNvPr id="48137" name="Text Box 10">
              <a:extLst>
                <a:ext uri="{FF2B5EF4-FFF2-40B4-BE49-F238E27FC236}">
                  <a16:creationId xmlns:a16="http://schemas.microsoft.com/office/drawing/2014/main" id="{A6752508-4FB7-114B-A131-D2B26E746C35}"/>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48138" name="Text Box 11">
              <a:extLst>
                <a:ext uri="{FF2B5EF4-FFF2-40B4-BE49-F238E27FC236}">
                  <a16:creationId xmlns:a16="http://schemas.microsoft.com/office/drawing/2014/main" id="{5E8898C7-DAC9-474C-A8B1-AED6A359F28D}"/>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59CC0388-2403-E948-B233-8C72105F9A79}"/>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50179" name="Rectangle 4">
            <a:extLst>
              <a:ext uri="{FF2B5EF4-FFF2-40B4-BE49-F238E27FC236}">
                <a16:creationId xmlns:a16="http://schemas.microsoft.com/office/drawing/2014/main" id="{E3319155-937E-2A48-8A7B-0C5D1BDA0D4B}"/>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C07A01C5-7760-C142-BC6B-494728A5295D}"/>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50181" name="Rectangle 13">
            <a:extLst>
              <a:ext uri="{FF2B5EF4-FFF2-40B4-BE49-F238E27FC236}">
                <a16:creationId xmlns:a16="http://schemas.microsoft.com/office/drawing/2014/main" id="{4E8BA7F5-DDAE-854F-BBD1-C76B5239EFA7}"/>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50182" name="Text Box 4">
            <a:extLst>
              <a:ext uri="{FF2B5EF4-FFF2-40B4-BE49-F238E27FC236}">
                <a16:creationId xmlns:a16="http://schemas.microsoft.com/office/drawing/2014/main" id="{C00333CA-B5CF-E243-A37D-98FC014F4897}"/>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92C783"/>
                </a:solidFill>
                <a:latin typeface="Humnst777 BT" pitchFamily="1" charset="0"/>
              </a:rPr>
              <a:t>Lea la letra pequeña</a:t>
            </a:r>
            <a:endParaRPr lang="en-US" altLang="en-US" sz="3800" b="1">
              <a:solidFill>
                <a:srgbClr val="92C783"/>
              </a:solidFill>
              <a:latin typeface="Humnst777 BT" pitchFamily="1" charset="0"/>
            </a:endParaRPr>
          </a:p>
        </p:txBody>
      </p:sp>
      <p:sp>
        <p:nvSpPr>
          <p:cNvPr id="54279" name="Rectangle 3">
            <a:extLst>
              <a:ext uri="{FF2B5EF4-FFF2-40B4-BE49-F238E27FC236}">
                <a16:creationId xmlns:a16="http://schemas.microsoft.com/office/drawing/2014/main" id="{F1BE6C20-0D01-4945-9C4A-DC8F8DC3C87E}"/>
              </a:ext>
            </a:extLst>
          </p:cNvPr>
          <p:cNvSpPr txBox="1">
            <a:spLocks noChangeArrowheads="1"/>
          </p:cNvSpPr>
          <p:nvPr/>
        </p:nvSpPr>
        <p:spPr bwMode="auto">
          <a:xfrm>
            <a:off x="846138" y="1166813"/>
            <a:ext cx="7750175" cy="4749800"/>
          </a:xfrm>
          <a:prstGeom prst="rect">
            <a:avLst/>
          </a:prstGeom>
          <a:noFill/>
          <a:ln w="9525">
            <a:noFill/>
            <a:miter lim="800000"/>
            <a:headEnd/>
            <a:tailEnd/>
          </a:ln>
        </p:spPr>
        <p:txBody>
          <a:bodyPr lIns="92075" tIns="46038" rIns="92075" bIns="46038"/>
          <a:lstStyle>
            <a:lvl1pPr marL="411163"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buClr>
                <a:schemeClr val="tx1"/>
              </a:buClr>
              <a:buSzPct val="100000"/>
              <a:buFont typeface="Wingdings" pitchFamily="2" charset="2"/>
              <a:buChar char="ü"/>
            </a:pPr>
            <a:r>
              <a:rPr lang="es-ES" altLang="en-US" sz="2800" b="1">
                <a:latin typeface="Humnst777 BT" pitchFamily="1" charset="0"/>
              </a:rPr>
              <a:t>Repase el contrato con atención.</a:t>
            </a:r>
          </a:p>
          <a:p>
            <a:pPr defTabSz="914400">
              <a:spcBef>
                <a:spcPts val="1725"/>
              </a:spcBef>
              <a:buClr>
                <a:schemeClr val="tx1"/>
              </a:buClr>
              <a:buSzPct val="100000"/>
              <a:buFont typeface="Wingdings" pitchFamily="2" charset="2"/>
              <a:buChar char="ü"/>
            </a:pPr>
            <a:r>
              <a:rPr lang="es-ES" altLang="en-US" sz="2800" b="1">
                <a:latin typeface="Humnst777 BT" pitchFamily="1" charset="0"/>
              </a:rPr>
              <a:t>La letra pequeña contiene detalles importantes.</a:t>
            </a:r>
          </a:p>
          <a:p>
            <a:pPr defTabSz="914400">
              <a:spcBef>
                <a:spcPts val="1725"/>
              </a:spcBef>
              <a:buClr>
                <a:schemeClr val="tx1"/>
              </a:buClr>
              <a:buSzPct val="100000"/>
              <a:buFont typeface="Wingdings" pitchFamily="2" charset="2"/>
              <a:buChar char="ü"/>
            </a:pPr>
            <a:r>
              <a:rPr lang="es-ES" altLang="en-US" sz="2800" b="1">
                <a:latin typeface="Humnst777 BT" pitchFamily="1" charset="0"/>
              </a:rPr>
              <a:t>No se apure a firmar.</a:t>
            </a:r>
          </a:p>
          <a:p>
            <a:pPr defTabSz="914400">
              <a:spcBef>
                <a:spcPts val="1725"/>
              </a:spcBef>
              <a:buClr>
                <a:schemeClr val="tx1"/>
              </a:buClr>
              <a:buSzPct val="100000"/>
              <a:buFont typeface="Wingdings" pitchFamily="2" charset="2"/>
              <a:buChar char="ü"/>
            </a:pPr>
            <a:r>
              <a:rPr lang="es-ES" altLang="en-US" sz="2800" b="1">
                <a:latin typeface="Humnst777 BT" pitchFamily="1" charset="0"/>
              </a:rPr>
              <a:t>Una vez firmado el contrato, llévese una copia.</a:t>
            </a:r>
          </a:p>
          <a:p>
            <a:pPr defTabSz="914400">
              <a:spcBef>
                <a:spcPts val="1725"/>
              </a:spcBef>
              <a:buClr>
                <a:schemeClr val="tx1"/>
              </a:buClr>
              <a:buSzPct val="100000"/>
              <a:buFont typeface="Wingdings" pitchFamily="2" charset="2"/>
              <a:buChar char="ü"/>
            </a:pPr>
            <a:r>
              <a:rPr lang="es-ES" altLang="en-US" sz="2800" b="1">
                <a:latin typeface="Humnst777 BT" pitchFamily="1" charset="0"/>
              </a:rPr>
              <a:t>Conozca los recargos por no efectuar pagos.</a:t>
            </a:r>
          </a:p>
          <a:p>
            <a:pPr defTabSz="914400">
              <a:spcBef>
                <a:spcPts val="1725"/>
              </a:spcBef>
              <a:spcAft>
                <a:spcPts val="1200"/>
              </a:spcAft>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50184" name="Group 9">
            <a:extLst>
              <a:ext uri="{FF2B5EF4-FFF2-40B4-BE49-F238E27FC236}">
                <a16:creationId xmlns:a16="http://schemas.microsoft.com/office/drawing/2014/main" id="{4C5CAC99-9F5B-F041-87C5-19701D8AB4C0}"/>
              </a:ext>
            </a:extLst>
          </p:cNvPr>
          <p:cNvGrpSpPr>
            <a:grpSpLocks/>
          </p:cNvGrpSpPr>
          <p:nvPr/>
        </p:nvGrpSpPr>
        <p:grpSpPr bwMode="auto">
          <a:xfrm>
            <a:off x="2895600" y="6172200"/>
            <a:ext cx="3352800" cy="544513"/>
            <a:chOff x="2895600" y="6172200"/>
            <a:chExt cx="3352800" cy="544513"/>
          </a:xfrm>
        </p:grpSpPr>
        <p:sp>
          <p:nvSpPr>
            <p:cNvPr id="50185" name="Text Box 10">
              <a:extLst>
                <a:ext uri="{FF2B5EF4-FFF2-40B4-BE49-F238E27FC236}">
                  <a16:creationId xmlns:a16="http://schemas.microsoft.com/office/drawing/2014/main" id="{FFD5D975-764E-4443-A989-E5CD604571B5}"/>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50186" name="Text Box 11">
              <a:extLst>
                <a:ext uri="{FF2B5EF4-FFF2-40B4-BE49-F238E27FC236}">
                  <a16:creationId xmlns:a16="http://schemas.microsoft.com/office/drawing/2014/main" id="{52FCBC7B-8E4D-7E46-A4D4-BC0B28A337FD}"/>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233FE05C-3E92-9745-A8AB-8F111CB9FB89}"/>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5363" name="Rectangle 4">
            <a:extLst>
              <a:ext uri="{FF2B5EF4-FFF2-40B4-BE49-F238E27FC236}">
                <a16:creationId xmlns:a16="http://schemas.microsoft.com/office/drawing/2014/main" id="{5197A34C-5622-B14E-8C5D-C7769F58678F}"/>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94B2B129-0190-1E4C-A27B-FFDBAB5BE6A3}"/>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5365" name="Rectangle 13">
            <a:extLst>
              <a:ext uri="{FF2B5EF4-FFF2-40B4-BE49-F238E27FC236}">
                <a16:creationId xmlns:a16="http://schemas.microsoft.com/office/drawing/2014/main" id="{DFDAA0CB-D66F-0549-9CF0-F20B8CB65AE0}"/>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5366" name="Text Box 4">
            <a:extLst>
              <a:ext uri="{FF2B5EF4-FFF2-40B4-BE49-F238E27FC236}">
                <a16:creationId xmlns:a16="http://schemas.microsoft.com/office/drawing/2014/main" id="{666EE215-C7D6-9F4E-841C-0E45E2EDC7B5}"/>
              </a:ext>
            </a:extLst>
          </p:cNvPr>
          <p:cNvSpPr txBox="1">
            <a:spLocks noChangeArrowheads="1"/>
          </p:cNvSpPr>
          <p:nvPr/>
        </p:nvSpPr>
        <p:spPr bwMode="auto">
          <a:xfrm>
            <a:off x="304800" y="204788"/>
            <a:ext cx="7848600" cy="1108075"/>
          </a:xfrm>
          <a:prstGeom prst="rect">
            <a:avLst/>
          </a:prstGeom>
          <a:noFill/>
          <a:ln w="9525">
            <a:noFill/>
            <a:miter lim="800000"/>
            <a:headEnd/>
            <a:tailEnd/>
          </a:ln>
        </p:spPr>
        <p:txBody>
          <a:bodyPr>
            <a:spAutoFit/>
          </a:bodyPr>
          <a:lstStyle/>
          <a:p>
            <a:pPr>
              <a:defRPr/>
            </a:pPr>
            <a:r>
              <a:rPr lang="es-ES" sz="3800" b="1" dirty="0">
                <a:ln>
                  <a:solidFill>
                    <a:srgbClr val="92C783"/>
                  </a:solidFill>
                </a:ln>
                <a:solidFill>
                  <a:srgbClr val="92C783"/>
                </a:solidFill>
                <a:latin typeface="Humnst777 BT" pitchFamily="1" charset="0"/>
                <a:ea typeface="ＭＳ Ｐゴシック" charset="-128"/>
                <a:cs typeface="ＭＳ Ｐゴシック" charset="-128"/>
              </a:rPr>
              <a:t>Buen crédito</a:t>
            </a:r>
            <a:endParaRPr lang="en-US" sz="3800" b="1" dirty="0">
              <a:ln>
                <a:solidFill>
                  <a:srgbClr val="92C783"/>
                </a:solidFill>
              </a:ln>
              <a:solidFill>
                <a:srgbClr val="92C783"/>
              </a:solidFill>
              <a:latin typeface="Humnst777 BT" pitchFamily="1" charset="0"/>
              <a:ea typeface="ＭＳ Ｐゴシック" charset="-128"/>
              <a:cs typeface="ＭＳ Ｐゴシック" charset="-128"/>
            </a:endParaRPr>
          </a:p>
          <a:p>
            <a:pPr>
              <a:defRPr/>
            </a:pPr>
            <a:endParaRPr lang="en-US" sz="2800" b="1" dirty="0">
              <a:latin typeface="Humnst777 BT" pitchFamily="1" charset="0"/>
              <a:ea typeface="ＭＳ Ｐゴシック" charset="-128"/>
              <a:cs typeface="ＭＳ Ｐゴシック" charset="-128"/>
            </a:endParaRPr>
          </a:p>
        </p:txBody>
      </p:sp>
      <p:sp>
        <p:nvSpPr>
          <p:cNvPr id="15367" name="Rectangle 3">
            <a:extLst>
              <a:ext uri="{FF2B5EF4-FFF2-40B4-BE49-F238E27FC236}">
                <a16:creationId xmlns:a16="http://schemas.microsoft.com/office/drawing/2014/main" id="{8BAF728F-F004-2044-88C9-856FB81BA8D5}"/>
              </a:ext>
            </a:extLst>
          </p:cNvPr>
          <p:cNvSpPr txBox="1">
            <a:spLocks noChangeArrowheads="1"/>
          </p:cNvSpPr>
          <p:nvPr/>
        </p:nvSpPr>
        <p:spPr bwMode="auto">
          <a:xfrm>
            <a:off x="1266825" y="1492250"/>
            <a:ext cx="6821488" cy="4029075"/>
          </a:xfrm>
          <a:prstGeom prst="rect">
            <a:avLst/>
          </a:prstGeom>
          <a:noFill/>
          <a:ln w="9525">
            <a:noFill/>
            <a:miter lim="800000"/>
            <a:headEnd/>
            <a:tailEnd/>
          </a:ln>
        </p:spPr>
        <p:txBody>
          <a:bodyPr lIns="92075" tIns="46038" rIns="92075" bIns="46038"/>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411163"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buClr>
                <a:schemeClr val="tx2"/>
              </a:buClr>
              <a:buSzPct val="65000"/>
            </a:pPr>
            <a:r>
              <a:rPr lang="en-US" altLang="en-US" sz="3200" b="1" dirty="0">
                <a:latin typeface="Humnst777 BT" pitchFamily="1" charset="0"/>
              </a:rPr>
              <a:t>Managing Money</a:t>
            </a:r>
            <a:endParaRPr kumimoji="1" lang="en-US" altLang="en-US" sz="3200" b="1" dirty="0">
              <a:solidFill>
                <a:srgbClr val="000000"/>
              </a:solidFill>
              <a:latin typeface="Humnst777 BT" pitchFamily="1" charset="0"/>
            </a:endParaRPr>
          </a:p>
          <a:p>
            <a:pPr lvl="1" defTabSz="914400">
              <a:spcBef>
                <a:spcPts val="1725"/>
              </a:spcBef>
              <a:buClr>
                <a:schemeClr val="tx1"/>
              </a:buClr>
              <a:buFont typeface="Wingdings" pitchFamily="2" charset="2"/>
              <a:buChar char="ü"/>
            </a:pPr>
            <a:r>
              <a:rPr lang="en-US" altLang="en-US" sz="2800" b="1" dirty="0">
                <a:latin typeface="Humnst777 BT" pitchFamily="1" charset="0"/>
              </a:rPr>
              <a:t>Proyecto </a:t>
            </a:r>
            <a:r>
              <a:rPr lang="en-US" altLang="en-US" sz="2800" b="1" dirty="0" err="1">
                <a:latin typeface="Humnst777 BT" pitchFamily="1" charset="0"/>
              </a:rPr>
              <a:t>didáctico</a:t>
            </a:r>
            <a:r>
              <a:rPr lang="en-US" altLang="en-US" sz="2800" b="1" dirty="0">
                <a:latin typeface="Humnst777 BT" pitchFamily="1" charset="0"/>
              </a:rPr>
              <a:t> </a:t>
            </a:r>
            <a:r>
              <a:rPr lang="en-US" altLang="en-US" sz="2800" b="1" dirty="0" err="1">
                <a:latin typeface="Humnst777 BT" pitchFamily="1" charset="0"/>
              </a:rPr>
              <a:t>financiero</a:t>
            </a:r>
            <a:r>
              <a:rPr lang="en-US" altLang="en-US" sz="2800" b="1" dirty="0">
                <a:latin typeface="Humnst777 BT" pitchFamily="1" charset="0"/>
              </a:rPr>
              <a:t> de Consumer Action</a:t>
            </a:r>
          </a:p>
          <a:p>
            <a:pPr lvl="1" defTabSz="914400">
              <a:spcBef>
                <a:spcPts val="1725"/>
              </a:spcBef>
              <a:buClr>
                <a:schemeClr val="tx1"/>
              </a:buClr>
              <a:buFont typeface="Wingdings" pitchFamily="2" charset="2"/>
              <a:buChar char="ü"/>
            </a:pPr>
            <a:endParaRPr lang="en-US" altLang="en-US" sz="2800" b="1" dirty="0">
              <a:latin typeface="Humnst777 BT" pitchFamily="1" charset="0"/>
            </a:endParaRPr>
          </a:p>
          <a:p>
            <a:pPr lvl="1" defTabSz="914400">
              <a:spcBef>
                <a:spcPct val="20000"/>
              </a:spcBef>
              <a:buClr>
                <a:schemeClr val="tx2"/>
              </a:buClr>
            </a:pPr>
            <a:endParaRPr kumimoji="1" lang="en-US" altLang="en-US" sz="2800" b="1" dirty="0">
              <a:solidFill>
                <a:schemeClr val="accent2"/>
              </a:solidFill>
              <a:latin typeface="Calibri" panose="020F0502020204030204" pitchFamily="34" charset="0"/>
            </a:endParaRPr>
          </a:p>
          <a:p>
            <a:pPr lvl="1" defTabSz="914400">
              <a:spcBef>
                <a:spcPct val="20000"/>
              </a:spcBef>
              <a:buClr>
                <a:schemeClr val="tx2"/>
              </a:buClr>
              <a:buFontTx/>
              <a:buChar char="–"/>
            </a:pPr>
            <a:endParaRPr kumimoji="1" lang="en-US" altLang="en-US" sz="2800" b="1" dirty="0">
              <a:solidFill>
                <a:schemeClr val="accent2"/>
              </a:solidFill>
              <a:latin typeface="Calibri" panose="020F0502020204030204" pitchFamily="34" charset="0"/>
            </a:endParaRPr>
          </a:p>
        </p:txBody>
      </p:sp>
      <p:grpSp>
        <p:nvGrpSpPr>
          <p:cNvPr id="15368" name="Group 9">
            <a:extLst>
              <a:ext uri="{FF2B5EF4-FFF2-40B4-BE49-F238E27FC236}">
                <a16:creationId xmlns:a16="http://schemas.microsoft.com/office/drawing/2014/main" id="{2C52E272-E7D8-2547-9527-4D610CF894E3}"/>
              </a:ext>
            </a:extLst>
          </p:cNvPr>
          <p:cNvGrpSpPr>
            <a:grpSpLocks/>
          </p:cNvGrpSpPr>
          <p:nvPr/>
        </p:nvGrpSpPr>
        <p:grpSpPr bwMode="auto">
          <a:xfrm>
            <a:off x="2895600" y="6172200"/>
            <a:ext cx="3352800" cy="544513"/>
            <a:chOff x="2895600" y="6172200"/>
            <a:chExt cx="3352800" cy="544513"/>
          </a:xfrm>
        </p:grpSpPr>
        <p:sp>
          <p:nvSpPr>
            <p:cNvPr id="15369" name="Text Box 10">
              <a:extLst>
                <a:ext uri="{FF2B5EF4-FFF2-40B4-BE49-F238E27FC236}">
                  <a16:creationId xmlns:a16="http://schemas.microsoft.com/office/drawing/2014/main" id="{38B22E15-ADFA-E949-88E9-53D3ED0A1978}"/>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15370" name="Text Box 11">
              <a:extLst>
                <a:ext uri="{FF2B5EF4-FFF2-40B4-BE49-F238E27FC236}">
                  <a16:creationId xmlns:a16="http://schemas.microsoft.com/office/drawing/2014/main" id="{E505D971-21F5-DE42-BB2A-5A347CE44A8F}"/>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EF4DAD03-6ED5-BF4E-B85D-C1F74D53EAF2}"/>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52227" name="Rectangle 4">
            <a:extLst>
              <a:ext uri="{FF2B5EF4-FFF2-40B4-BE49-F238E27FC236}">
                <a16:creationId xmlns:a16="http://schemas.microsoft.com/office/drawing/2014/main" id="{586CC10F-61CE-3044-9AFA-CA1AD4D6B475}"/>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C9E511CE-6769-BE4B-B0E1-9F5E8AF07676}"/>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52229" name="Rectangle 13">
            <a:extLst>
              <a:ext uri="{FF2B5EF4-FFF2-40B4-BE49-F238E27FC236}">
                <a16:creationId xmlns:a16="http://schemas.microsoft.com/office/drawing/2014/main" id="{807492A7-366D-A640-BA56-133EB3D700CA}"/>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52230" name="Text Box 4">
            <a:extLst>
              <a:ext uri="{FF2B5EF4-FFF2-40B4-BE49-F238E27FC236}">
                <a16:creationId xmlns:a16="http://schemas.microsoft.com/office/drawing/2014/main" id="{296DB591-1D9F-784D-AF22-561593E74B46}"/>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92C783"/>
                </a:solidFill>
                <a:latin typeface="Humnst777 BT" pitchFamily="1" charset="0"/>
              </a:rPr>
              <a:t>Conozca el costo del crédito</a:t>
            </a:r>
            <a:endParaRPr lang="en-US" altLang="en-US" sz="3800" b="1">
              <a:solidFill>
                <a:srgbClr val="92C783"/>
              </a:solidFill>
              <a:latin typeface="Humnst777 BT" pitchFamily="1" charset="0"/>
            </a:endParaRPr>
          </a:p>
        </p:txBody>
      </p:sp>
      <p:sp>
        <p:nvSpPr>
          <p:cNvPr id="56327" name="Rectangle 3">
            <a:extLst>
              <a:ext uri="{FF2B5EF4-FFF2-40B4-BE49-F238E27FC236}">
                <a16:creationId xmlns:a16="http://schemas.microsoft.com/office/drawing/2014/main" id="{9495CC70-B08B-B447-94C8-6412A1C8C6C3}"/>
              </a:ext>
            </a:extLst>
          </p:cNvPr>
          <p:cNvSpPr txBox="1">
            <a:spLocks noChangeArrowheads="1"/>
          </p:cNvSpPr>
          <p:nvPr/>
        </p:nvSpPr>
        <p:spPr bwMode="auto">
          <a:xfrm>
            <a:off x="865188" y="1219200"/>
            <a:ext cx="7494587" cy="4749800"/>
          </a:xfrm>
          <a:prstGeom prst="rect">
            <a:avLst/>
          </a:prstGeom>
          <a:noFill/>
          <a:ln w="9525">
            <a:noFill/>
            <a:miter lim="800000"/>
            <a:headEnd/>
            <a:tailEnd/>
          </a:ln>
        </p:spPr>
        <p:txBody>
          <a:bodyPr lIns="92075" tIns="46038" rIns="92075" bIns="46038"/>
          <a:lstStyle>
            <a:lvl1pPr marL="411163"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600"/>
              </a:spcAft>
              <a:buClr>
                <a:schemeClr val="tx1"/>
              </a:buClr>
              <a:buSzPct val="100000"/>
              <a:buFont typeface="Wingdings" pitchFamily="2" charset="2"/>
              <a:buChar char="ü"/>
            </a:pPr>
            <a:r>
              <a:rPr lang="es-ES" altLang="en-US" sz="3000" b="1">
                <a:latin typeface="Humnst777 BT" pitchFamily="1" charset="0"/>
              </a:rPr>
              <a:t>Calcule el precio total cuando paga con crédito.</a:t>
            </a:r>
          </a:p>
          <a:p>
            <a:pPr defTabSz="914400">
              <a:spcBef>
                <a:spcPts val="1725"/>
              </a:spcBef>
              <a:spcAft>
                <a:spcPts val="600"/>
              </a:spcAft>
              <a:buClr>
                <a:schemeClr val="tx1"/>
              </a:buClr>
              <a:buSzPct val="100000"/>
              <a:buFont typeface="Wingdings" pitchFamily="2" charset="2"/>
              <a:buChar char="ü"/>
            </a:pPr>
            <a:r>
              <a:rPr lang="es-ES" altLang="en-US" sz="3000" b="1">
                <a:latin typeface="Humnst777 BT" pitchFamily="1" charset="0"/>
              </a:rPr>
              <a:t>Efectúe el pago más alto posible.</a:t>
            </a:r>
          </a:p>
          <a:p>
            <a:pPr defTabSz="914400">
              <a:spcBef>
                <a:spcPts val="1725"/>
              </a:spcBef>
              <a:spcAft>
                <a:spcPts val="600"/>
              </a:spcAft>
              <a:buClr>
                <a:schemeClr val="tx1"/>
              </a:buClr>
              <a:buSzPct val="100000"/>
              <a:buFont typeface="Wingdings" pitchFamily="2" charset="2"/>
              <a:buChar char="ü"/>
            </a:pPr>
            <a:r>
              <a:rPr lang="es-ES" altLang="en-US" sz="3000" b="1">
                <a:latin typeface="Humnst777 BT" pitchFamily="1" charset="0"/>
              </a:rPr>
              <a:t>Averigüe los recargos por no efectuar un pago.</a:t>
            </a:r>
          </a:p>
          <a:p>
            <a:pPr defTabSz="914400">
              <a:spcBef>
                <a:spcPts val="1725"/>
              </a:spcBef>
              <a:spcAft>
                <a:spcPts val="600"/>
              </a:spcAft>
              <a:buClr>
                <a:schemeClr val="tx1"/>
              </a:buClr>
              <a:buSzPct val="100000"/>
              <a:buFont typeface="Wingdings" pitchFamily="2" charset="2"/>
              <a:buChar char="ü"/>
            </a:pPr>
            <a:r>
              <a:rPr lang="es-ES" altLang="en-US" sz="3000" b="1">
                <a:latin typeface="Humnst777 BT" pitchFamily="1" charset="0"/>
              </a:rPr>
              <a:t>No se deje engañar pensando que los pagos pequeños son la mejor opción.</a:t>
            </a:r>
            <a:endParaRPr lang="en-US" altLang="en-US" sz="3000" b="1">
              <a:latin typeface="Humnst777 BT" pitchFamily="1" charset="0"/>
            </a:endParaRPr>
          </a:p>
          <a:p>
            <a:pPr defTabSz="914400">
              <a:spcBef>
                <a:spcPts val="1725"/>
              </a:spcBef>
              <a:spcAft>
                <a:spcPts val="1200"/>
              </a:spcAft>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52232" name="Group 9">
            <a:extLst>
              <a:ext uri="{FF2B5EF4-FFF2-40B4-BE49-F238E27FC236}">
                <a16:creationId xmlns:a16="http://schemas.microsoft.com/office/drawing/2014/main" id="{D562F591-55DC-654B-90DE-D9B957861F2B}"/>
              </a:ext>
            </a:extLst>
          </p:cNvPr>
          <p:cNvGrpSpPr>
            <a:grpSpLocks/>
          </p:cNvGrpSpPr>
          <p:nvPr/>
        </p:nvGrpSpPr>
        <p:grpSpPr bwMode="auto">
          <a:xfrm>
            <a:off x="2895600" y="6172200"/>
            <a:ext cx="3352800" cy="544513"/>
            <a:chOff x="2895600" y="6172200"/>
            <a:chExt cx="3352800" cy="544513"/>
          </a:xfrm>
        </p:grpSpPr>
        <p:sp>
          <p:nvSpPr>
            <p:cNvPr id="52233" name="Text Box 10">
              <a:extLst>
                <a:ext uri="{FF2B5EF4-FFF2-40B4-BE49-F238E27FC236}">
                  <a16:creationId xmlns:a16="http://schemas.microsoft.com/office/drawing/2014/main" id="{0F21E7DC-6E94-7C4D-A8F5-1F5202747395}"/>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52234" name="Text Box 11">
              <a:extLst>
                <a:ext uri="{FF2B5EF4-FFF2-40B4-BE49-F238E27FC236}">
                  <a16:creationId xmlns:a16="http://schemas.microsoft.com/office/drawing/2014/main" id="{4899546F-F071-A044-A388-34A4969337F5}"/>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B382DF2F-2C53-BB42-9EE7-4D6196449D51}"/>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54275" name="Rectangle 4">
            <a:extLst>
              <a:ext uri="{FF2B5EF4-FFF2-40B4-BE49-F238E27FC236}">
                <a16:creationId xmlns:a16="http://schemas.microsoft.com/office/drawing/2014/main" id="{D8533393-C7FB-D044-8059-F9416C9A1BF8}"/>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FB5B8C76-8604-6A4E-8BA2-F68DF2BB5012}"/>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54277" name="Rectangle 13">
            <a:extLst>
              <a:ext uri="{FF2B5EF4-FFF2-40B4-BE49-F238E27FC236}">
                <a16:creationId xmlns:a16="http://schemas.microsoft.com/office/drawing/2014/main" id="{7C72632F-7F3C-D949-AF4A-7AA7E03C7BED}"/>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54278" name="Text Box 4">
            <a:extLst>
              <a:ext uri="{FF2B5EF4-FFF2-40B4-BE49-F238E27FC236}">
                <a16:creationId xmlns:a16="http://schemas.microsoft.com/office/drawing/2014/main" id="{4050C501-5BC6-4D42-87D5-18BFD71854B4}"/>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92C783"/>
                </a:solidFill>
                <a:latin typeface="Humnst777 BT" pitchFamily="1" charset="0"/>
              </a:rPr>
              <a:t>Cierre de la primera sesión</a:t>
            </a:r>
            <a:endParaRPr lang="en-US" altLang="en-US" sz="3800" b="1">
              <a:solidFill>
                <a:srgbClr val="92C783"/>
              </a:solidFill>
              <a:latin typeface="Humnst777 BT" pitchFamily="1" charset="0"/>
            </a:endParaRPr>
          </a:p>
        </p:txBody>
      </p:sp>
      <p:sp>
        <p:nvSpPr>
          <p:cNvPr id="54279" name="Rectangle 3">
            <a:extLst>
              <a:ext uri="{FF2B5EF4-FFF2-40B4-BE49-F238E27FC236}">
                <a16:creationId xmlns:a16="http://schemas.microsoft.com/office/drawing/2014/main" id="{8A504923-D6D6-AC4B-A52B-942402489A05}"/>
              </a:ext>
            </a:extLst>
          </p:cNvPr>
          <p:cNvSpPr txBox="1">
            <a:spLocks noChangeArrowheads="1"/>
          </p:cNvSpPr>
          <p:nvPr/>
        </p:nvSpPr>
        <p:spPr bwMode="auto">
          <a:xfrm>
            <a:off x="809625" y="1352550"/>
            <a:ext cx="7491413"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57200" eaLnBrk="0" hangingPunct="0">
              <a:defRPr sz="2400">
                <a:solidFill>
                  <a:schemeClr val="tx1"/>
                </a:solidFill>
                <a:latin typeface="Arial" panose="020B0604020202020204" pitchFamily="34" charset="0"/>
                <a:ea typeface="ＭＳ Ｐゴシック" panose="020B0600070205080204" pitchFamily="34" charset="-128"/>
              </a:defRPr>
            </a:lvl2pPr>
            <a:lvl3pPr indent="-457200"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1200"/>
              </a:spcAft>
              <a:buClr>
                <a:schemeClr val="tx1"/>
              </a:buClr>
              <a:buSzPct val="100000"/>
              <a:buFont typeface="Wingdings" pitchFamily="2" charset="2"/>
              <a:buChar char="ü"/>
            </a:pPr>
            <a:r>
              <a:rPr lang="es-ES" altLang="en-US" sz="3200" b="1">
                <a:latin typeface="Humnst777 BT" pitchFamily="1" charset="0"/>
              </a:rPr>
              <a:t>Durante la siguiente sesión, vamos a hablar  de:</a:t>
            </a:r>
          </a:p>
          <a:p>
            <a:pPr lvl="2" defTabSz="914400">
              <a:spcAft>
                <a:spcPts val="1200"/>
              </a:spcAft>
              <a:buClr>
                <a:schemeClr val="tx1"/>
              </a:buClr>
              <a:buSzPct val="100000"/>
              <a:buFont typeface="Arial" panose="020B0604020202020204" pitchFamily="34" charset="0"/>
              <a:buChar char="•"/>
            </a:pPr>
            <a:r>
              <a:rPr lang="es-ES" altLang="en-US" sz="2800" b="1">
                <a:latin typeface="Humnst777 BT" pitchFamily="1" charset="0"/>
              </a:rPr>
              <a:t>Muestras de informes de crédito</a:t>
            </a:r>
          </a:p>
          <a:p>
            <a:pPr lvl="2" defTabSz="914400">
              <a:spcAft>
                <a:spcPts val="1200"/>
              </a:spcAft>
              <a:buClr>
                <a:schemeClr val="tx1"/>
              </a:buClr>
              <a:buSzPct val="100000"/>
              <a:buFont typeface="Arial" panose="020B0604020202020204" pitchFamily="34" charset="0"/>
              <a:buChar char="•"/>
            </a:pPr>
            <a:r>
              <a:rPr lang="es-ES" altLang="en-US" sz="2800" b="1">
                <a:latin typeface="Humnst777 BT" pitchFamily="1" charset="0"/>
              </a:rPr>
              <a:t>Sus derechos sobre crédito</a:t>
            </a:r>
          </a:p>
          <a:p>
            <a:pPr lvl="1" defTabSz="914400">
              <a:spcBef>
                <a:spcPts val="1725"/>
              </a:spcBef>
              <a:spcAft>
                <a:spcPts val="1200"/>
              </a:spcAft>
              <a:buClr>
                <a:schemeClr val="tx1"/>
              </a:buClr>
              <a:buSzPct val="100000"/>
              <a:buFont typeface="Wingdings" pitchFamily="2" charset="2"/>
              <a:buChar char="ü"/>
            </a:pPr>
            <a:r>
              <a:rPr lang="es-ES" altLang="en-US" sz="3200" b="1">
                <a:latin typeface="Humnst777 BT" pitchFamily="1" charset="0"/>
              </a:rPr>
              <a:t>Y tendrá la oportunidad de evaluar algunas historias de crédito ficticias.</a:t>
            </a:r>
            <a:endParaRPr lang="en-US" altLang="en-US" sz="32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54280" name="Group 9">
            <a:extLst>
              <a:ext uri="{FF2B5EF4-FFF2-40B4-BE49-F238E27FC236}">
                <a16:creationId xmlns:a16="http://schemas.microsoft.com/office/drawing/2014/main" id="{C473B768-2ED4-1949-9EC9-638802861BCA}"/>
              </a:ext>
            </a:extLst>
          </p:cNvPr>
          <p:cNvGrpSpPr>
            <a:grpSpLocks/>
          </p:cNvGrpSpPr>
          <p:nvPr/>
        </p:nvGrpSpPr>
        <p:grpSpPr bwMode="auto">
          <a:xfrm>
            <a:off x="2895600" y="6172200"/>
            <a:ext cx="3352800" cy="544513"/>
            <a:chOff x="2895600" y="6172200"/>
            <a:chExt cx="3352800" cy="544513"/>
          </a:xfrm>
        </p:grpSpPr>
        <p:sp>
          <p:nvSpPr>
            <p:cNvPr id="54281" name="Text Box 10">
              <a:extLst>
                <a:ext uri="{FF2B5EF4-FFF2-40B4-BE49-F238E27FC236}">
                  <a16:creationId xmlns:a16="http://schemas.microsoft.com/office/drawing/2014/main" id="{423D1DF8-3D6F-8244-AA6B-3540735DCF46}"/>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54282" name="Text Box 11">
              <a:extLst>
                <a:ext uri="{FF2B5EF4-FFF2-40B4-BE49-F238E27FC236}">
                  <a16:creationId xmlns:a16="http://schemas.microsoft.com/office/drawing/2014/main" id="{E15E6236-E7F1-BC47-980E-F1863671617F}"/>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30E8D589-2367-B44E-AD45-B8956F95F2D0}"/>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56323" name="Rectangle 4">
            <a:extLst>
              <a:ext uri="{FF2B5EF4-FFF2-40B4-BE49-F238E27FC236}">
                <a16:creationId xmlns:a16="http://schemas.microsoft.com/office/drawing/2014/main" id="{D66D664E-6865-A840-A860-37B7DB55934B}"/>
              </a:ext>
            </a:extLst>
          </p:cNvPr>
          <p:cNvSpPr>
            <a:spLocks noChangeArrowheads="1"/>
          </p:cNvSpPr>
          <p:nvPr/>
        </p:nvSpPr>
        <p:spPr bwMode="auto">
          <a:xfrm>
            <a:off x="0" y="54483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F893C8B5-1BE0-6343-9AFD-768D6C2391C4}"/>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56325" name="Rectangle 13">
            <a:extLst>
              <a:ext uri="{FF2B5EF4-FFF2-40B4-BE49-F238E27FC236}">
                <a16:creationId xmlns:a16="http://schemas.microsoft.com/office/drawing/2014/main" id="{C34DC910-9A86-A449-A120-00BFD044E93C}"/>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9462" name="Text Box 4">
            <a:extLst>
              <a:ext uri="{FF2B5EF4-FFF2-40B4-BE49-F238E27FC236}">
                <a16:creationId xmlns:a16="http://schemas.microsoft.com/office/drawing/2014/main" id="{D5E3E738-6871-EB4C-853B-DE7D7F7C6F72}"/>
              </a:ext>
            </a:extLst>
          </p:cNvPr>
          <p:cNvSpPr txBox="1">
            <a:spLocks noChangeArrowheads="1"/>
          </p:cNvSpPr>
          <p:nvPr/>
        </p:nvSpPr>
        <p:spPr bwMode="auto">
          <a:xfrm>
            <a:off x="304800" y="204788"/>
            <a:ext cx="7848600" cy="1138237"/>
          </a:xfrm>
          <a:prstGeom prst="rect">
            <a:avLst/>
          </a:prstGeom>
          <a:noFill/>
          <a:ln w="9525">
            <a:noFill/>
            <a:miter lim="800000"/>
            <a:headEnd/>
            <a:tailEnd/>
          </a:ln>
        </p:spPr>
        <p:txBody>
          <a:bodyPr>
            <a:spAutoFit/>
          </a:bodyPr>
          <a:lstStyle/>
          <a:p>
            <a:pPr>
              <a:defRPr/>
            </a:pPr>
            <a:r>
              <a:rPr lang="es-ES" sz="3800" b="1" dirty="0">
                <a:ln>
                  <a:solidFill>
                    <a:srgbClr val="92C783"/>
                  </a:solidFill>
                </a:ln>
                <a:solidFill>
                  <a:srgbClr val="92C783"/>
                </a:solidFill>
                <a:latin typeface="Humnst777 BT" pitchFamily="1" charset="0"/>
                <a:ea typeface="ＭＳ Ｐゴシック" charset="-128"/>
                <a:cs typeface="ＭＳ Ｐゴシック" charset="-128"/>
              </a:rPr>
              <a:t>Buen crédito</a:t>
            </a:r>
            <a:endParaRPr lang="en-US" sz="3800" b="1" dirty="0">
              <a:ln>
                <a:solidFill>
                  <a:srgbClr val="92C783"/>
                </a:solidFill>
              </a:ln>
              <a:solidFill>
                <a:srgbClr val="92C783"/>
              </a:solidFill>
              <a:latin typeface="Humnst777 BT" pitchFamily="1" charset="0"/>
              <a:ea typeface="ＭＳ Ｐゴシック" charset="-128"/>
              <a:cs typeface="ＭＳ Ｐゴシック" charset="-128"/>
            </a:endParaRPr>
          </a:p>
          <a:p>
            <a:pPr>
              <a:defRPr/>
            </a:pPr>
            <a:endParaRPr lang="en-US" sz="2800" b="1" dirty="0">
              <a:latin typeface="Humnst777 BT" pitchFamily="1" charset="0"/>
              <a:ea typeface="ＭＳ Ｐゴシック" charset="-128"/>
              <a:cs typeface="ＭＳ Ｐゴシック" charset="-128"/>
            </a:endParaRPr>
          </a:p>
        </p:txBody>
      </p:sp>
      <p:sp>
        <p:nvSpPr>
          <p:cNvPr id="56327" name="Rectangle 3">
            <a:extLst>
              <a:ext uri="{FF2B5EF4-FFF2-40B4-BE49-F238E27FC236}">
                <a16:creationId xmlns:a16="http://schemas.microsoft.com/office/drawing/2014/main" id="{1E3D2EF3-7C81-CA42-93F5-3C6288C69232}"/>
              </a:ext>
            </a:extLst>
          </p:cNvPr>
          <p:cNvSpPr txBox="1">
            <a:spLocks noChangeArrowheads="1"/>
          </p:cNvSpPr>
          <p:nvPr/>
        </p:nvSpPr>
        <p:spPr bwMode="auto">
          <a:xfrm>
            <a:off x="1160463" y="1333500"/>
            <a:ext cx="6821487" cy="449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spcAft>
                <a:spcPts val="1800"/>
              </a:spcAft>
            </a:pPr>
            <a:endParaRPr lang="en-US" altLang="en-US" sz="3200" b="1">
              <a:latin typeface="Humnst777 BT" pitchFamily="1" charset="0"/>
            </a:endParaRPr>
          </a:p>
          <a:p>
            <a:pPr algn="ctr" eaLnBrk="1" hangingPunct="1">
              <a:spcAft>
                <a:spcPts val="1800"/>
              </a:spcAft>
            </a:pPr>
            <a:endParaRPr lang="en-US" altLang="en-US" sz="3200" b="1">
              <a:latin typeface="Humnst777 BT" pitchFamily="1" charset="0"/>
            </a:endParaRPr>
          </a:p>
          <a:p>
            <a:pPr algn="ctr" eaLnBrk="1" hangingPunct="1">
              <a:spcAft>
                <a:spcPts val="1800"/>
              </a:spcAft>
            </a:pPr>
            <a:r>
              <a:rPr lang="es-ES" altLang="en-US" sz="3200" b="1">
                <a:latin typeface="Humnst777 BT" pitchFamily="1" charset="0"/>
              </a:rPr>
              <a:t>Segunda sesión</a:t>
            </a:r>
          </a:p>
          <a:p>
            <a:pPr algn="ctr" eaLnBrk="1" hangingPunct="1">
              <a:spcAft>
                <a:spcPts val="1800"/>
              </a:spcAft>
            </a:pPr>
            <a:endParaRPr lang="en-US" altLang="en-US" sz="3200">
              <a:latin typeface="Humnst777 BT" pitchFamily="1"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56328" name="Group 9">
            <a:extLst>
              <a:ext uri="{FF2B5EF4-FFF2-40B4-BE49-F238E27FC236}">
                <a16:creationId xmlns:a16="http://schemas.microsoft.com/office/drawing/2014/main" id="{C3567238-444A-424A-B2DC-7CB5BABA9F51}"/>
              </a:ext>
            </a:extLst>
          </p:cNvPr>
          <p:cNvGrpSpPr>
            <a:grpSpLocks/>
          </p:cNvGrpSpPr>
          <p:nvPr/>
        </p:nvGrpSpPr>
        <p:grpSpPr bwMode="auto">
          <a:xfrm>
            <a:off x="2895600" y="6172200"/>
            <a:ext cx="3352800" cy="544513"/>
            <a:chOff x="2895600" y="6172200"/>
            <a:chExt cx="3352800" cy="544513"/>
          </a:xfrm>
        </p:grpSpPr>
        <p:sp>
          <p:nvSpPr>
            <p:cNvPr id="56329" name="Text Box 10">
              <a:extLst>
                <a:ext uri="{FF2B5EF4-FFF2-40B4-BE49-F238E27FC236}">
                  <a16:creationId xmlns:a16="http://schemas.microsoft.com/office/drawing/2014/main" id="{193A7C04-CD3B-4B4B-BDD9-E1632132D44B}"/>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56330" name="Text Box 11">
              <a:extLst>
                <a:ext uri="{FF2B5EF4-FFF2-40B4-BE49-F238E27FC236}">
                  <a16:creationId xmlns:a16="http://schemas.microsoft.com/office/drawing/2014/main" id="{46E2D9CF-BCA7-EF4B-978B-A6D08CB3D900}"/>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61474ED8-C0E5-5B4B-8386-3A9E9B66D3F0}"/>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58371" name="Rectangle 4">
            <a:extLst>
              <a:ext uri="{FF2B5EF4-FFF2-40B4-BE49-F238E27FC236}">
                <a16:creationId xmlns:a16="http://schemas.microsoft.com/office/drawing/2014/main" id="{9AF19770-EDB5-3A4D-A145-C7FC6EEBD78E}"/>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C052E80C-8038-D841-9D8E-4C10C540A2A4}"/>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58373" name="Rectangle 13">
            <a:extLst>
              <a:ext uri="{FF2B5EF4-FFF2-40B4-BE49-F238E27FC236}">
                <a16:creationId xmlns:a16="http://schemas.microsoft.com/office/drawing/2014/main" id="{AB2970C9-89A9-1F48-97E2-0E61C9409C09}"/>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58374" name="Text Box 4">
            <a:extLst>
              <a:ext uri="{FF2B5EF4-FFF2-40B4-BE49-F238E27FC236}">
                <a16:creationId xmlns:a16="http://schemas.microsoft.com/office/drawing/2014/main" id="{215FCF90-DF1D-0A48-94D7-AE1DF4B126B3}"/>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92C783"/>
                </a:solidFill>
                <a:latin typeface="Humnst777 BT" pitchFamily="1" charset="0"/>
              </a:rPr>
              <a:t>Muestras de informes de crédito</a:t>
            </a:r>
            <a:endParaRPr lang="en-US" altLang="en-US" sz="3800" b="1">
              <a:solidFill>
                <a:srgbClr val="92C783"/>
              </a:solidFill>
              <a:latin typeface="Humnst777 BT" pitchFamily="1" charset="0"/>
            </a:endParaRPr>
          </a:p>
        </p:txBody>
      </p:sp>
      <p:sp>
        <p:nvSpPr>
          <p:cNvPr id="58375" name="Rectangle 3">
            <a:extLst>
              <a:ext uri="{FF2B5EF4-FFF2-40B4-BE49-F238E27FC236}">
                <a16:creationId xmlns:a16="http://schemas.microsoft.com/office/drawing/2014/main" id="{1F9A5BB9-7157-214D-94A5-850888F82EE8}"/>
              </a:ext>
            </a:extLst>
          </p:cNvPr>
          <p:cNvSpPr txBox="1">
            <a:spLocks noChangeArrowheads="1"/>
          </p:cNvSpPr>
          <p:nvPr/>
        </p:nvSpPr>
        <p:spPr bwMode="auto">
          <a:xfrm>
            <a:off x="874713" y="1060450"/>
            <a:ext cx="7850187"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marL="914400" indent="-457200"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600"/>
              </a:spcAft>
              <a:buClr>
                <a:schemeClr val="tx1"/>
              </a:buClr>
              <a:buSzPct val="100000"/>
              <a:buFont typeface="Wingdings" pitchFamily="2" charset="2"/>
              <a:buChar char="ü"/>
            </a:pPr>
            <a:r>
              <a:rPr lang="es-ES" altLang="en-US" sz="3000" b="1">
                <a:latin typeface="Humnst777 BT" pitchFamily="1" charset="0"/>
              </a:rPr>
              <a:t>Ahora vamos a estudiar las muestras de informes de crédito de las tres agencias principales:</a:t>
            </a:r>
          </a:p>
          <a:p>
            <a:pPr lvl="3" defTabSz="914400">
              <a:spcAft>
                <a:spcPts val="600"/>
              </a:spcAft>
              <a:buClr>
                <a:schemeClr val="tx1"/>
              </a:buClr>
              <a:buSzPct val="100000"/>
              <a:buFont typeface="Arial" panose="020B0604020202020204" pitchFamily="34" charset="0"/>
              <a:buChar char="•"/>
            </a:pPr>
            <a:r>
              <a:rPr lang="en-US" altLang="en-US" sz="2600" b="1">
                <a:latin typeface="Humnst777 BT" pitchFamily="1" charset="0"/>
              </a:rPr>
              <a:t>Equifax</a:t>
            </a:r>
          </a:p>
          <a:p>
            <a:pPr lvl="3" defTabSz="914400">
              <a:spcAft>
                <a:spcPts val="600"/>
              </a:spcAft>
              <a:buClr>
                <a:schemeClr val="tx1"/>
              </a:buClr>
              <a:buSzPct val="100000"/>
              <a:buFont typeface="Arial" panose="020B0604020202020204" pitchFamily="34" charset="0"/>
              <a:buChar char="•"/>
            </a:pPr>
            <a:r>
              <a:rPr lang="en-US" altLang="en-US" sz="2600" b="1">
                <a:latin typeface="Humnst777 BT" pitchFamily="1" charset="0"/>
              </a:rPr>
              <a:t>Experian</a:t>
            </a:r>
          </a:p>
          <a:p>
            <a:pPr lvl="3" defTabSz="914400">
              <a:spcAft>
                <a:spcPts val="600"/>
              </a:spcAft>
              <a:buClr>
                <a:schemeClr val="tx1"/>
              </a:buClr>
              <a:buSzPct val="100000"/>
              <a:buFont typeface="Arial" panose="020B0604020202020204" pitchFamily="34" charset="0"/>
              <a:buChar char="•"/>
            </a:pPr>
            <a:r>
              <a:rPr lang="en-US" altLang="en-US" sz="2600" b="1">
                <a:latin typeface="Humnst777 BT" pitchFamily="1" charset="0"/>
              </a:rPr>
              <a:t>TransUnion</a:t>
            </a:r>
          </a:p>
          <a:p>
            <a:pPr defTabSz="914400">
              <a:spcBef>
                <a:spcPts val="1725"/>
              </a:spcBef>
              <a:spcAft>
                <a:spcPts val="600"/>
              </a:spcAft>
              <a:buClr>
                <a:schemeClr val="tx1"/>
              </a:buClr>
              <a:buSzPct val="100000"/>
              <a:buFont typeface="Wingdings" pitchFamily="2" charset="2"/>
              <a:buChar char="ü"/>
            </a:pPr>
            <a:r>
              <a:rPr lang="es-ES" altLang="en-US" sz="3000" b="1">
                <a:latin typeface="Humnst777 BT" pitchFamily="1" charset="0"/>
              </a:rPr>
              <a:t>Los informes de crédito pueden  resultar complicados, por lo que los estudiaremos en detalle.</a:t>
            </a:r>
            <a:endParaRPr lang="en-US" altLang="en-US" sz="3000" b="1">
              <a:latin typeface="Humnst777 BT" pitchFamily="1" charset="0"/>
            </a:endParaRPr>
          </a:p>
          <a:p>
            <a:pPr lvl="1" defTabSz="914400">
              <a:spcAft>
                <a:spcPts val="12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58376" name="Group 9">
            <a:extLst>
              <a:ext uri="{FF2B5EF4-FFF2-40B4-BE49-F238E27FC236}">
                <a16:creationId xmlns:a16="http://schemas.microsoft.com/office/drawing/2014/main" id="{7A7FA0F5-5241-7E4A-B02D-AEF80146037F}"/>
              </a:ext>
            </a:extLst>
          </p:cNvPr>
          <p:cNvGrpSpPr>
            <a:grpSpLocks/>
          </p:cNvGrpSpPr>
          <p:nvPr/>
        </p:nvGrpSpPr>
        <p:grpSpPr bwMode="auto">
          <a:xfrm>
            <a:off x="2895600" y="6172200"/>
            <a:ext cx="3352800" cy="544513"/>
            <a:chOff x="2895600" y="6172200"/>
            <a:chExt cx="3352800" cy="544513"/>
          </a:xfrm>
        </p:grpSpPr>
        <p:sp>
          <p:nvSpPr>
            <p:cNvPr id="58377" name="Text Box 10">
              <a:extLst>
                <a:ext uri="{FF2B5EF4-FFF2-40B4-BE49-F238E27FC236}">
                  <a16:creationId xmlns:a16="http://schemas.microsoft.com/office/drawing/2014/main" id="{655F2DB0-51C0-E843-8238-DCF38B743341}"/>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58378" name="Text Box 11">
              <a:extLst>
                <a:ext uri="{FF2B5EF4-FFF2-40B4-BE49-F238E27FC236}">
                  <a16:creationId xmlns:a16="http://schemas.microsoft.com/office/drawing/2014/main" id="{CB018807-6DEE-7A44-BE48-7CA062891C55}"/>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6EE57CBF-B72C-8540-99AA-3557B3CC8461}"/>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60419" name="Rectangle 4">
            <a:extLst>
              <a:ext uri="{FF2B5EF4-FFF2-40B4-BE49-F238E27FC236}">
                <a16:creationId xmlns:a16="http://schemas.microsoft.com/office/drawing/2014/main" id="{568628EE-8260-C342-A313-9771CEA01EF2}"/>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030E1544-0C75-CC44-A29E-31E3B2B5BF86}"/>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60421" name="Rectangle 13">
            <a:extLst>
              <a:ext uri="{FF2B5EF4-FFF2-40B4-BE49-F238E27FC236}">
                <a16:creationId xmlns:a16="http://schemas.microsoft.com/office/drawing/2014/main" id="{7845E397-0549-714C-BFDE-6CD836377E53}"/>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60422" name="Text Box 4">
            <a:extLst>
              <a:ext uri="{FF2B5EF4-FFF2-40B4-BE49-F238E27FC236}">
                <a16:creationId xmlns:a16="http://schemas.microsoft.com/office/drawing/2014/main" id="{53F27E7F-D765-DE42-9561-65978BDEB031}"/>
              </a:ext>
            </a:extLst>
          </p:cNvPr>
          <p:cNvSpPr txBox="1">
            <a:spLocks noChangeArrowheads="1"/>
          </p:cNvSpPr>
          <p:nvPr/>
        </p:nvSpPr>
        <p:spPr bwMode="auto">
          <a:xfrm>
            <a:off x="304800" y="204788"/>
            <a:ext cx="8135938"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92C783"/>
                </a:solidFill>
                <a:latin typeface="Humnst777 BT" pitchFamily="1" charset="0"/>
              </a:rPr>
              <a:t>Repasemos los informes de crédito</a:t>
            </a:r>
            <a:endParaRPr lang="en-US" altLang="en-US" sz="3800" b="1">
              <a:solidFill>
                <a:srgbClr val="92C783"/>
              </a:solidFill>
              <a:latin typeface="Humnst777 BT" pitchFamily="1" charset="0"/>
            </a:endParaRPr>
          </a:p>
        </p:txBody>
      </p:sp>
      <p:sp>
        <p:nvSpPr>
          <p:cNvPr id="60423" name="Rectangle 3">
            <a:extLst>
              <a:ext uri="{FF2B5EF4-FFF2-40B4-BE49-F238E27FC236}">
                <a16:creationId xmlns:a16="http://schemas.microsoft.com/office/drawing/2014/main" id="{A83C9744-CDD4-5D4F-9D4F-12E4EF679635}"/>
              </a:ext>
            </a:extLst>
          </p:cNvPr>
          <p:cNvSpPr txBox="1">
            <a:spLocks noChangeArrowheads="1"/>
          </p:cNvSpPr>
          <p:nvPr/>
        </p:nvSpPr>
        <p:spPr bwMode="auto">
          <a:xfrm>
            <a:off x="752475" y="1641475"/>
            <a:ext cx="7723188"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marL="914400" indent="-457200"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600"/>
              </a:spcAft>
              <a:buClr>
                <a:schemeClr val="tx1"/>
              </a:buClr>
              <a:buSzPct val="100000"/>
              <a:buFont typeface="Wingdings" pitchFamily="2" charset="2"/>
              <a:buChar char="ü"/>
            </a:pPr>
            <a:r>
              <a:rPr lang="es-ES" altLang="en-US" sz="2800" b="1">
                <a:latin typeface="Humnst777 BT" pitchFamily="1" charset="0"/>
              </a:rPr>
              <a:t>Es un registro de cómo maneja usted sus préstamos, tarjetas de crédito e hipoteca.</a:t>
            </a:r>
          </a:p>
          <a:p>
            <a:pPr defTabSz="914400">
              <a:spcBef>
                <a:spcPts val="1725"/>
              </a:spcBef>
              <a:spcAft>
                <a:spcPts val="600"/>
              </a:spcAft>
              <a:buClr>
                <a:schemeClr val="tx1"/>
              </a:buClr>
              <a:buSzPct val="100000"/>
              <a:buFont typeface="Wingdings" pitchFamily="2" charset="2"/>
              <a:buChar char="ü"/>
            </a:pPr>
            <a:r>
              <a:rPr lang="es-ES" altLang="en-US" sz="2800" b="1">
                <a:latin typeface="Humnst777 BT" pitchFamily="1" charset="0"/>
              </a:rPr>
              <a:t>Los prestamistas proporcionan información al respecto a las agencias de informes de crédito:</a:t>
            </a:r>
          </a:p>
          <a:p>
            <a:pPr lvl="3" defTabSz="914400">
              <a:spcAft>
                <a:spcPts val="600"/>
              </a:spcAft>
              <a:buClr>
                <a:schemeClr val="tx1"/>
              </a:buClr>
              <a:buSzPct val="100000"/>
              <a:buFont typeface="Arial" panose="020B0604020202020204" pitchFamily="34" charset="0"/>
              <a:buChar char="•"/>
            </a:pPr>
            <a:r>
              <a:rPr lang="en-US" altLang="en-US" b="1">
                <a:latin typeface="Humnst777 BT" pitchFamily="1" charset="0"/>
              </a:rPr>
              <a:t>Equifax</a:t>
            </a:r>
          </a:p>
          <a:p>
            <a:pPr lvl="3" defTabSz="914400">
              <a:spcAft>
                <a:spcPts val="600"/>
              </a:spcAft>
              <a:buClr>
                <a:schemeClr val="tx1"/>
              </a:buClr>
              <a:buSzPct val="100000"/>
              <a:buFont typeface="Arial" panose="020B0604020202020204" pitchFamily="34" charset="0"/>
              <a:buChar char="•"/>
            </a:pPr>
            <a:r>
              <a:rPr lang="en-US" altLang="en-US" b="1">
                <a:latin typeface="Humnst777 BT" pitchFamily="1" charset="0"/>
              </a:rPr>
              <a:t>Experian</a:t>
            </a:r>
          </a:p>
          <a:p>
            <a:pPr lvl="3" defTabSz="914400">
              <a:spcAft>
                <a:spcPts val="600"/>
              </a:spcAft>
              <a:buClr>
                <a:schemeClr val="tx1"/>
              </a:buClr>
              <a:buSzPct val="100000"/>
              <a:buFont typeface="Arial" panose="020B0604020202020204" pitchFamily="34" charset="0"/>
              <a:buChar char="•"/>
            </a:pPr>
            <a:r>
              <a:rPr lang="en-US" altLang="en-US" b="1">
                <a:latin typeface="Humnst777 BT" pitchFamily="1" charset="0"/>
              </a:rPr>
              <a:t>TransUnion</a:t>
            </a: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60424" name="Group 9">
            <a:extLst>
              <a:ext uri="{FF2B5EF4-FFF2-40B4-BE49-F238E27FC236}">
                <a16:creationId xmlns:a16="http://schemas.microsoft.com/office/drawing/2014/main" id="{A0730C61-BE97-834D-A267-6E73B7979D26}"/>
              </a:ext>
            </a:extLst>
          </p:cNvPr>
          <p:cNvGrpSpPr>
            <a:grpSpLocks/>
          </p:cNvGrpSpPr>
          <p:nvPr/>
        </p:nvGrpSpPr>
        <p:grpSpPr bwMode="auto">
          <a:xfrm>
            <a:off x="2895600" y="6172200"/>
            <a:ext cx="3352800" cy="544513"/>
            <a:chOff x="2895600" y="6172200"/>
            <a:chExt cx="3352800" cy="544513"/>
          </a:xfrm>
        </p:grpSpPr>
        <p:sp>
          <p:nvSpPr>
            <p:cNvPr id="60425" name="Text Box 10">
              <a:extLst>
                <a:ext uri="{FF2B5EF4-FFF2-40B4-BE49-F238E27FC236}">
                  <a16:creationId xmlns:a16="http://schemas.microsoft.com/office/drawing/2014/main" id="{935232C0-5044-F44C-BB30-602A27E49EE1}"/>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60426" name="Text Box 11">
              <a:extLst>
                <a:ext uri="{FF2B5EF4-FFF2-40B4-BE49-F238E27FC236}">
                  <a16:creationId xmlns:a16="http://schemas.microsoft.com/office/drawing/2014/main" id="{85627963-544D-EB43-BE85-F0839DA98FFA}"/>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C7FBCB47-FD3A-C747-89F2-9A95FBBA9CAC}"/>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62467" name="Rectangle 4">
            <a:extLst>
              <a:ext uri="{FF2B5EF4-FFF2-40B4-BE49-F238E27FC236}">
                <a16:creationId xmlns:a16="http://schemas.microsoft.com/office/drawing/2014/main" id="{16A20566-0B39-9640-9861-9917E4C8BE5A}"/>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EFE91CEE-E160-804B-ADF2-B25FA2D38767}"/>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62469" name="Rectangle 13">
            <a:extLst>
              <a:ext uri="{FF2B5EF4-FFF2-40B4-BE49-F238E27FC236}">
                <a16:creationId xmlns:a16="http://schemas.microsoft.com/office/drawing/2014/main" id="{FB837C1F-AC13-744A-A915-E7D90CBAB734}"/>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62470" name="Text Box 4">
            <a:extLst>
              <a:ext uri="{FF2B5EF4-FFF2-40B4-BE49-F238E27FC236}">
                <a16:creationId xmlns:a16="http://schemas.microsoft.com/office/drawing/2014/main" id="{269C51BB-63FB-B048-BCA6-55667E015A65}"/>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92C783"/>
                </a:solidFill>
                <a:latin typeface="Humnst777 BT" pitchFamily="1" charset="0"/>
              </a:rPr>
              <a:t>Detalles de su informe de crédito</a:t>
            </a:r>
            <a:endParaRPr lang="en-US" altLang="en-US" sz="3800" b="1">
              <a:solidFill>
                <a:srgbClr val="92C783"/>
              </a:solidFill>
              <a:latin typeface="Humnst777 BT" pitchFamily="1" charset="0"/>
            </a:endParaRPr>
          </a:p>
        </p:txBody>
      </p:sp>
      <p:sp>
        <p:nvSpPr>
          <p:cNvPr id="62471" name="Rectangle 3">
            <a:extLst>
              <a:ext uri="{FF2B5EF4-FFF2-40B4-BE49-F238E27FC236}">
                <a16:creationId xmlns:a16="http://schemas.microsoft.com/office/drawing/2014/main" id="{9195D570-F44E-6B4A-BC70-CB91071D96E7}"/>
              </a:ext>
            </a:extLst>
          </p:cNvPr>
          <p:cNvSpPr txBox="1">
            <a:spLocks noChangeArrowheads="1"/>
          </p:cNvSpPr>
          <p:nvPr/>
        </p:nvSpPr>
        <p:spPr bwMode="auto">
          <a:xfrm>
            <a:off x="771525" y="1139825"/>
            <a:ext cx="7669213"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marL="914400" indent="-457200"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buClr>
                <a:schemeClr val="tx1"/>
              </a:buClr>
              <a:buSzPct val="100000"/>
              <a:buFont typeface="Wingdings" pitchFamily="2" charset="2"/>
              <a:buChar char="ü"/>
            </a:pPr>
            <a:r>
              <a:rPr lang="es-ES" altLang="en-US" sz="2800" b="1">
                <a:latin typeface="Humnst777 BT" pitchFamily="1" charset="0"/>
              </a:rPr>
              <a:t>Su nombre, fecha de nacimiento, direcciones anteriores, empleos.</a:t>
            </a:r>
          </a:p>
          <a:p>
            <a:pPr defTabSz="914400">
              <a:spcBef>
                <a:spcPts val="1725"/>
              </a:spcBef>
              <a:buClr>
                <a:schemeClr val="tx1"/>
              </a:buClr>
              <a:buSzPct val="100000"/>
              <a:buFont typeface="Wingdings" pitchFamily="2" charset="2"/>
              <a:buChar char="ü"/>
            </a:pPr>
            <a:r>
              <a:rPr lang="es-ES" altLang="en-US" sz="2800" b="1">
                <a:latin typeface="Humnst777 BT" pitchFamily="1" charset="0"/>
              </a:rPr>
              <a:t>Cuentas de crédito</a:t>
            </a:r>
          </a:p>
          <a:p>
            <a:pPr lvl="3" defTabSz="914400">
              <a:buClr>
                <a:schemeClr val="tx1"/>
              </a:buClr>
              <a:buSzPct val="100000"/>
              <a:buFont typeface="Arial" panose="020B0604020202020204" pitchFamily="34" charset="0"/>
              <a:buChar char="•"/>
            </a:pPr>
            <a:r>
              <a:rPr lang="es-ES" altLang="en-US" b="1">
                <a:latin typeface="Humnst777 BT" pitchFamily="1" charset="0"/>
              </a:rPr>
              <a:t>Nombre de la compañía, número de cuenta, fecha de apertura, meses en revisión, fecha de la última actividad, crédito  alto, t</a:t>
            </a:r>
            <a:r>
              <a:rPr lang="es-ES" altLang="ja-JP" b="1">
                <a:latin typeface="Humnst777 BT" pitchFamily="1" charset="0"/>
              </a:rPr>
              <a:t>érminos, </a:t>
            </a:r>
            <a:r>
              <a:rPr lang="es-ES" altLang="en-US" b="1">
                <a:latin typeface="Humnst777 BT" pitchFamily="1" charset="0"/>
              </a:rPr>
              <a:t>saldo, moras, estado, fecha de reporte, historial anterior de pagos.</a:t>
            </a:r>
          </a:p>
          <a:p>
            <a:pPr lvl="3" defTabSz="914400">
              <a:spcBef>
                <a:spcPts val="1725"/>
              </a:spcBef>
              <a:buClr>
                <a:schemeClr val="tx1"/>
              </a:buClr>
              <a:buSzPct val="100000"/>
              <a:buFont typeface="Wingdings" pitchFamily="2" charset="2"/>
              <a:buChar char="ü"/>
            </a:pPr>
            <a:r>
              <a:rPr lang="es-ES" altLang="en-US" sz="2800" b="1">
                <a:latin typeface="Humnst777 BT" pitchFamily="1" charset="0"/>
              </a:rPr>
              <a:t>Compañías que solicitaron su expediente crediticio; “indagaciones”.</a:t>
            </a:r>
            <a:endParaRPr lang="en-US" altLang="en-US" sz="2800" b="1">
              <a:latin typeface="Humnst777 BT" pitchFamily="1" charset="0"/>
            </a:endParaRPr>
          </a:p>
          <a:p>
            <a:pPr lvl="3" defTabSz="914400">
              <a:buClr>
                <a:schemeClr val="tx1"/>
              </a:buClr>
              <a:buSzPct val="100000"/>
              <a:buFont typeface="Arial" panose="020B0604020202020204" pitchFamily="34" charset="0"/>
              <a:buChar char="•"/>
            </a:pPr>
            <a:endParaRPr lang="es-ES" altLang="en-US"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62472" name="Group 9">
            <a:extLst>
              <a:ext uri="{FF2B5EF4-FFF2-40B4-BE49-F238E27FC236}">
                <a16:creationId xmlns:a16="http://schemas.microsoft.com/office/drawing/2014/main" id="{6D87C0D5-64F1-9944-967A-D530E1C3B58E}"/>
              </a:ext>
            </a:extLst>
          </p:cNvPr>
          <p:cNvGrpSpPr>
            <a:grpSpLocks/>
          </p:cNvGrpSpPr>
          <p:nvPr/>
        </p:nvGrpSpPr>
        <p:grpSpPr bwMode="auto">
          <a:xfrm>
            <a:off x="2895600" y="6172200"/>
            <a:ext cx="3352800" cy="544513"/>
            <a:chOff x="2895600" y="6172200"/>
            <a:chExt cx="3352800" cy="544513"/>
          </a:xfrm>
        </p:grpSpPr>
        <p:sp>
          <p:nvSpPr>
            <p:cNvPr id="62473" name="Text Box 10">
              <a:extLst>
                <a:ext uri="{FF2B5EF4-FFF2-40B4-BE49-F238E27FC236}">
                  <a16:creationId xmlns:a16="http://schemas.microsoft.com/office/drawing/2014/main" id="{E2DD8FAB-EB79-0C47-BA93-F84BA0B6642C}"/>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62474" name="Text Box 11">
              <a:extLst>
                <a:ext uri="{FF2B5EF4-FFF2-40B4-BE49-F238E27FC236}">
                  <a16:creationId xmlns:a16="http://schemas.microsoft.com/office/drawing/2014/main" id="{DE5BF8B3-B931-DD41-83E2-39F06B38F014}"/>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7A67F3FC-C132-A249-B16A-CDF44D1F82FB}"/>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64515" name="Rectangle 4">
            <a:extLst>
              <a:ext uri="{FF2B5EF4-FFF2-40B4-BE49-F238E27FC236}">
                <a16:creationId xmlns:a16="http://schemas.microsoft.com/office/drawing/2014/main" id="{77A1BF54-F067-5147-896B-1F7CF1EDFBC5}"/>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BF185F33-C24C-174A-85CF-01B89914C177}"/>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64517" name="Rectangle 13">
            <a:extLst>
              <a:ext uri="{FF2B5EF4-FFF2-40B4-BE49-F238E27FC236}">
                <a16:creationId xmlns:a16="http://schemas.microsoft.com/office/drawing/2014/main" id="{2C5D540B-C0B2-2B4A-8D57-88B1A4E893D4}"/>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64518" name="Text Box 4">
            <a:extLst>
              <a:ext uri="{FF2B5EF4-FFF2-40B4-BE49-F238E27FC236}">
                <a16:creationId xmlns:a16="http://schemas.microsoft.com/office/drawing/2014/main" id="{DE4E36AE-1894-C849-8D8F-674906B141EE}"/>
              </a:ext>
            </a:extLst>
          </p:cNvPr>
          <p:cNvSpPr txBox="1">
            <a:spLocks noChangeArrowheads="1"/>
          </p:cNvSpPr>
          <p:nvPr/>
        </p:nvSpPr>
        <p:spPr bwMode="auto">
          <a:xfrm>
            <a:off x="214313" y="204788"/>
            <a:ext cx="8863012"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92C783"/>
                </a:solidFill>
                <a:latin typeface="Humnst777 BT" pitchFamily="1" charset="0"/>
              </a:rPr>
              <a:t>Es posible que en su informe de crédito aparezca información pública</a:t>
            </a:r>
            <a:endParaRPr lang="en-US" altLang="en-US" sz="3800" b="1">
              <a:solidFill>
                <a:srgbClr val="92C783"/>
              </a:solidFill>
              <a:latin typeface="Humnst777 BT" pitchFamily="1" charset="0"/>
            </a:endParaRPr>
          </a:p>
        </p:txBody>
      </p:sp>
      <p:sp>
        <p:nvSpPr>
          <p:cNvPr id="64519" name="Rectangle 3">
            <a:extLst>
              <a:ext uri="{FF2B5EF4-FFF2-40B4-BE49-F238E27FC236}">
                <a16:creationId xmlns:a16="http://schemas.microsoft.com/office/drawing/2014/main" id="{6FF7BB0C-5FA2-E442-899E-7E96D4880A69}"/>
              </a:ext>
            </a:extLst>
          </p:cNvPr>
          <p:cNvSpPr txBox="1">
            <a:spLocks noChangeArrowheads="1"/>
          </p:cNvSpPr>
          <p:nvPr/>
        </p:nvSpPr>
        <p:spPr bwMode="auto">
          <a:xfrm>
            <a:off x="1079500" y="1681163"/>
            <a:ext cx="7373938"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600"/>
              </a:spcAft>
              <a:buClr>
                <a:schemeClr val="tx1"/>
              </a:buClr>
              <a:buSzPct val="100000"/>
              <a:buFont typeface="Wingdings" pitchFamily="2" charset="2"/>
              <a:buChar char="ü"/>
            </a:pPr>
            <a:r>
              <a:rPr lang="es-ES" altLang="en-US" sz="3200" b="1">
                <a:latin typeface="Humnst777 BT" pitchFamily="1" charset="0"/>
              </a:rPr>
              <a:t>Quiebra</a:t>
            </a:r>
          </a:p>
          <a:p>
            <a:pPr defTabSz="914400">
              <a:spcBef>
                <a:spcPts val="1725"/>
              </a:spcBef>
              <a:spcAft>
                <a:spcPts val="600"/>
              </a:spcAft>
              <a:buClr>
                <a:schemeClr val="tx1"/>
              </a:buClr>
              <a:buSzPct val="100000"/>
              <a:buFont typeface="Wingdings" pitchFamily="2" charset="2"/>
              <a:buChar char="ü"/>
            </a:pPr>
            <a:r>
              <a:rPr lang="es-ES" altLang="en-US" sz="3200" b="1">
                <a:latin typeface="Humnst777 BT" pitchFamily="1" charset="0"/>
              </a:rPr>
              <a:t>Fallos judiciales en su contra</a:t>
            </a:r>
          </a:p>
          <a:p>
            <a:pPr defTabSz="914400">
              <a:spcBef>
                <a:spcPts val="1725"/>
              </a:spcBef>
              <a:spcAft>
                <a:spcPts val="600"/>
              </a:spcAft>
              <a:buClr>
                <a:schemeClr val="tx1"/>
              </a:buClr>
              <a:buSzPct val="100000"/>
              <a:buFont typeface="Wingdings" pitchFamily="2" charset="2"/>
              <a:buChar char="ü"/>
            </a:pPr>
            <a:r>
              <a:rPr lang="es-ES" altLang="en-US" sz="3200" b="1">
                <a:latin typeface="Humnst777 BT" pitchFamily="1" charset="0"/>
              </a:rPr>
              <a:t>Pagos morosos por manutención de hijos</a:t>
            </a:r>
          </a:p>
          <a:p>
            <a:pPr defTabSz="914400">
              <a:spcBef>
                <a:spcPts val="1725"/>
              </a:spcBef>
              <a:spcAft>
                <a:spcPts val="600"/>
              </a:spcAft>
              <a:buClr>
                <a:schemeClr val="tx1"/>
              </a:buClr>
              <a:buSzPct val="100000"/>
              <a:buFont typeface="Wingdings" pitchFamily="2" charset="2"/>
              <a:buChar char="ü"/>
            </a:pPr>
            <a:r>
              <a:rPr lang="es-ES" altLang="en-US" sz="3200" b="1">
                <a:latin typeface="Humnst777 BT" pitchFamily="1" charset="0"/>
              </a:rPr>
              <a:t>Gravámenes impositivos a la propiedad</a:t>
            </a:r>
            <a:endParaRPr lang="en-US" altLang="en-US" sz="3200" b="1">
              <a:latin typeface="Humnst777 BT" pitchFamily="1" charset="0"/>
            </a:endParaRPr>
          </a:p>
          <a:p>
            <a:pPr lvl="1"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64520" name="Group 9">
            <a:extLst>
              <a:ext uri="{FF2B5EF4-FFF2-40B4-BE49-F238E27FC236}">
                <a16:creationId xmlns:a16="http://schemas.microsoft.com/office/drawing/2014/main" id="{2612F2D9-00B3-504D-8CB5-73CB1A7DB16E}"/>
              </a:ext>
            </a:extLst>
          </p:cNvPr>
          <p:cNvGrpSpPr>
            <a:grpSpLocks/>
          </p:cNvGrpSpPr>
          <p:nvPr/>
        </p:nvGrpSpPr>
        <p:grpSpPr bwMode="auto">
          <a:xfrm>
            <a:off x="2895600" y="6172200"/>
            <a:ext cx="3352800" cy="544513"/>
            <a:chOff x="2895600" y="6172200"/>
            <a:chExt cx="3352800" cy="544513"/>
          </a:xfrm>
        </p:grpSpPr>
        <p:sp>
          <p:nvSpPr>
            <p:cNvPr id="64521" name="Text Box 10">
              <a:extLst>
                <a:ext uri="{FF2B5EF4-FFF2-40B4-BE49-F238E27FC236}">
                  <a16:creationId xmlns:a16="http://schemas.microsoft.com/office/drawing/2014/main" id="{B8144E22-F6A0-274B-935B-3A27A8AEDC8D}"/>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64522" name="Text Box 11">
              <a:extLst>
                <a:ext uri="{FF2B5EF4-FFF2-40B4-BE49-F238E27FC236}">
                  <a16:creationId xmlns:a16="http://schemas.microsoft.com/office/drawing/2014/main" id="{5BF57D1B-4FF1-0048-9AAC-948C4B4B1C1E}"/>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A69CE0D1-0010-AA45-B74C-5AAEB693BE81}"/>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66563" name="Rectangle 4">
            <a:extLst>
              <a:ext uri="{FF2B5EF4-FFF2-40B4-BE49-F238E27FC236}">
                <a16:creationId xmlns:a16="http://schemas.microsoft.com/office/drawing/2014/main" id="{37EA7B6D-BA83-3340-87D2-7F02ADC59708}"/>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1A05275A-8AAC-EF42-9833-92F216F1D330}"/>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66565" name="Rectangle 13">
            <a:extLst>
              <a:ext uri="{FF2B5EF4-FFF2-40B4-BE49-F238E27FC236}">
                <a16:creationId xmlns:a16="http://schemas.microsoft.com/office/drawing/2014/main" id="{4285472A-395D-684E-9FC9-C4BD24045221}"/>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66566" name="Text Box 4">
            <a:extLst>
              <a:ext uri="{FF2B5EF4-FFF2-40B4-BE49-F238E27FC236}">
                <a16:creationId xmlns:a16="http://schemas.microsoft.com/office/drawing/2014/main" id="{22DD9CE9-6F76-F244-BFFF-4A52B8BFB5D5}"/>
              </a:ext>
            </a:extLst>
          </p:cNvPr>
          <p:cNvSpPr txBox="1">
            <a:spLocks noChangeArrowheads="1"/>
          </p:cNvSpPr>
          <p:nvPr/>
        </p:nvSpPr>
        <p:spPr bwMode="auto">
          <a:xfrm>
            <a:off x="304800" y="204788"/>
            <a:ext cx="8135938"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92C783"/>
                </a:solidFill>
                <a:latin typeface="Humnst777 BT" pitchFamily="1" charset="0"/>
              </a:rPr>
              <a:t>Ya tiene su informe de crédito, ¿y ahora qué?</a:t>
            </a:r>
            <a:endParaRPr lang="en-US" altLang="en-US" sz="3800" b="1">
              <a:solidFill>
                <a:srgbClr val="92C783"/>
              </a:solidFill>
              <a:latin typeface="Humnst777 BT" pitchFamily="1" charset="0"/>
            </a:endParaRPr>
          </a:p>
        </p:txBody>
      </p:sp>
      <p:sp>
        <p:nvSpPr>
          <p:cNvPr id="66567" name="Rectangle 3">
            <a:extLst>
              <a:ext uri="{FF2B5EF4-FFF2-40B4-BE49-F238E27FC236}">
                <a16:creationId xmlns:a16="http://schemas.microsoft.com/office/drawing/2014/main" id="{8930E3DD-497C-9A45-826F-21F663AF8E69}"/>
              </a:ext>
            </a:extLst>
          </p:cNvPr>
          <p:cNvSpPr txBox="1">
            <a:spLocks noChangeArrowheads="1"/>
          </p:cNvSpPr>
          <p:nvPr/>
        </p:nvSpPr>
        <p:spPr bwMode="auto">
          <a:xfrm>
            <a:off x="906463" y="1660525"/>
            <a:ext cx="7413625"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buClr>
                <a:schemeClr val="tx1"/>
              </a:buClr>
              <a:buSzPct val="100000"/>
              <a:buFont typeface="Wingdings" pitchFamily="2" charset="2"/>
              <a:buChar char="ü"/>
            </a:pPr>
            <a:r>
              <a:rPr lang="es-ES" altLang="en-US" sz="2600" b="1">
                <a:latin typeface="Humnst777 BT" pitchFamily="1" charset="0"/>
              </a:rPr>
              <a:t>Revíselo detenidamente.</a:t>
            </a:r>
          </a:p>
          <a:p>
            <a:pPr defTabSz="914400">
              <a:spcBef>
                <a:spcPts val="1725"/>
              </a:spcBef>
              <a:buClr>
                <a:schemeClr val="tx1"/>
              </a:buClr>
              <a:buSzPct val="100000"/>
              <a:buFont typeface="Wingdings" pitchFamily="2" charset="2"/>
              <a:buChar char="ü"/>
            </a:pPr>
            <a:r>
              <a:rPr lang="es-ES" altLang="en-US" sz="2600" b="1">
                <a:latin typeface="Humnst777 BT" pitchFamily="1" charset="0"/>
              </a:rPr>
              <a:t>Esté atento a las cuentas, algunas podrían no ser suyas.</a:t>
            </a:r>
          </a:p>
          <a:p>
            <a:pPr defTabSz="914400">
              <a:spcBef>
                <a:spcPts val="1725"/>
              </a:spcBef>
              <a:buClr>
                <a:schemeClr val="tx1"/>
              </a:buClr>
              <a:buSzPct val="100000"/>
              <a:buFont typeface="Wingdings" pitchFamily="2" charset="2"/>
              <a:buChar char="ü"/>
            </a:pPr>
            <a:r>
              <a:rPr lang="es-ES" altLang="en-US" sz="2600" b="1">
                <a:latin typeface="Humnst777 BT" pitchFamily="1" charset="0"/>
              </a:rPr>
              <a:t>Verifique todos los límites de crédito y saldos.</a:t>
            </a:r>
          </a:p>
          <a:p>
            <a:pPr defTabSz="914400">
              <a:spcBef>
                <a:spcPts val="1725"/>
              </a:spcBef>
              <a:buClr>
                <a:schemeClr val="tx1"/>
              </a:buClr>
              <a:buSzPct val="100000"/>
              <a:buFont typeface="Wingdings" pitchFamily="2" charset="2"/>
              <a:buChar char="ü"/>
            </a:pPr>
            <a:r>
              <a:rPr lang="es-ES" altLang="en-US" sz="2600" b="1">
                <a:latin typeface="Humnst777 BT" pitchFamily="1" charset="0"/>
              </a:rPr>
              <a:t>Verifique que las cuentas que usted haya cerrado indiquen que el cierre fue a pedido del consumidor.</a:t>
            </a:r>
            <a:endParaRPr lang="en-US" altLang="en-US" sz="2600" b="1">
              <a:latin typeface="Humnst777 BT" pitchFamily="1" charset="0"/>
            </a:endParaRPr>
          </a:p>
          <a:p>
            <a:pPr lvl="1" defTabSz="914400">
              <a:spcAft>
                <a:spcPts val="600"/>
              </a:spcAft>
              <a:buClr>
                <a:schemeClr val="tx1"/>
              </a:buClr>
              <a:buSzPct val="100000"/>
              <a:buFont typeface="Arial" panose="020B0604020202020204" pitchFamily="34" charset="0"/>
              <a:buChar char="•"/>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66568" name="Group 9">
            <a:extLst>
              <a:ext uri="{FF2B5EF4-FFF2-40B4-BE49-F238E27FC236}">
                <a16:creationId xmlns:a16="http://schemas.microsoft.com/office/drawing/2014/main" id="{96ADA1D3-A935-3741-9A94-477063DEB8AF}"/>
              </a:ext>
            </a:extLst>
          </p:cNvPr>
          <p:cNvGrpSpPr>
            <a:grpSpLocks/>
          </p:cNvGrpSpPr>
          <p:nvPr/>
        </p:nvGrpSpPr>
        <p:grpSpPr bwMode="auto">
          <a:xfrm>
            <a:off x="2895600" y="6172200"/>
            <a:ext cx="3352800" cy="544513"/>
            <a:chOff x="2895600" y="6172200"/>
            <a:chExt cx="3352800" cy="544513"/>
          </a:xfrm>
        </p:grpSpPr>
        <p:sp>
          <p:nvSpPr>
            <p:cNvPr id="66569" name="Text Box 10">
              <a:extLst>
                <a:ext uri="{FF2B5EF4-FFF2-40B4-BE49-F238E27FC236}">
                  <a16:creationId xmlns:a16="http://schemas.microsoft.com/office/drawing/2014/main" id="{2601C636-15E1-AD43-8CD9-BAFA77A6A816}"/>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66570" name="Text Box 11">
              <a:extLst>
                <a:ext uri="{FF2B5EF4-FFF2-40B4-BE49-F238E27FC236}">
                  <a16:creationId xmlns:a16="http://schemas.microsoft.com/office/drawing/2014/main" id="{132D01D8-B7EA-0642-AA4F-7E6FA6382F4B}"/>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CB837E90-B50D-4B40-ACA9-D30C4DEB4576}"/>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68611" name="Rectangle 4">
            <a:extLst>
              <a:ext uri="{FF2B5EF4-FFF2-40B4-BE49-F238E27FC236}">
                <a16:creationId xmlns:a16="http://schemas.microsoft.com/office/drawing/2014/main" id="{0D8B8E58-4755-C142-A745-CBA7ADE0A86F}"/>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8B354A76-5D27-EE49-9BFF-084E6C539FE1}"/>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68613" name="Rectangle 13">
            <a:extLst>
              <a:ext uri="{FF2B5EF4-FFF2-40B4-BE49-F238E27FC236}">
                <a16:creationId xmlns:a16="http://schemas.microsoft.com/office/drawing/2014/main" id="{4916B20D-E962-324A-B2AF-2A3BAA7AF9FF}"/>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68614" name="Text Box 4">
            <a:extLst>
              <a:ext uri="{FF2B5EF4-FFF2-40B4-BE49-F238E27FC236}">
                <a16:creationId xmlns:a16="http://schemas.microsoft.com/office/drawing/2014/main" id="{46D21BC1-1931-AC45-A8D4-F78A0FEC6131}"/>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92C783"/>
                </a:solidFill>
                <a:latin typeface="Humnst777 BT" pitchFamily="1" charset="0"/>
              </a:rPr>
              <a:t>Usted tiene el derecho de:</a:t>
            </a:r>
            <a:endParaRPr lang="en-US" altLang="en-US" sz="3800" b="1">
              <a:solidFill>
                <a:srgbClr val="92C783"/>
              </a:solidFill>
              <a:latin typeface="Humnst777 BT" pitchFamily="1" charset="0"/>
            </a:endParaRPr>
          </a:p>
        </p:txBody>
      </p:sp>
      <p:sp>
        <p:nvSpPr>
          <p:cNvPr id="68615" name="Rectangle 3">
            <a:extLst>
              <a:ext uri="{FF2B5EF4-FFF2-40B4-BE49-F238E27FC236}">
                <a16:creationId xmlns:a16="http://schemas.microsoft.com/office/drawing/2014/main" id="{15770F39-B1C1-4847-A259-2E872BB70717}"/>
              </a:ext>
            </a:extLst>
          </p:cNvPr>
          <p:cNvSpPr txBox="1">
            <a:spLocks noChangeArrowheads="1"/>
          </p:cNvSpPr>
          <p:nvPr/>
        </p:nvSpPr>
        <p:spPr bwMode="auto">
          <a:xfrm>
            <a:off x="1220788" y="1350963"/>
            <a:ext cx="6951662"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buClr>
                <a:schemeClr val="tx1"/>
              </a:buClr>
              <a:buSzPct val="100000"/>
              <a:buFont typeface="Wingdings" pitchFamily="2" charset="2"/>
              <a:buChar char="ü"/>
            </a:pPr>
            <a:r>
              <a:rPr lang="es-ES" altLang="en-US" sz="3200" b="1">
                <a:latin typeface="Humnst777 BT" pitchFamily="1" charset="0"/>
              </a:rPr>
              <a:t>Ver lo que dice su informe</a:t>
            </a:r>
          </a:p>
          <a:p>
            <a:pPr defTabSz="914400">
              <a:spcBef>
                <a:spcPts val="1725"/>
              </a:spcBef>
              <a:buClr>
                <a:schemeClr val="tx1"/>
              </a:buClr>
              <a:buSzPct val="100000"/>
              <a:buFont typeface="Wingdings" pitchFamily="2" charset="2"/>
              <a:buChar char="ü"/>
            </a:pPr>
            <a:r>
              <a:rPr lang="es-ES" altLang="en-US" sz="3200" b="1">
                <a:latin typeface="Humnst777 BT" pitchFamily="1" charset="0"/>
              </a:rPr>
              <a:t>Que su informe no contenga errores</a:t>
            </a:r>
          </a:p>
          <a:p>
            <a:pPr defTabSz="914400">
              <a:spcBef>
                <a:spcPts val="1725"/>
              </a:spcBef>
              <a:buClr>
                <a:schemeClr val="tx1"/>
              </a:buClr>
              <a:buSzPct val="100000"/>
              <a:buFont typeface="Wingdings" pitchFamily="2" charset="2"/>
              <a:buChar char="ü"/>
            </a:pPr>
            <a:r>
              <a:rPr lang="es-ES" altLang="en-US" sz="3200" b="1">
                <a:latin typeface="Humnst777 BT" pitchFamily="1" charset="0"/>
              </a:rPr>
              <a:t>Corregir los errores</a:t>
            </a:r>
          </a:p>
          <a:p>
            <a:pPr defTabSz="914400">
              <a:spcBef>
                <a:spcPts val="1725"/>
              </a:spcBef>
              <a:buClr>
                <a:schemeClr val="tx1"/>
              </a:buClr>
              <a:buSzPct val="100000"/>
              <a:buFont typeface="Wingdings" pitchFamily="2" charset="2"/>
              <a:buChar char="ü"/>
            </a:pPr>
            <a:r>
              <a:rPr lang="es-ES" altLang="en-US" sz="3200" b="1">
                <a:latin typeface="Humnst777 BT" pitchFamily="1" charset="0"/>
              </a:rPr>
              <a:t>Explicar la situación</a:t>
            </a:r>
          </a:p>
          <a:p>
            <a:pPr defTabSz="914400">
              <a:spcBef>
                <a:spcPts val="1725"/>
              </a:spcBef>
              <a:buClr>
                <a:schemeClr val="tx1"/>
              </a:buClr>
              <a:buSzPct val="100000"/>
              <a:buFont typeface="Wingdings" pitchFamily="2" charset="2"/>
              <a:buChar char="ü"/>
            </a:pPr>
            <a:r>
              <a:rPr lang="es-ES" altLang="en-US" sz="3200" b="1">
                <a:latin typeface="Humnst777 BT" pitchFamily="1" charset="0"/>
              </a:rPr>
              <a:t>Saber quién revisó su informe</a:t>
            </a:r>
            <a:endParaRPr lang="en-US" altLang="en-US" sz="32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68616" name="Group 9">
            <a:extLst>
              <a:ext uri="{FF2B5EF4-FFF2-40B4-BE49-F238E27FC236}">
                <a16:creationId xmlns:a16="http://schemas.microsoft.com/office/drawing/2014/main" id="{67202217-E5C1-C14F-BF2E-92D6B62DE9C4}"/>
              </a:ext>
            </a:extLst>
          </p:cNvPr>
          <p:cNvGrpSpPr>
            <a:grpSpLocks/>
          </p:cNvGrpSpPr>
          <p:nvPr/>
        </p:nvGrpSpPr>
        <p:grpSpPr bwMode="auto">
          <a:xfrm>
            <a:off x="2895600" y="6172200"/>
            <a:ext cx="3352800" cy="544513"/>
            <a:chOff x="2895600" y="6172200"/>
            <a:chExt cx="3352800" cy="544513"/>
          </a:xfrm>
        </p:grpSpPr>
        <p:sp>
          <p:nvSpPr>
            <p:cNvPr id="68617" name="Text Box 10">
              <a:extLst>
                <a:ext uri="{FF2B5EF4-FFF2-40B4-BE49-F238E27FC236}">
                  <a16:creationId xmlns:a16="http://schemas.microsoft.com/office/drawing/2014/main" id="{15F4DF50-2994-014F-8EB6-DC86944A5C37}"/>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68618" name="Text Box 11">
              <a:extLst>
                <a:ext uri="{FF2B5EF4-FFF2-40B4-BE49-F238E27FC236}">
                  <a16:creationId xmlns:a16="http://schemas.microsoft.com/office/drawing/2014/main" id="{513C26C7-F8FA-E947-B023-F8F71DFD6863}"/>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F6032AAA-91DF-B942-898A-1FA7C3C353FE}"/>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70659" name="Rectangle 4">
            <a:extLst>
              <a:ext uri="{FF2B5EF4-FFF2-40B4-BE49-F238E27FC236}">
                <a16:creationId xmlns:a16="http://schemas.microsoft.com/office/drawing/2014/main" id="{DE55FFA4-20C4-CF46-9B26-DA60B82E3CD0}"/>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1841263A-56EE-8F46-BB51-74E14CFEB69C}"/>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70661" name="Rectangle 13">
            <a:extLst>
              <a:ext uri="{FF2B5EF4-FFF2-40B4-BE49-F238E27FC236}">
                <a16:creationId xmlns:a16="http://schemas.microsoft.com/office/drawing/2014/main" id="{BDB5CBEC-B3CA-2249-90A3-7393B69C9A67}"/>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70662" name="Text Box 4">
            <a:extLst>
              <a:ext uri="{FF2B5EF4-FFF2-40B4-BE49-F238E27FC236}">
                <a16:creationId xmlns:a16="http://schemas.microsoft.com/office/drawing/2014/main" id="{C4CC65BA-C955-0148-AE7D-59C1038697FF}"/>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92C783"/>
                </a:solidFill>
                <a:latin typeface="Humnst777 BT" pitchFamily="1" charset="0"/>
              </a:rPr>
              <a:t>Registro de disputas</a:t>
            </a:r>
            <a:endParaRPr lang="en-US" altLang="en-US" sz="3800" b="1">
              <a:solidFill>
                <a:srgbClr val="92C783"/>
              </a:solidFill>
              <a:latin typeface="Humnst777 BT" pitchFamily="1" charset="0"/>
            </a:endParaRPr>
          </a:p>
        </p:txBody>
      </p:sp>
      <p:sp>
        <p:nvSpPr>
          <p:cNvPr id="70663" name="Rectangle 3">
            <a:extLst>
              <a:ext uri="{FF2B5EF4-FFF2-40B4-BE49-F238E27FC236}">
                <a16:creationId xmlns:a16="http://schemas.microsoft.com/office/drawing/2014/main" id="{05CB3CD4-9E35-0A4E-92A4-61A48A0CC724}"/>
              </a:ext>
            </a:extLst>
          </p:cNvPr>
          <p:cNvSpPr txBox="1">
            <a:spLocks noChangeArrowheads="1"/>
          </p:cNvSpPr>
          <p:nvPr/>
        </p:nvSpPr>
        <p:spPr bwMode="auto">
          <a:xfrm>
            <a:off x="657225" y="1050925"/>
            <a:ext cx="7897813" cy="4749800"/>
          </a:xfrm>
          <a:prstGeom prst="rect">
            <a:avLst/>
          </a:prstGeom>
          <a:noFill/>
          <a:ln w="9525">
            <a:noFill/>
            <a:miter lim="800000"/>
            <a:headEnd/>
            <a:tailEnd/>
          </a:ln>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57200" eaLnBrk="0" hangingPunct="0">
              <a:defRPr sz="2400">
                <a:solidFill>
                  <a:schemeClr val="tx1"/>
                </a:solidFill>
                <a:latin typeface="Arial" panose="020B0604020202020204" pitchFamily="34" charset="0"/>
                <a:ea typeface="ＭＳ Ｐゴシック" panose="020B0600070205080204" pitchFamily="34" charset="-128"/>
              </a:defRPr>
            </a:lvl2pPr>
            <a:lvl3pPr indent="-457200"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600"/>
              </a:spcAft>
              <a:buClr>
                <a:schemeClr val="tx1"/>
              </a:buClr>
              <a:buSzPct val="100000"/>
              <a:buFont typeface="Wingdings" pitchFamily="2" charset="2"/>
              <a:buChar char="ü"/>
            </a:pPr>
            <a:r>
              <a:rPr lang="es-ES" altLang="en-US" sz="3000" b="1">
                <a:latin typeface="Humnst777 BT" pitchFamily="1" charset="0"/>
              </a:rPr>
              <a:t>Complete la carta o el formulario adjunto a su informe de crédito y regréselo a la agencia.</a:t>
            </a:r>
          </a:p>
          <a:p>
            <a:pPr lvl="2" defTabSz="914400">
              <a:spcAft>
                <a:spcPts val="1200"/>
              </a:spcAft>
              <a:buClr>
                <a:schemeClr val="tx1"/>
              </a:buClr>
              <a:buSzPct val="100000"/>
              <a:buFont typeface="Arial" panose="020B0604020202020204" pitchFamily="34" charset="0"/>
              <a:buChar char="•"/>
            </a:pPr>
            <a:r>
              <a:rPr lang="es-ES" altLang="en-US" sz="2600" b="1">
                <a:latin typeface="Humnst777 BT" pitchFamily="1" charset="0"/>
              </a:rPr>
              <a:t>La agencia debe responder en un plazo de 30 a 45 días.</a:t>
            </a:r>
          </a:p>
          <a:p>
            <a:pPr lvl="1" defTabSz="914400">
              <a:spcBef>
                <a:spcPts val="1725"/>
              </a:spcBef>
              <a:spcAft>
                <a:spcPts val="600"/>
              </a:spcAft>
              <a:buClr>
                <a:schemeClr val="tx1"/>
              </a:buClr>
              <a:buSzPct val="100000"/>
              <a:buFont typeface="Wingdings" pitchFamily="2" charset="2"/>
              <a:buChar char="ü"/>
            </a:pPr>
            <a:r>
              <a:rPr lang="es-ES" altLang="en-US" sz="3000" b="1">
                <a:latin typeface="Humnst777 BT" pitchFamily="1" charset="0"/>
              </a:rPr>
              <a:t>Si después de recibir la contestación de la agencia, usted no está de acuerdo puede agregar una declaración de 100 palabras.</a:t>
            </a:r>
            <a:endParaRPr lang="en-US" altLang="en-US" sz="3000" b="1">
              <a:latin typeface="Humnst777 BT" pitchFamily="1" charset="0"/>
            </a:endParaRPr>
          </a:p>
          <a:p>
            <a:pPr lvl="2" defTabSz="914400">
              <a:spcAft>
                <a:spcPts val="1200"/>
              </a:spcAft>
              <a:buClr>
                <a:schemeClr val="tx1"/>
              </a:buClr>
              <a:buSzPct val="100000"/>
              <a:buFont typeface="Arial" panose="020B0604020202020204" pitchFamily="34" charset="0"/>
              <a:buChar char="•"/>
            </a:pPr>
            <a:endParaRPr lang="es-ES" altLang="en-US" sz="26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3000" b="1">
              <a:latin typeface="Humnst777 BT" pitchFamily="1" charset="0"/>
            </a:endParaRPr>
          </a:p>
          <a:p>
            <a:pPr lvl="1" defTabSz="914400">
              <a:buClr>
                <a:schemeClr val="tx1"/>
              </a:buClr>
              <a:buSzPct val="100000"/>
              <a:buFont typeface="Arial" panose="020B0604020202020204" pitchFamily="34" charset="0"/>
              <a:buChar char="•"/>
            </a:pPr>
            <a:endParaRPr lang="en-US" altLang="en-US" sz="26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70664" name="Group 9">
            <a:extLst>
              <a:ext uri="{FF2B5EF4-FFF2-40B4-BE49-F238E27FC236}">
                <a16:creationId xmlns:a16="http://schemas.microsoft.com/office/drawing/2014/main" id="{BA013812-F9F8-5041-83DE-0FCE782C9205}"/>
              </a:ext>
            </a:extLst>
          </p:cNvPr>
          <p:cNvGrpSpPr>
            <a:grpSpLocks/>
          </p:cNvGrpSpPr>
          <p:nvPr/>
        </p:nvGrpSpPr>
        <p:grpSpPr bwMode="auto">
          <a:xfrm>
            <a:off x="2895600" y="6172200"/>
            <a:ext cx="3352800" cy="544513"/>
            <a:chOff x="2895600" y="6172200"/>
            <a:chExt cx="3352800" cy="544513"/>
          </a:xfrm>
        </p:grpSpPr>
        <p:sp>
          <p:nvSpPr>
            <p:cNvPr id="70665" name="Text Box 10">
              <a:extLst>
                <a:ext uri="{FF2B5EF4-FFF2-40B4-BE49-F238E27FC236}">
                  <a16:creationId xmlns:a16="http://schemas.microsoft.com/office/drawing/2014/main" id="{A30B8A05-057E-E14D-AC0A-EBF54214865D}"/>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70666" name="Text Box 11">
              <a:extLst>
                <a:ext uri="{FF2B5EF4-FFF2-40B4-BE49-F238E27FC236}">
                  <a16:creationId xmlns:a16="http://schemas.microsoft.com/office/drawing/2014/main" id="{35EDAC6D-4C74-7C4B-9161-B4D5EF867B30}"/>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CD03B853-7DAE-614D-AAF2-E0988621D619}"/>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7411" name="Rectangle 4">
            <a:extLst>
              <a:ext uri="{FF2B5EF4-FFF2-40B4-BE49-F238E27FC236}">
                <a16:creationId xmlns:a16="http://schemas.microsoft.com/office/drawing/2014/main" id="{1D6C07A4-4B41-7E4B-A697-2CBA35DE542E}"/>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0C411D32-38E3-A940-9B6D-032E4371C07D}"/>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7413" name="Rectangle 13">
            <a:extLst>
              <a:ext uri="{FF2B5EF4-FFF2-40B4-BE49-F238E27FC236}">
                <a16:creationId xmlns:a16="http://schemas.microsoft.com/office/drawing/2014/main" id="{B21C4144-2D3B-BE49-A44C-47964782DCC7}"/>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7414" name="Text Box 4">
            <a:extLst>
              <a:ext uri="{FF2B5EF4-FFF2-40B4-BE49-F238E27FC236}">
                <a16:creationId xmlns:a16="http://schemas.microsoft.com/office/drawing/2014/main" id="{A61ECF5B-67B4-3949-8806-C5BE5D6FCFF4}"/>
              </a:ext>
            </a:extLst>
          </p:cNvPr>
          <p:cNvSpPr txBox="1">
            <a:spLocks noChangeArrowheads="1"/>
          </p:cNvSpPr>
          <p:nvPr/>
        </p:nvSpPr>
        <p:spPr bwMode="auto">
          <a:xfrm>
            <a:off x="304800" y="204788"/>
            <a:ext cx="78486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92C783"/>
                </a:solidFill>
                <a:latin typeface="Humnst777 BT" pitchFamily="1" charset="0"/>
              </a:rPr>
              <a:t>¿Por qué estamos aquí?</a:t>
            </a:r>
            <a:endParaRPr lang="en-US" altLang="en-US" sz="2800" b="1">
              <a:latin typeface="Humnst777 BT" pitchFamily="1" charset="0"/>
            </a:endParaRPr>
          </a:p>
        </p:txBody>
      </p:sp>
      <p:sp>
        <p:nvSpPr>
          <p:cNvPr id="17415" name="Rectangle 3">
            <a:extLst>
              <a:ext uri="{FF2B5EF4-FFF2-40B4-BE49-F238E27FC236}">
                <a16:creationId xmlns:a16="http://schemas.microsoft.com/office/drawing/2014/main" id="{B7FEFB62-5793-3D49-8A5C-922A1BC186ED}"/>
              </a:ext>
            </a:extLst>
          </p:cNvPr>
          <p:cNvSpPr txBox="1">
            <a:spLocks noChangeArrowheads="1"/>
          </p:cNvSpPr>
          <p:nvPr/>
        </p:nvSpPr>
        <p:spPr bwMode="auto">
          <a:xfrm>
            <a:off x="1225550" y="1693863"/>
            <a:ext cx="6821488" cy="4029075"/>
          </a:xfrm>
          <a:prstGeom prst="rect">
            <a:avLst/>
          </a:prstGeom>
          <a:noFill/>
          <a:ln w="9525">
            <a:noFill/>
            <a:miter lim="800000"/>
            <a:headEnd/>
            <a:tailEnd/>
          </a:ln>
        </p:spPr>
        <p:txBody>
          <a:bodyPr lIns="92075" tIns="46038" rIns="92075" bIns="46038"/>
          <a:lstStyle>
            <a:lvl1pPr marL="24161750" indent="-24161750" eaLnBrk="0" hangingPunct="0">
              <a:defRPr sz="2400">
                <a:solidFill>
                  <a:schemeClr val="tx1"/>
                </a:solidFill>
                <a:latin typeface="Arial" panose="020B0604020202020204" pitchFamily="34" charset="0"/>
                <a:ea typeface="ＭＳ Ｐゴシック" panose="020B0600070205080204" pitchFamily="34" charset="-128"/>
              </a:defRPr>
            </a:lvl1pPr>
            <a:lvl2pPr marL="411163"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lvl="1" defTabSz="914400">
              <a:spcBef>
                <a:spcPts val="1725"/>
              </a:spcBef>
              <a:buClr>
                <a:schemeClr val="tx1"/>
              </a:buClr>
              <a:buFont typeface="Wingdings" pitchFamily="2" charset="2"/>
              <a:buChar char="ü"/>
            </a:pPr>
            <a:r>
              <a:rPr lang="es-ES" altLang="en-US" sz="3200" b="1">
                <a:latin typeface="Humnst777 BT" pitchFamily="1" charset="0"/>
              </a:rPr>
              <a:t>Para aprender lo que significa tener buen crédito.</a:t>
            </a:r>
            <a:endParaRPr lang="en-US" altLang="en-US" sz="3200" b="1">
              <a:latin typeface="Humnst777 BT" pitchFamily="1" charset="0"/>
            </a:endParaRPr>
          </a:p>
          <a:p>
            <a:pPr lvl="1" defTabSz="914400">
              <a:spcBef>
                <a:spcPts val="1725"/>
              </a:spcBef>
              <a:buClr>
                <a:schemeClr val="tx1"/>
              </a:buClr>
              <a:buFont typeface="Wingdings" pitchFamily="2" charset="2"/>
              <a:buChar char="ü"/>
            </a:pPr>
            <a:endParaRPr lang="en-US" altLang="en-US" sz="32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17416" name="Group 9">
            <a:extLst>
              <a:ext uri="{FF2B5EF4-FFF2-40B4-BE49-F238E27FC236}">
                <a16:creationId xmlns:a16="http://schemas.microsoft.com/office/drawing/2014/main" id="{3D9CACB2-5819-574A-800E-55E19D92F342}"/>
              </a:ext>
            </a:extLst>
          </p:cNvPr>
          <p:cNvGrpSpPr>
            <a:grpSpLocks/>
          </p:cNvGrpSpPr>
          <p:nvPr/>
        </p:nvGrpSpPr>
        <p:grpSpPr bwMode="auto">
          <a:xfrm>
            <a:off x="2895600" y="6172200"/>
            <a:ext cx="3352800" cy="544513"/>
            <a:chOff x="2895600" y="6172200"/>
            <a:chExt cx="3352800" cy="544513"/>
          </a:xfrm>
        </p:grpSpPr>
        <p:sp>
          <p:nvSpPr>
            <p:cNvPr id="17417" name="Text Box 10">
              <a:extLst>
                <a:ext uri="{FF2B5EF4-FFF2-40B4-BE49-F238E27FC236}">
                  <a16:creationId xmlns:a16="http://schemas.microsoft.com/office/drawing/2014/main" id="{73DF6D00-4261-DD4E-8F31-7B1AC20161FC}"/>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17418" name="Text Box 11">
              <a:extLst>
                <a:ext uri="{FF2B5EF4-FFF2-40B4-BE49-F238E27FC236}">
                  <a16:creationId xmlns:a16="http://schemas.microsoft.com/office/drawing/2014/main" id="{94847072-93B1-C640-9C02-C01E725F38E0}"/>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04416028-A501-694F-8134-170622A03504}"/>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72707" name="Rectangle 4">
            <a:extLst>
              <a:ext uri="{FF2B5EF4-FFF2-40B4-BE49-F238E27FC236}">
                <a16:creationId xmlns:a16="http://schemas.microsoft.com/office/drawing/2014/main" id="{1502F308-70C9-474F-B21A-B85497A2F8F2}"/>
              </a:ext>
            </a:extLst>
          </p:cNvPr>
          <p:cNvSpPr>
            <a:spLocks noChangeArrowheads="1"/>
          </p:cNvSpPr>
          <p:nvPr/>
        </p:nvSpPr>
        <p:spPr bwMode="auto">
          <a:xfrm>
            <a:off x="0" y="5407025"/>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6145AFBF-5375-D84A-AFFE-FEFB37D38E5B}"/>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72709" name="Rectangle 13">
            <a:extLst>
              <a:ext uri="{FF2B5EF4-FFF2-40B4-BE49-F238E27FC236}">
                <a16:creationId xmlns:a16="http://schemas.microsoft.com/office/drawing/2014/main" id="{6744D69F-7FC1-B44E-B5EF-6283DDDC82DF}"/>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72710" name="Text Box 4">
            <a:extLst>
              <a:ext uri="{FF2B5EF4-FFF2-40B4-BE49-F238E27FC236}">
                <a16:creationId xmlns:a16="http://schemas.microsoft.com/office/drawing/2014/main" id="{61D63D8E-F51D-ED4F-9A0E-116F5D6E5F7C}"/>
              </a:ext>
            </a:extLst>
          </p:cNvPr>
          <p:cNvSpPr txBox="1">
            <a:spLocks noChangeArrowheads="1"/>
          </p:cNvSpPr>
          <p:nvPr/>
        </p:nvSpPr>
        <p:spPr bwMode="auto">
          <a:xfrm>
            <a:off x="304800" y="204788"/>
            <a:ext cx="85979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92C783"/>
                </a:solidFill>
                <a:latin typeface="Humnst777 BT" pitchFamily="1" charset="0"/>
              </a:rPr>
              <a:t>Cómo reportar un fraude de crédito</a:t>
            </a:r>
            <a:endParaRPr lang="en-US" altLang="en-US" sz="3800" b="1">
              <a:solidFill>
                <a:srgbClr val="92C783"/>
              </a:solidFill>
              <a:latin typeface="Humnst777 BT" pitchFamily="1" charset="0"/>
            </a:endParaRPr>
          </a:p>
        </p:txBody>
      </p:sp>
      <p:sp>
        <p:nvSpPr>
          <p:cNvPr id="72711" name="Rectangle 3">
            <a:extLst>
              <a:ext uri="{FF2B5EF4-FFF2-40B4-BE49-F238E27FC236}">
                <a16:creationId xmlns:a16="http://schemas.microsoft.com/office/drawing/2014/main" id="{F8FD3DDE-88E9-FA42-80B5-AAEF1DE18EBB}"/>
              </a:ext>
            </a:extLst>
          </p:cNvPr>
          <p:cNvSpPr txBox="1">
            <a:spLocks noChangeArrowheads="1"/>
          </p:cNvSpPr>
          <p:nvPr/>
        </p:nvSpPr>
        <p:spPr bwMode="auto">
          <a:xfrm>
            <a:off x="833438" y="1560513"/>
            <a:ext cx="7594600"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1200"/>
              </a:spcAft>
              <a:buClr>
                <a:schemeClr val="tx1"/>
              </a:buClr>
              <a:buSzPct val="100000"/>
              <a:buFont typeface="Wingdings" pitchFamily="2" charset="2"/>
              <a:buChar char="ü"/>
            </a:pPr>
            <a:r>
              <a:rPr lang="es-ES" altLang="en-US" sz="3200" b="1">
                <a:latin typeface="Humnst777 BT" pitchFamily="1" charset="0"/>
              </a:rPr>
              <a:t>Podría ser necesario presentar un informe policial.</a:t>
            </a:r>
          </a:p>
          <a:p>
            <a:pPr defTabSz="914400">
              <a:spcBef>
                <a:spcPts val="1725"/>
              </a:spcBef>
              <a:spcAft>
                <a:spcPts val="1200"/>
              </a:spcAft>
              <a:buClr>
                <a:schemeClr val="tx1"/>
              </a:buClr>
              <a:buSzPct val="100000"/>
              <a:buFont typeface="Wingdings" pitchFamily="2" charset="2"/>
              <a:buChar char="ü"/>
            </a:pPr>
            <a:r>
              <a:rPr lang="es-ES" altLang="en-US" sz="3200" b="1">
                <a:latin typeface="Humnst777 BT" pitchFamily="1" charset="0"/>
              </a:rPr>
              <a:t>Las agencia de informes de crédito tienen un número especial 1-800 para llamar si es víctima de fraude.</a:t>
            </a:r>
            <a:endParaRPr lang="en-US" altLang="en-US" sz="32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72712" name="Group 9">
            <a:extLst>
              <a:ext uri="{FF2B5EF4-FFF2-40B4-BE49-F238E27FC236}">
                <a16:creationId xmlns:a16="http://schemas.microsoft.com/office/drawing/2014/main" id="{DCE0A8AA-B2A7-0340-B63B-18FB5ADC0A72}"/>
              </a:ext>
            </a:extLst>
          </p:cNvPr>
          <p:cNvGrpSpPr>
            <a:grpSpLocks/>
          </p:cNvGrpSpPr>
          <p:nvPr/>
        </p:nvGrpSpPr>
        <p:grpSpPr bwMode="auto">
          <a:xfrm>
            <a:off x="2895600" y="6172200"/>
            <a:ext cx="3352800" cy="544513"/>
            <a:chOff x="2895600" y="6172200"/>
            <a:chExt cx="3352800" cy="544513"/>
          </a:xfrm>
        </p:grpSpPr>
        <p:sp>
          <p:nvSpPr>
            <p:cNvPr id="72713" name="Text Box 10">
              <a:extLst>
                <a:ext uri="{FF2B5EF4-FFF2-40B4-BE49-F238E27FC236}">
                  <a16:creationId xmlns:a16="http://schemas.microsoft.com/office/drawing/2014/main" id="{26E3E1CA-2E3D-7246-83AC-8EB8DC7940F7}"/>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72714" name="Text Box 11">
              <a:extLst>
                <a:ext uri="{FF2B5EF4-FFF2-40B4-BE49-F238E27FC236}">
                  <a16:creationId xmlns:a16="http://schemas.microsoft.com/office/drawing/2014/main" id="{40A1686B-1ADE-5F46-9F3A-EA1E2516A3F9}"/>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4EE76496-9318-7D49-90E6-0A05F9B790EC}"/>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74755" name="Rectangle 4">
            <a:extLst>
              <a:ext uri="{FF2B5EF4-FFF2-40B4-BE49-F238E27FC236}">
                <a16:creationId xmlns:a16="http://schemas.microsoft.com/office/drawing/2014/main" id="{39F41086-1256-8940-873C-0CA5E9DD5871}"/>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AD880B14-F983-D542-A1B6-11E745FA6A91}"/>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74757" name="Rectangle 13">
            <a:extLst>
              <a:ext uri="{FF2B5EF4-FFF2-40B4-BE49-F238E27FC236}">
                <a16:creationId xmlns:a16="http://schemas.microsoft.com/office/drawing/2014/main" id="{E59F72BB-FF23-7A4B-BD5F-42FDFD0F7F57}"/>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74758" name="Text Box 4">
            <a:extLst>
              <a:ext uri="{FF2B5EF4-FFF2-40B4-BE49-F238E27FC236}">
                <a16:creationId xmlns:a16="http://schemas.microsoft.com/office/drawing/2014/main" id="{E250C3DA-7E93-C543-B87F-2B58328DC15B}"/>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92C783"/>
                </a:solidFill>
                <a:latin typeface="Humnst777 BT" pitchFamily="1" charset="0"/>
              </a:rPr>
              <a:t>Actividad para completar en casa:</a:t>
            </a:r>
            <a:endParaRPr lang="en-US" altLang="en-US" sz="3800" b="1">
              <a:solidFill>
                <a:srgbClr val="92C783"/>
              </a:solidFill>
              <a:latin typeface="Humnst777 BT" pitchFamily="1" charset="0"/>
            </a:endParaRPr>
          </a:p>
        </p:txBody>
      </p:sp>
      <p:sp>
        <p:nvSpPr>
          <p:cNvPr id="74759" name="Rectangle 3">
            <a:extLst>
              <a:ext uri="{FF2B5EF4-FFF2-40B4-BE49-F238E27FC236}">
                <a16:creationId xmlns:a16="http://schemas.microsoft.com/office/drawing/2014/main" id="{7AC18EFA-9FF3-1A44-BBDA-B1E9B8B19942}"/>
              </a:ext>
            </a:extLst>
          </p:cNvPr>
          <p:cNvSpPr txBox="1">
            <a:spLocks noChangeArrowheads="1"/>
          </p:cNvSpPr>
          <p:nvPr/>
        </p:nvSpPr>
        <p:spPr bwMode="auto">
          <a:xfrm>
            <a:off x="1077913" y="1560513"/>
            <a:ext cx="7170737"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1200"/>
              </a:spcAft>
              <a:buClr>
                <a:schemeClr val="tx1"/>
              </a:buClr>
              <a:buSzPct val="100000"/>
              <a:buFont typeface="Wingdings" pitchFamily="2" charset="2"/>
              <a:buChar char="ü"/>
            </a:pPr>
            <a:r>
              <a:rPr lang="es-ES" altLang="en-US" sz="3200" b="1">
                <a:latin typeface="Humnst777 BT" pitchFamily="1" charset="0"/>
              </a:rPr>
              <a:t>La actividad sobre la autoevaluación de crédito en sus carpetas es para completar en casa.</a:t>
            </a:r>
            <a:endParaRPr lang="en-US" altLang="en-US" sz="3200" b="1">
              <a:latin typeface="Humnst777 BT" pitchFamily="1" charset="0"/>
            </a:endParaRPr>
          </a:p>
          <a:p>
            <a:pPr defTabSz="914400">
              <a:spcBef>
                <a:spcPts val="1725"/>
              </a:spcBef>
              <a:spcAft>
                <a:spcPts val="1200"/>
              </a:spcAft>
              <a:buClr>
                <a:schemeClr val="tx1"/>
              </a:buClr>
              <a:buSzPct val="100000"/>
              <a:buFont typeface="Wingdings" pitchFamily="2" charset="2"/>
              <a:buChar char="ü"/>
            </a:pPr>
            <a:endParaRPr lang="en-US" altLang="en-US" sz="32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74760" name="Group 9">
            <a:extLst>
              <a:ext uri="{FF2B5EF4-FFF2-40B4-BE49-F238E27FC236}">
                <a16:creationId xmlns:a16="http://schemas.microsoft.com/office/drawing/2014/main" id="{76ED44A1-79E1-EA43-A339-1968D71BB96C}"/>
              </a:ext>
            </a:extLst>
          </p:cNvPr>
          <p:cNvGrpSpPr>
            <a:grpSpLocks/>
          </p:cNvGrpSpPr>
          <p:nvPr/>
        </p:nvGrpSpPr>
        <p:grpSpPr bwMode="auto">
          <a:xfrm>
            <a:off x="2895600" y="6172200"/>
            <a:ext cx="3352800" cy="544513"/>
            <a:chOff x="2895600" y="6172200"/>
            <a:chExt cx="3352800" cy="544513"/>
          </a:xfrm>
        </p:grpSpPr>
        <p:sp>
          <p:nvSpPr>
            <p:cNvPr id="74761" name="Text Box 10">
              <a:extLst>
                <a:ext uri="{FF2B5EF4-FFF2-40B4-BE49-F238E27FC236}">
                  <a16:creationId xmlns:a16="http://schemas.microsoft.com/office/drawing/2014/main" id="{D62ECD7C-9C38-124B-9D54-EF2CBD34FC2D}"/>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74762" name="Text Box 11">
              <a:extLst>
                <a:ext uri="{FF2B5EF4-FFF2-40B4-BE49-F238E27FC236}">
                  <a16:creationId xmlns:a16="http://schemas.microsoft.com/office/drawing/2014/main" id="{B1AEBC2C-2297-2E44-AEB0-976AD81825C0}"/>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5CCF1A47-0E30-4C44-95FA-E915D270E447}"/>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76803" name="Rectangle 4">
            <a:extLst>
              <a:ext uri="{FF2B5EF4-FFF2-40B4-BE49-F238E27FC236}">
                <a16:creationId xmlns:a16="http://schemas.microsoft.com/office/drawing/2014/main" id="{BD09CB4F-91C9-004E-9847-351240CD2CF4}"/>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68FB5792-84B8-F347-BED3-0FA3ECCE8CFC}"/>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76805" name="Rectangle 13">
            <a:extLst>
              <a:ext uri="{FF2B5EF4-FFF2-40B4-BE49-F238E27FC236}">
                <a16:creationId xmlns:a16="http://schemas.microsoft.com/office/drawing/2014/main" id="{2461562C-7342-974B-A523-E006117CCA41}"/>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76806" name="Text Box 4">
            <a:extLst>
              <a:ext uri="{FF2B5EF4-FFF2-40B4-BE49-F238E27FC236}">
                <a16:creationId xmlns:a16="http://schemas.microsoft.com/office/drawing/2014/main" id="{BE91574E-EB15-DA4C-8240-D46FE4326644}"/>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92C783"/>
                </a:solidFill>
                <a:latin typeface="Humnst777 BT" pitchFamily="1" charset="0"/>
              </a:rPr>
              <a:t>Hagamos una pausa</a:t>
            </a:r>
            <a:endParaRPr lang="en-US" altLang="en-US" sz="3800" b="1">
              <a:solidFill>
                <a:srgbClr val="92C783"/>
              </a:solidFill>
              <a:latin typeface="Humnst777 BT" pitchFamily="1" charset="0"/>
            </a:endParaRPr>
          </a:p>
        </p:txBody>
      </p:sp>
      <p:sp>
        <p:nvSpPr>
          <p:cNvPr id="76807" name="Rectangle 3">
            <a:extLst>
              <a:ext uri="{FF2B5EF4-FFF2-40B4-BE49-F238E27FC236}">
                <a16:creationId xmlns:a16="http://schemas.microsoft.com/office/drawing/2014/main" id="{2C8BF1D1-91E3-3D4C-9A4F-A481BCAB6425}"/>
              </a:ext>
            </a:extLst>
          </p:cNvPr>
          <p:cNvSpPr txBox="1">
            <a:spLocks noChangeArrowheads="1"/>
          </p:cNvSpPr>
          <p:nvPr/>
        </p:nvSpPr>
        <p:spPr bwMode="auto">
          <a:xfrm>
            <a:off x="422275" y="1638300"/>
            <a:ext cx="8029575"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a:spcBef>
                <a:spcPts val="1725"/>
              </a:spcBef>
              <a:spcAft>
                <a:spcPts val="1200"/>
              </a:spcAft>
              <a:buClr>
                <a:schemeClr val="tx1"/>
              </a:buClr>
              <a:buSzPct val="100000"/>
            </a:pPr>
            <a:endParaRPr lang="en-US" altLang="en-US" sz="3200" b="1">
              <a:latin typeface="Humnst777 BT" pitchFamily="1" charset="0"/>
            </a:endParaRPr>
          </a:p>
          <a:p>
            <a:pPr algn="ctr" defTabSz="914400">
              <a:spcBef>
                <a:spcPts val="1725"/>
              </a:spcBef>
              <a:spcAft>
                <a:spcPts val="1200"/>
              </a:spcAft>
              <a:buClr>
                <a:schemeClr val="tx1"/>
              </a:buClr>
              <a:buSzPct val="100000"/>
            </a:pPr>
            <a:r>
              <a:rPr lang="es-ES" altLang="en-US" sz="3200" b="1">
                <a:latin typeface="Humnst777 BT" pitchFamily="1" charset="0"/>
              </a:rPr>
              <a:t>Por favor regresen en 20 minutos.</a:t>
            </a:r>
            <a:endParaRPr lang="en-US" altLang="en-US" sz="3200" b="1">
              <a:latin typeface="Humnst777 BT" pitchFamily="1" charset="0"/>
            </a:endParaRPr>
          </a:p>
          <a:p>
            <a:pPr algn="ctr" defTabSz="914400">
              <a:spcBef>
                <a:spcPts val="1725"/>
              </a:spcBef>
              <a:spcAft>
                <a:spcPts val="1200"/>
              </a:spcAft>
              <a:buClr>
                <a:schemeClr val="tx1"/>
              </a:buClr>
              <a:buSzPct val="100000"/>
            </a:pPr>
            <a:endParaRPr lang="en-US" altLang="en-US" sz="3200" b="1">
              <a:latin typeface="Humnst777 BT" pitchFamily="1" charset="0"/>
            </a:endParaRPr>
          </a:p>
          <a:p>
            <a:pPr defTabSz="914400">
              <a:spcBef>
                <a:spcPts val="1725"/>
              </a:spcBef>
              <a:spcAft>
                <a:spcPts val="1200"/>
              </a:spcAft>
              <a:buClr>
                <a:schemeClr val="tx1"/>
              </a:buClr>
              <a:buSzPct val="100000"/>
              <a:buFont typeface="Wingdings" pitchFamily="2" charset="2"/>
              <a:buChar char="ü"/>
            </a:pPr>
            <a:endParaRPr lang="en-US" altLang="en-US" sz="30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76808" name="Group 9">
            <a:extLst>
              <a:ext uri="{FF2B5EF4-FFF2-40B4-BE49-F238E27FC236}">
                <a16:creationId xmlns:a16="http://schemas.microsoft.com/office/drawing/2014/main" id="{9B31F61F-30A8-694A-88EB-1186AA6CEAA9}"/>
              </a:ext>
            </a:extLst>
          </p:cNvPr>
          <p:cNvGrpSpPr>
            <a:grpSpLocks/>
          </p:cNvGrpSpPr>
          <p:nvPr/>
        </p:nvGrpSpPr>
        <p:grpSpPr bwMode="auto">
          <a:xfrm>
            <a:off x="2895600" y="6172200"/>
            <a:ext cx="3352800" cy="544513"/>
            <a:chOff x="2895600" y="6172200"/>
            <a:chExt cx="3352800" cy="544513"/>
          </a:xfrm>
        </p:grpSpPr>
        <p:sp>
          <p:nvSpPr>
            <p:cNvPr id="76809" name="Text Box 10">
              <a:extLst>
                <a:ext uri="{FF2B5EF4-FFF2-40B4-BE49-F238E27FC236}">
                  <a16:creationId xmlns:a16="http://schemas.microsoft.com/office/drawing/2014/main" id="{AE13E44F-E867-2047-A6E4-B52DDC495DB6}"/>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76810" name="Text Box 11">
              <a:extLst>
                <a:ext uri="{FF2B5EF4-FFF2-40B4-BE49-F238E27FC236}">
                  <a16:creationId xmlns:a16="http://schemas.microsoft.com/office/drawing/2014/main" id="{0BD42BB8-7FF8-9648-AB7F-DF622B07998D}"/>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A1D665CA-18CF-0848-8705-3F7707EE71D9}"/>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78851" name="Rectangle 4">
            <a:extLst>
              <a:ext uri="{FF2B5EF4-FFF2-40B4-BE49-F238E27FC236}">
                <a16:creationId xmlns:a16="http://schemas.microsoft.com/office/drawing/2014/main" id="{5E857E87-BBBD-C74C-BE9C-17AFB04EB9F0}"/>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7CCD1C5A-3923-5E44-B637-B9D3319C4AFC}"/>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78853" name="Rectangle 13">
            <a:extLst>
              <a:ext uri="{FF2B5EF4-FFF2-40B4-BE49-F238E27FC236}">
                <a16:creationId xmlns:a16="http://schemas.microsoft.com/office/drawing/2014/main" id="{F9121CB3-A431-6D42-AEDF-238705AE733F}"/>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78854" name="Text Box 4">
            <a:extLst>
              <a:ext uri="{FF2B5EF4-FFF2-40B4-BE49-F238E27FC236}">
                <a16:creationId xmlns:a16="http://schemas.microsoft.com/office/drawing/2014/main" id="{B2B54ECA-4AD4-5544-9F04-0E5F92D1F1D0}"/>
              </a:ext>
            </a:extLst>
          </p:cNvPr>
          <p:cNvSpPr txBox="1">
            <a:spLocks noChangeArrowheads="1"/>
          </p:cNvSpPr>
          <p:nvPr/>
        </p:nvSpPr>
        <p:spPr bwMode="auto">
          <a:xfrm>
            <a:off x="304800" y="204788"/>
            <a:ext cx="8597900"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92C783"/>
                </a:solidFill>
                <a:latin typeface="Humnst777 BT" pitchFamily="1" charset="0"/>
              </a:rPr>
              <a:t>Actividad sobre evaluación de crédito</a:t>
            </a:r>
            <a:endParaRPr lang="en-US" altLang="en-US" sz="3800" b="1">
              <a:solidFill>
                <a:srgbClr val="92C783"/>
              </a:solidFill>
              <a:latin typeface="Humnst777 BT" pitchFamily="1" charset="0"/>
            </a:endParaRPr>
          </a:p>
        </p:txBody>
      </p:sp>
      <p:sp>
        <p:nvSpPr>
          <p:cNvPr id="78855" name="Rectangle 3">
            <a:extLst>
              <a:ext uri="{FF2B5EF4-FFF2-40B4-BE49-F238E27FC236}">
                <a16:creationId xmlns:a16="http://schemas.microsoft.com/office/drawing/2014/main" id="{2A49172B-4857-A94B-BACF-B2F7EDC850D6}"/>
              </a:ext>
            </a:extLst>
          </p:cNvPr>
          <p:cNvSpPr txBox="1">
            <a:spLocks noChangeArrowheads="1"/>
          </p:cNvSpPr>
          <p:nvPr/>
        </p:nvSpPr>
        <p:spPr bwMode="auto">
          <a:xfrm>
            <a:off x="693738" y="1579563"/>
            <a:ext cx="8029575"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buClr>
                <a:schemeClr val="tx1"/>
              </a:buClr>
              <a:buSzPct val="100000"/>
              <a:buFont typeface="Wingdings" pitchFamily="2" charset="2"/>
              <a:buChar char="ü"/>
            </a:pPr>
            <a:r>
              <a:rPr lang="es-ES" altLang="en-US" sz="3000" b="1">
                <a:latin typeface="Humnst777 BT" pitchFamily="1" charset="0"/>
              </a:rPr>
              <a:t>Formen grupos pequeños</a:t>
            </a:r>
            <a:r>
              <a:rPr lang="en-US" altLang="en-US" sz="3000" b="1">
                <a:latin typeface="Humnst777 BT" pitchFamily="1" charset="0"/>
              </a:rPr>
              <a:t>.</a:t>
            </a:r>
          </a:p>
          <a:p>
            <a:pPr defTabSz="914400">
              <a:spcBef>
                <a:spcPts val="1725"/>
              </a:spcBef>
              <a:buClr>
                <a:schemeClr val="tx1"/>
              </a:buClr>
              <a:buSzPct val="100000"/>
              <a:buFont typeface="Wingdings" pitchFamily="2" charset="2"/>
              <a:buChar char="ü"/>
            </a:pPr>
            <a:r>
              <a:rPr lang="es-ES" altLang="en-US" sz="3000" b="1">
                <a:latin typeface="Humnst777 BT" pitchFamily="1" charset="0"/>
              </a:rPr>
              <a:t>Elijan al vocero del grupo.</a:t>
            </a:r>
          </a:p>
          <a:p>
            <a:pPr defTabSz="914400">
              <a:spcBef>
                <a:spcPts val="1725"/>
              </a:spcBef>
              <a:buClr>
                <a:schemeClr val="tx1"/>
              </a:buClr>
              <a:buSzPct val="100000"/>
              <a:buFont typeface="Wingdings" pitchFamily="2" charset="2"/>
              <a:buChar char="ü"/>
            </a:pPr>
            <a:r>
              <a:rPr lang="es-ES" altLang="en-US" sz="3000" b="1">
                <a:latin typeface="Humnst777 BT" pitchFamily="1" charset="0"/>
              </a:rPr>
              <a:t>Evalúen cada situación: ¿Se le debe aprobar el crédito o el préstamo a cada solicitante?</a:t>
            </a:r>
          </a:p>
          <a:p>
            <a:pPr defTabSz="914400">
              <a:spcBef>
                <a:spcPts val="1725"/>
              </a:spcBef>
              <a:buClr>
                <a:schemeClr val="tx1"/>
              </a:buClr>
              <a:buSzPct val="100000"/>
              <a:buFont typeface="Wingdings" pitchFamily="2" charset="2"/>
              <a:buChar char="ü"/>
            </a:pPr>
            <a:r>
              <a:rPr lang="es-ES" altLang="en-US" sz="3000" b="1">
                <a:latin typeface="Humnst777 BT" pitchFamily="1" charset="0"/>
              </a:rPr>
              <a:t>Vuelvan a la clase en aproximadamente 15 minutos.</a:t>
            </a:r>
          </a:p>
          <a:p>
            <a:pPr defTabSz="914400">
              <a:spcBef>
                <a:spcPts val="1725"/>
              </a:spcBef>
              <a:spcAft>
                <a:spcPts val="1200"/>
              </a:spcAft>
              <a:buClr>
                <a:schemeClr val="tx1"/>
              </a:buClr>
              <a:buSzPct val="100000"/>
              <a:buFont typeface="Wingdings" pitchFamily="2" charset="2"/>
              <a:buChar char="ü"/>
            </a:pPr>
            <a:endParaRPr lang="en-US" altLang="en-US" sz="30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78856" name="Group 9">
            <a:extLst>
              <a:ext uri="{FF2B5EF4-FFF2-40B4-BE49-F238E27FC236}">
                <a16:creationId xmlns:a16="http://schemas.microsoft.com/office/drawing/2014/main" id="{CD1C4CE6-2D9A-6941-B95F-64148C0CDB28}"/>
              </a:ext>
            </a:extLst>
          </p:cNvPr>
          <p:cNvGrpSpPr>
            <a:grpSpLocks/>
          </p:cNvGrpSpPr>
          <p:nvPr/>
        </p:nvGrpSpPr>
        <p:grpSpPr bwMode="auto">
          <a:xfrm>
            <a:off x="2895600" y="6172200"/>
            <a:ext cx="3352800" cy="544513"/>
            <a:chOff x="2895600" y="6172200"/>
            <a:chExt cx="3352800" cy="544513"/>
          </a:xfrm>
        </p:grpSpPr>
        <p:sp>
          <p:nvSpPr>
            <p:cNvPr id="78857" name="Text Box 10">
              <a:extLst>
                <a:ext uri="{FF2B5EF4-FFF2-40B4-BE49-F238E27FC236}">
                  <a16:creationId xmlns:a16="http://schemas.microsoft.com/office/drawing/2014/main" id="{70495FB6-5221-B340-B8C5-624A19929AF9}"/>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78858" name="Text Box 11">
              <a:extLst>
                <a:ext uri="{FF2B5EF4-FFF2-40B4-BE49-F238E27FC236}">
                  <a16:creationId xmlns:a16="http://schemas.microsoft.com/office/drawing/2014/main" id="{20F57A3B-5FAB-D046-98E0-7FD5BE8FD11C}"/>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4721CC4A-42D2-2A4C-A7A0-CCF3870A6428}"/>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80899" name="Rectangle 4">
            <a:extLst>
              <a:ext uri="{FF2B5EF4-FFF2-40B4-BE49-F238E27FC236}">
                <a16:creationId xmlns:a16="http://schemas.microsoft.com/office/drawing/2014/main" id="{1468FF39-9286-AC41-A1DE-0D436BE50C0A}"/>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F68D39BF-8DEC-4A4E-8745-831D3FCCB7D5}"/>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80901" name="Rectangle 13">
            <a:extLst>
              <a:ext uri="{FF2B5EF4-FFF2-40B4-BE49-F238E27FC236}">
                <a16:creationId xmlns:a16="http://schemas.microsoft.com/office/drawing/2014/main" id="{84BEDA4A-6786-184D-8C56-04CBCFD1EC49}"/>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80902" name="Text Box 4">
            <a:extLst>
              <a:ext uri="{FF2B5EF4-FFF2-40B4-BE49-F238E27FC236}">
                <a16:creationId xmlns:a16="http://schemas.microsoft.com/office/drawing/2014/main" id="{F6643027-196D-7846-AF87-6AACA320A442}"/>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92C783"/>
                </a:solidFill>
                <a:latin typeface="Humnst777 BT" pitchFamily="1" charset="0"/>
              </a:rPr>
              <a:t>¿A quién se le otorga crédito?</a:t>
            </a:r>
            <a:endParaRPr lang="en-US" altLang="en-US" sz="3800" b="1">
              <a:solidFill>
                <a:srgbClr val="92C783"/>
              </a:solidFill>
              <a:latin typeface="Humnst777 BT" pitchFamily="1" charset="0"/>
            </a:endParaRPr>
          </a:p>
        </p:txBody>
      </p:sp>
      <p:sp>
        <p:nvSpPr>
          <p:cNvPr id="80903" name="Rectangle 3">
            <a:extLst>
              <a:ext uri="{FF2B5EF4-FFF2-40B4-BE49-F238E27FC236}">
                <a16:creationId xmlns:a16="http://schemas.microsoft.com/office/drawing/2014/main" id="{4038E50F-66C1-B04D-AC21-23EC025174C2}"/>
              </a:ext>
            </a:extLst>
          </p:cNvPr>
          <p:cNvSpPr txBox="1">
            <a:spLocks noChangeArrowheads="1"/>
          </p:cNvSpPr>
          <p:nvPr/>
        </p:nvSpPr>
        <p:spPr bwMode="auto">
          <a:xfrm>
            <a:off x="936625" y="1651000"/>
            <a:ext cx="7158038"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1200"/>
              </a:spcAft>
              <a:buClr>
                <a:schemeClr val="tx1"/>
              </a:buClr>
              <a:buSzPct val="100000"/>
              <a:buFont typeface="Wingdings" pitchFamily="2" charset="2"/>
              <a:buChar char="ü"/>
            </a:pPr>
            <a:r>
              <a:rPr lang="es-ES" altLang="en-US" sz="3200" b="1">
                <a:latin typeface="Humnst777 BT" pitchFamily="1" charset="0"/>
              </a:rPr>
              <a:t>Hablemos sobre los motivos por los que aprobaron o rechazaron cada solicitud de crédito.</a:t>
            </a:r>
          </a:p>
          <a:p>
            <a:pPr defTabSz="914400">
              <a:spcBef>
                <a:spcPts val="1725"/>
              </a:spcBef>
              <a:spcAft>
                <a:spcPts val="1200"/>
              </a:spcAft>
              <a:buClr>
                <a:schemeClr val="tx1"/>
              </a:buClr>
              <a:buSzPct val="100000"/>
              <a:buFont typeface="Wingdings" pitchFamily="2" charset="2"/>
              <a:buChar char="ü"/>
            </a:pPr>
            <a:endParaRPr lang="en-US" altLang="en-US" sz="3200" b="1">
              <a:latin typeface="Humnst777 BT" pitchFamily="1" charset="0"/>
            </a:endParaRPr>
          </a:p>
          <a:p>
            <a:pPr defTabSz="914400">
              <a:spcBef>
                <a:spcPts val="1725"/>
              </a:spcBef>
              <a:spcAft>
                <a:spcPts val="1200"/>
              </a:spcAft>
              <a:buClr>
                <a:schemeClr val="tx1"/>
              </a:buClr>
              <a:buSzPct val="100000"/>
              <a:buFont typeface="Wingdings" pitchFamily="2" charset="2"/>
              <a:buChar char="ü"/>
            </a:pPr>
            <a:endParaRPr lang="en-US" altLang="en-US" sz="30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80904" name="Group 9">
            <a:extLst>
              <a:ext uri="{FF2B5EF4-FFF2-40B4-BE49-F238E27FC236}">
                <a16:creationId xmlns:a16="http://schemas.microsoft.com/office/drawing/2014/main" id="{A3398F79-B646-0847-B9EF-684F1C8DE47F}"/>
              </a:ext>
            </a:extLst>
          </p:cNvPr>
          <p:cNvGrpSpPr>
            <a:grpSpLocks/>
          </p:cNvGrpSpPr>
          <p:nvPr/>
        </p:nvGrpSpPr>
        <p:grpSpPr bwMode="auto">
          <a:xfrm>
            <a:off x="2895600" y="6172200"/>
            <a:ext cx="3352800" cy="544513"/>
            <a:chOff x="2895600" y="6172200"/>
            <a:chExt cx="3352800" cy="544513"/>
          </a:xfrm>
        </p:grpSpPr>
        <p:sp>
          <p:nvSpPr>
            <p:cNvPr id="80905" name="Text Box 10">
              <a:extLst>
                <a:ext uri="{FF2B5EF4-FFF2-40B4-BE49-F238E27FC236}">
                  <a16:creationId xmlns:a16="http://schemas.microsoft.com/office/drawing/2014/main" id="{91687DD7-B6B2-034B-A390-EA2CBCEDCDFE}"/>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80906" name="Text Box 11">
              <a:extLst>
                <a:ext uri="{FF2B5EF4-FFF2-40B4-BE49-F238E27FC236}">
                  <a16:creationId xmlns:a16="http://schemas.microsoft.com/office/drawing/2014/main" id="{40D84A6C-06F6-F441-8667-5155BDAAD875}"/>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4467EA7B-FDF4-CC41-872C-38C5C98F514E}"/>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82947" name="Rectangle 4">
            <a:extLst>
              <a:ext uri="{FF2B5EF4-FFF2-40B4-BE49-F238E27FC236}">
                <a16:creationId xmlns:a16="http://schemas.microsoft.com/office/drawing/2014/main" id="{8B404B14-29B2-9542-95EF-44A6B54EE5E3}"/>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1E3E971E-9569-9748-91E8-E80FCF8EB2D7}"/>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82949" name="Rectangle 13">
            <a:extLst>
              <a:ext uri="{FF2B5EF4-FFF2-40B4-BE49-F238E27FC236}">
                <a16:creationId xmlns:a16="http://schemas.microsoft.com/office/drawing/2014/main" id="{F164C1F5-BD7A-5043-A843-81E017624B24}"/>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82950" name="Text Box 4">
            <a:extLst>
              <a:ext uri="{FF2B5EF4-FFF2-40B4-BE49-F238E27FC236}">
                <a16:creationId xmlns:a16="http://schemas.microsoft.com/office/drawing/2014/main" id="{1B51FAFE-9342-A246-9A4B-9BBC2059A1AB}"/>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92C783"/>
                </a:solidFill>
                <a:latin typeface="Humnst777 BT" pitchFamily="1" charset="0"/>
              </a:rPr>
              <a:t>Preguntas y respuestas</a:t>
            </a:r>
            <a:endParaRPr lang="en-US" altLang="en-US" sz="3800" b="1">
              <a:solidFill>
                <a:srgbClr val="92C783"/>
              </a:solidFill>
              <a:latin typeface="Humnst777 BT" pitchFamily="1" charset="0"/>
            </a:endParaRPr>
          </a:p>
        </p:txBody>
      </p:sp>
      <p:sp>
        <p:nvSpPr>
          <p:cNvPr id="82951" name="Rectangle 3">
            <a:extLst>
              <a:ext uri="{FF2B5EF4-FFF2-40B4-BE49-F238E27FC236}">
                <a16:creationId xmlns:a16="http://schemas.microsoft.com/office/drawing/2014/main" id="{FAC6D942-E062-1841-B105-454D1ECE9560}"/>
              </a:ext>
            </a:extLst>
          </p:cNvPr>
          <p:cNvSpPr txBox="1">
            <a:spLocks noChangeArrowheads="1"/>
          </p:cNvSpPr>
          <p:nvPr/>
        </p:nvSpPr>
        <p:spPr bwMode="auto">
          <a:xfrm>
            <a:off x="989013" y="1509713"/>
            <a:ext cx="7785100"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1200"/>
              </a:spcAft>
              <a:buClr>
                <a:schemeClr val="tx1"/>
              </a:buClr>
              <a:buSzPct val="100000"/>
              <a:buFont typeface="Wingdings" pitchFamily="2" charset="2"/>
              <a:buChar char="ü"/>
            </a:pPr>
            <a:r>
              <a:rPr lang="es-ES" altLang="en-US" sz="3200" b="1">
                <a:latin typeface="Humnst777 BT" pitchFamily="1" charset="0"/>
              </a:rPr>
              <a:t>Ahora tienen la oportunidad de hacer cualquier otra pregunta sobre el cr</a:t>
            </a:r>
            <a:r>
              <a:rPr lang="es-ES" altLang="ja-JP" sz="3200" b="1">
                <a:latin typeface="Humnst777 BT" pitchFamily="1" charset="0"/>
              </a:rPr>
              <a:t>édito</a:t>
            </a:r>
            <a:r>
              <a:rPr lang="es-ES" altLang="en-US" sz="3200" b="1">
                <a:latin typeface="Humnst777 BT" pitchFamily="1" charset="0"/>
              </a:rPr>
              <a:t>.</a:t>
            </a:r>
            <a:endParaRPr lang="en-US" altLang="en-US" sz="3200" b="1">
              <a:latin typeface="Humnst777 BT" pitchFamily="1" charset="0"/>
            </a:endParaRPr>
          </a:p>
          <a:p>
            <a:pPr defTabSz="914400">
              <a:spcBef>
                <a:spcPts val="1725"/>
              </a:spcBef>
              <a:spcAft>
                <a:spcPts val="1200"/>
              </a:spcAft>
              <a:buClr>
                <a:schemeClr val="tx1"/>
              </a:buClr>
              <a:buSzPct val="100000"/>
              <a:buFont typeface="Wingdings" pitchFamily="2" charset="2"/>
              <a:buChar char="ü"/>
            </a:pPr>
            <a:endParaRPr lang="en-US" altLang="en-US" sz="30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lvl="1" defTabSz="914400">
              <a:spcAft>
                <a:spcPts val="1200"/>
              </a:spcAft>
              <a:buClr>
                <a:schemeClr val="tx1"/>
              </a:buClr>
              <a:buSzPct val="100000"/>
            </a:pPr>
            <a:endParaRPr lang="en-US" altLang="en-US" sz="28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pPr>
            <a:endParaRPr lang="en-US" altLang="en-US" sz="3200" b="1">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82952" name="Group 9">
            <a:extLst>
              <a:ext uri="{FF2B5EF4-FFF2-40B4-BE49-F238E27FC236}">
                <a16:creationId xmlns:a16="http://schemas.microsoft.com/office/drawing/2014/main" id="{32EA48D9-A77A-854C-B3EF-218BFECABB07}"/>
              </a:ext>
            </a:extLst>
          </p:cNvPr>
          <p:cNvGrpSpPr>
            <a:grpSpLocks/>
          </p:cNvGrpSpPr>
          <p:nvPr/>
        </p:nvGrpSpPr>
        <p:grpSpPr bwMode="auto">
          <a:xfrm>
            <a:off x="2895600" y="6172200"/>
            <a:ext cx="3352800" cy="544513"/>
            <a:chOff x="2895600" y="6172200"/>
            <a:chExt cx="3352800" cy="544513"/>
          </a:xfrm>
        </p:grpSpPr>
        <p:sp>
          <p:nvSpPr>
            <p:cNvPr id="82953" name="Text Box 10">
              <a:extLst>
                <a:ext uri="{FF2B5EF4-FFF2-40B4-BE49-F238E27FC236}">
                  <a16:creationId xmlns:a16="http://schemas.microsoft.com/office/drawing/2014/main" id="{1E2CF046-52D9-F545-A3A9-11D86A6295D4}"/>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82954" name="Text Box 11">
              <a:extLst>
                <a:ext uri="{FF2B5EF4-FFF2-40B4-BE49-F238E27FC236}">
                  <a16:creationId xmlns:a16="http://schemas.microsoft.com/office/drawing/2014/main" id="{7DE37BE5-A5EC-704F-9F7B-308838DA7EE1}"/>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9915829D-786D-E147-B0D9-C31C351860B4}"/>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84995" name="Rectangle 4">
            <a:extLst>
              <a:ext uri="{FF2B5EF4-FFF2-40B4-BE49-F238E27FC236}">
                <a16:creationId xmlns:a16="http://schemas.microsoft.com/office/drawing/2014/main" id="{9E3105A2-2A0C-0C49-866C-A95E21841F66}"/>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F94EEB99-678E-634F-AC6E-E2F0F74F3E29}"/>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84997" name="Rectangle 13">
            <a:extLst>
              <a:ext uri="{FF2B5EF4-FFF2-40B4-BE49-F238E27FC236}">
                <a16:creationId xmlns:a16="http://schemas.microsoft.com/office/drawing/2014/main" id="{6EEDE490-7BF3-5B40-AC48-88EE5DD5174C}"/>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84998" name="Text Box 4">
            <a:extLst>
              <a:ext uri="{FF2B5EF4-FFF2-40B4-BE49-F238E27FC236}">
                <a16:creationId xmlns:a16="http://schemas.microsoft.com/office/drawing/2014/main" id="{18980802-68B6-8446-98C8-8E3772ECDEE8}"/>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92C783"/>
                </a:solidFill>
                <a:latin typeface="Humnst777 BT" pitchFamily="1" charset="0"/>
              </a:rPr>
              <a:t>Evaluación de la clase</a:t>
            </a:r>
            <a:endParaRPr lang="en-US" altLang="en-US" sz="3800" b="1">
              <a:solidFill>
                <a:srgbClr val="92C783"/>
              </a:solidFill>
              <a:latin typeface="Humnst777 BT" pitchFamily="1" charset="0"/>
            </a:endParaRPr>
          </a:p>
        </p:txBody>
      </p:sp>
      <p:sp>
        <p:nvSpPr>
          <p:cNvPr id="84999" name="Rectangle 3">
            <a:extLst>
              <a:ext uri="{FF2B5EF4-FFF2-40B4-BE49-F238E27FC236}">
                <a16:creationId xmlns:a16="http://schemas.microsoft.com/office/drawing/2014/main" id="{9B46CD87-DEFF-0A43-A5E7-F11627FB8AB4}"/>
              </a:ext>
            </a:extLst>
          </p:cNvPr>
          <p:cNvSpPr txBox="1">
            <a:spLocks noChangeArrowheads="1"/>
          </p:cNvSpPr>
          <p:nvPr/>
        </p:nvSpPr>
        <p:spPr bwMode="auto">
          <a:xfrm>
            <a:off x="1143000" y="1638300"/>
            <a:ext cx="7029450"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1200"/>
              </a:spcAft>
              <a:buClr>
                <a:schemeClr val="tx1"/>
              </a:buClr>
              <a:buSzPct val="100000"/>
              <a:buFont typeface="Wingdings" pitchFamily="2" charset="2"/>
              <a:buChar char="ü"/>
            </a:pPr>
            <a:r>
              <a:rPr lang="es-ES" altLang="en-US" sz="3200" b="1" dirty="0">
                <a:latin typeface="Humnst777 BT" pitchFamily="1" charset="0"/>
              </a:rPr>
              <a:t>Por favor complete el formulario de evaluación y entréguelo al salir.</a:t>
            </a:r>
            <a:endParaRPr kumimoji="1" lang="en-US" altLang="en-US" sz="2800" b="1" dirty="0">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dirty="0">
              <a:solidFill>
                <a:schemeClr val="accent2"/>
              </a:solidFill>
              <a:latin typeface="Calibri" panose="020F0502020204030204" pitchFamily="34" charset="0"/>
            </a:endParaRPr>
          </a:p>
        </p:txBody>
      </p:sp>
      <p:grpSp>
        <p:nvGrpSpPr>
          <p:cNvPr id="85000" name="Group 9">
            <a:extLst>
              <a:ext uri="{FF2B5EF4-FFF2-40B4-BE49-F238E27FC236}">
                <a16:creationId xmlns:a16="http://schemas.microsoft.com/office/drawing/2014/main" id="{E3F33D5E-96D2-4E4C-AF63-83B2B9816E0D}"/>
              </a:ext>
            </a:extLst>
          </p:cNvPr>
          <p:cNvGrpSpPr>
            <a:grpSpLocks/>
          </p:cNvGrpSpPr>
          <p:nvPr/>
        </p:nvGrpSpPr>
        <p:grpSpPr bwMode="auto">
          <a:xfrm>
            <a:off x="2895600" y="6172200"/>
            <a:ext cx="3352800" cy="544513"/>
            <a:chOff x="2895600" y="6172200"/>
            <a:chExt cx="3352800" cy="544513"/>
          </a:xfrm>
        </p:grpSpPr>
        <p:sp>
          <p:nvSpPr>
            <p:cNvPr id="85001" name="Text Box 10">
              <a:extLst>
                <a:ext uri="{FF2B5EF4-FFF2-40B4-BE49-F238E27FC236}">
                  <a16:creationId xmlns:a16="http://schemas.microsoft.com/office/drawing/2014/main" id="{09AEFD38-A470-8E47-8164-9C862FD41369}"/>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85002" name="Text Box 11">
              <a:extLst>
                <a:ext uri="{FF2B5EF4-FFF2-40B4-BE49-F238E27FC236}">
                  <a16:creationId xmlns:a16="http://schemas.microsoft.com/office/drawing/2014/main" id="{E08B181B-3503-9D4B-8FEA-FDD60CA38B9B}"/>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E264E2E9-CEAD-6740-B794-BAFA76EBF551}"/>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87043" name="Rectangle 4">
            <a:extLst>
              <a:ext uri="{FF2B5EF4-FFF2-40B4-BE49-F238E27FC236}">
                <a16:creationId xmlns:a16="http://schemas.microsoft.com/office/drawing/2014/main" id="{1CA44386-2E01-5B40-A8B6-5F4C31848F59}"/>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BA1D7ED7-8E51-3C48-A648-71AB55964166}"/>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87045" name="Rectangle 13">
            <a:extLst>
              <a:ext uri="{FF2B5EF4-FFF2-40B4-BE49-F238E27FC236}">
                <a16:creationId xmlns:a16="http://schemas.microsoft.com/office/drawing/2014/main" id="{DAD3369B-04EF-4444-B7ED-D09ABE1F522A}"/>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87046" name="Text Box 4">
            <a:extLst>
              <a:ext uri="{FF2B5EF4-FFF2-40B4-BE49-F238E27FC236}">
                <a16:creationId xmlns:a16="http://schemas.microsoft.com/office/drawing/2014/main" id="{907122B7-AAAC-3F48-B72D-A37C83C5657D}"/>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92C783"/>
                </a:solidFill>
                <a:latin typeface="Humnst777 BT" pitchFamily="1" charset="0"/>
              </a:rPr>
              <a:t>¡Felicitaciones!</a:t>
            </a:r>
            <a:endParaRPr lang="en-US" altLang="en-US" sz="3800" b="1">
              <a:solidFill>
                <a:srgbClr val="92C783"/>
              </a:solidFill>
              <a:latin typeface="Humnst777 BT" pitchFamily="1" charset="0"/>
            </a:endParaRPr>
          </a:p>
        </p:txBody>
      </p:sp>
      <p:sp>
        <p:nvSpPr>
          <p:cNvPr id="87047" name="Rectangle 3">
            <a:extLst>
              <a:ext uri="{FF2B5EF4-FFF2-40B4-BE49-F238E27FC236}">
                <a16:creationId xmlns:a16="http://schemas.microsoft.com/office/drawing/2014/main" id="{39E99233-2172-E045-8C22-56C9B7DFEAAA}"/>
              </a:ext>
            </a:extLst>
          </p:cNvPr>
          <p:cNvSpPr txBox="1">
            <a:spLocks noChangeArrowheads="1"/>
          </p:cNvSpPr>
          <p:nvPr/>
        </p:nvSpPr>
        <p:spPr bwMode="auto">
          <a:xfrm>
            <a:off x="950913" y="1547813"/>
            <a:ext cx="7362825"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1200"/>
              </a:spcAft>
              <a:buClr>
                <a:schemeClr val="tx1"/>
              </a:buClr>
              <a:buSzPct val="100000"/>
              <a:buFont typeface="Wingdings" pitchFamily="2" charset="2"/>
              <a:buChar char="ü"/>
            </a:pPr>
            <a:r>
              <a:rPr lang="es-ES" altLang="en-US" sz="3200" b="1" dirty="0">
                <a:latin typeface="Humnst777 BT" pitchFamily="1" charset="0"/>
              </a:rPr>
              <a:t>Ha completado la clase Buen crédito.</a:t>
            </a:r>
          </a:p>
          <a:p>
            <a:pPr defTabSz="914400" eaLnBrk="1" hangingPunct="1">
              <a:buFont typeface="Monotype Sorts" pitchFamily="2" charset="2"/>
              <a:buNone/>
            </a:pPr>
            <a:endParaRPr lang="es-ES" altLang="en-US" sz="3200" dirty="0"/>
          </a:p>
          <a:p>
            <a:pPr defTabSz="914400">
              <a:spcBef>
                <a:spcPts val="1725"/>
              </a:spcBef>
              <a:spcAft>
                <a:spcPts val="1200"/>
              </a:spcAft>
              <a:buClr>
                <a:schemeClr val="tx1"/>
              </a:buClr>
              <a:buSzPct val="100000"/>
              <a:buFont typeface="Wingdings" pitchFamily="2" charset="2"/>
              <a:buChar char="ü"/>
            </a:pPr>
            <a:r>
              <a:rPr lang="es-ES" altLang="en-US" sz="3200" b="1" dirty="0">
                <a:latin typeface="Humnst777 BT" pitchFamily="1" charset="0"/>
              </a:rPr>
              <a:t>¡Buena suerte!</a:t>
            </a:r>
            <a:endParaRPr lang="en-US" altLang="en-US" sz="3200" b="1" dirty="0">
              <a:latin typeface="Humnst777 BT" pitchFamily="1" charset="0"/>
            </a:endParaRPr>
          </a:p>
          <a:p>
            <a:pPr defTabSz="914400">
              <a:spcBef>
                <a:spcPts val="1725"/>
              </a:spcBef>
              <a:spcAft>
                <a:spcPts val="1200"/>
              </a:spcAft>
              <a:buClr>
                <a:schemeClr val="tx1"/>
              </a:buClr>
              <a:buSzPct val="100000"/>
              <a:buFont typeface="Wingdings" pitchFamily="2" charset="2"/>
              <a:buChar char="ü"/>
            </a:pPr>
            <a:endParaRPr lang="en-US" altLang="en-US" sz="3000" b="1" dirty="0">
              <a:latin typeface="Humnst777 BT" pitchFamily="1" charset="0"/>
            </a:endParaRPr>
          </a:p>
          <a:p>
            <a:pPr lvl="1" defTabSz="914400">
              <a:spcAft>
                <a:spcPts val="1200"/>
              </a:spcAft>
              <a:buClr>
                <a:schemeClr val="tx1"/>
              </a:buClr>
              <a:buSzPct val="100000"/>
            </a:pPr>
            <a:endParaRPr lang="en-US" altLang="en-US" sz="2800" b="1" dirty="0">
              <a:latin typeface="Humnst777 BT" pitchFamily="1" charset="0"/>
            </a:endParaRPr>
          </a:p>
          <a:p>
            <a:pPr lvl="1" defTabSz="914400">
              <a:spcAft>
                <a:spcPts val="1200"/>
              </a:spcAft>
              <a:buClr>
                <a:schemeClr val="tx1"/>
              </a:buClr>
              <a:buSzPct val="100000"/>
            </a:pPr>
            <a:endParaRPr lang="en-US" altLang="en-US" sz="2800" b="1" dirty="0">
              <a:latin typeface="Humnst777 BT" pitchFamily="1" charset="0"/>
            </a:endParaRPr>
          </a:p>
          <a:p>
            <a:pPr defTabSz="914400">
              <a:spcBef>
                <a:spcPts val="1725"/>
              </a:spcBef>
              <a:buClr>
                <a:schemeClr val="tx1"/>
              </a:buClr>
              <a:buSzPct val="100000"/>
            </a:pPr>
            <a:endParaRPr lang="en-US" altLang="en-US" sz="3200" b="1" dirty="0">
              <a:latin typeface="Humnst777 BT" pitchFamily="1" charset="0"/>
            </a:endParaRPr>
          </a:p>
          <a:p>
            <a:pPr defTabSz="914400">
              <a:spcBef>
                <a:spcPts val="1725"/>
              </a:spcBef>
              <a:buClr>
                <a:schemeClr val="tx1"/>
              </a:buClr>
              <a:buSzPct val="100000"/>
            </a:pPr>
            <a:endParaRPr lang="en-US" altLang="en-US" sz="3200" b="1" dirty="0">
              <a:latin typeface="Humnst777 BT" pitchFamily="1" charset="0"/>
            </a:endParaRPr>
          </a:p>
          <a:p>
            <a:pPr defTabSz="914400">
              <a:spcBef>
                <a:spcPts val="1725"/>
              </a:spcBef>
              <a:buClr>
                <a:schemeClr val="tx1"/>
              </a:buClr>
              <a:buSzPct val="100000"/>
              <a:buFont typeface="Wingdings" pitchFamily="2" charset="2"/>
              <a:buChar char="ü"/>
            </a:pPr>
            <a:endParaRPr lang="en-US" altLang="en-US" sz="2800" b="1" dirty="0">
              <a:latin typeface="Humnst777 BT" pitchFamily="1" charset="0"/>
            </a:endParaRPr>
          </a:p>
          <a:p>
            <a:pPr lvl="1" defTabSz="914400">
              <a:spcBef>
                <a:spcPct val="20000"/>
              </a:spcBef>
              <a:buClr>
                <a:schemeClr val="tx2"/>
              </a:buClr>
            </a:pPr>
            <a:endParaRPr kumimoji="1" lang="en-US" altLang="en-US" sz="2800" b="1" dirty="0">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dirty="0">
              <a:solidFill>
                <a:schemeClr val="accent2"/>
              </a:solidFill>
              <a:latin typeface="Calibri" panose="020F0502020204030204" pitchFamily="34" charset="0"/>
            </a:endParaRPr>
          </a:p>
        </p:txBody>
      </p:sp>
      <p:grpSp>
        <p:nvGrpSpPr>
          <p:cNvPr id="87048" name="Group 9">
            <a:extLst>
              <a:ext uri="{FF2B5EF4-FFF2-40B4-BE49-F238E27FC236}">
                <a16:creationId xmlns:a16="http://schemas.microsoft.com/office/drawing/2014/main" id="{798E5574-3C8F-4A47-A6EF-C5E45A787774}"/>
              </a:ext>
            </a:extLst>
          </p:cNvPr>
          <p:cNvGrpSpPr>
            <a:grpSpLocks/>
          </p:cNvGrpSpPr>
          <p:nvPr/>
        </p:nvGrpSpPr>
        <p:grpSpPr bwMode="auto">
          <a:xfrm>
            <a:off x="2895600" y="6172200"/>
            <a:ext cx="3352800" cy="544513"/>
            <a:chOff x="2895600" y="6172200"/>
            <a:chExt cx="3352800" cy="544513"/>
          </a:xfrm>
        </p:grpSpPr>
        <p:sp>
          <p:nvSpPr>
            <p:cNvPr id="87049" name="Text Box 10">
              <a:extLst>
                <a:ext uri="{FF2B5EF4-FFF2-40B4-BE49-F238E27FC236}">
                  <a16:creationId xmlns:a16="http://schemas.microsoft.com/office/drawing/2014/main" id="{1DCE2C10-F5DE-6340-8F22-567FEE55FA96}"/>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87050" name="Text Box 11">
              <a:extLst>
                <a:ext uri="{FF2B5EF4-FFF2-40B4-BE49-F238E27FC236}">
                  <a16:creationId xmlns:a16="http://schemas.microsoft.com/office/drawing/2014/main" id="{4C3F5EF7-8B21-F745-A693-70A16A6FA107}"/>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FA6CA17-3D7A-4847-B136-8C69128B188D}"/>
              </a:ext>
            </a:extLst>
          </p:cNvPr>
          <p:cNvPicPr>
            <a:picLocks noChangeAspect="1"/>
          </p:cNvPicPr>
          <p:nvPr/>
        </p:nvPicPr>
        <p:blipFill>
          <a:blip r:embed="rId3"/>
          <a:stretch>
            <a:fillRect/>
          </a:stretch>
        </p:blipFill>
        <p:spPr>
          <a:xfrm>
            <a:off x="152400" y="6514729"/>
            <a:ext cx="1216152" cy="206746"/>
          </a:xfrm>
          <a:prstGeom prst="rect">
            <a:avLst/>
          </a:prstGeom>
        </p:spPr>
      </p:pic>
      <p:sp>
        <p:nvSpPr>
          <p:cNvPr id="89090" name="Rectangle 2">
            <a:extLst>
              <a:ext uri="{FF2B5EF4-FFF2-40B4-BE49-F238E27FC236}">
                <a16:creationId xmlns:a16="http://schemas.microsoft.com/office/drawing/2014/main" id="{A323ABCB-3BA4-BA48-809C-733119314CD7}"/>
              </a:ext>
            </a:extLst>
          </p:cNvPr>
          <p:cNvSpPr>
            <a:spLocks noChangeArrowheads="1"/>
          </p:cNvSpPr>
          <p:nvPr/>
        </p:nvSpPr>
        <p:spPr bwMode="auto">
          <a:xfrm>
            <a:off x="0" y="0"/>
            <a:ext cx="9144000" cy="6019800"/>
          </a:xfrm>
          <a:prstGeom prst="rect">
            <a:avLst/>
          </a:prstGeom>
          <a:solidFill>
            <a:srgbClr val="92C78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89091" name="Rectangle 4">
            <a:extLst>
              <a:ext uri="{FF2B5EF4-FFF2-40B4-BE49-F238E27FC236}">
                <a16:creationId xmlns:a16="http://schemas.microsoft.com/office/drawing/2014/main" id="{24EDAB61-8C97-AF45-BD07-4136926B2172}"/>
              </a:ext>
            </a:extLst>
          </p:cNvPr>
          <p:cNvSpPr>
            <a:spLocks noChangeArrowheads="1"/>
          </p:cNvSpPr>
          <p:nvPr/>
        </p:nvSpPr>
        <p:spPr bwMode="auto">
          <a:xfrm>
            <a:off x="0" y="5410200"/>
            <a:ext cx="91440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F073E0ED-2462-C340-B97B-9DD8500EA2B7}"/>
              </a:ext>
            </a:extLst>
          </p:cNvPr>
          <p:cNvSpPr>
            <a:spLocks noChangeArrowheads="1"/>
          </p:cNvSpPr>
          <p:nvPr/>
        </p:nvSpPr>
        <p:spPr bwMode="auto">
          <a:xfrm>
            <a:off x="0" y="5029200"/>
            <a:ext cx="9144000" cy="762000"/>
          </a:xfrm>
          <a:prstGeom prst="ellipse">
            <a:avLst/>
          </a:prstGeom>
          <a:solidFill>
            <a:srgbClr val="92C783"/>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89093" name="Text Box 8">
            <a:extLst>
              <a:ext uri="{FF2B5EF4-FFF2-40B4-BE49-F238E27FC236}">
                <a16:creationId xmlns:a16="http://schemas.microsoft.com/office/drawing/2014/main" id="{F0ACD71F-E9C8-954D-95CB-AC4AF3EE8AC1}"/>
              </a:ext>
            </a:extLst>
          </p:cNvPr>
          <p:cNvSpPr txBox="1">
            <a:spLocks noChangeArrowheads="1"/>
          </p:cNvSpPr>
          <p:nvPr/>
        </p:nvSpPr>
        <p:spPr bwMode="auto">
          <a:xfrm>
            <a:off x="2178121" y="5881688"/>
            <a:ext cx="4633645"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3800" b="1" dirty="0">
                <a:latin typeface="Humnst777 BT" pitchFamily="1" charset="0"/>
              </a:rPr>
              <a:t>Managing Money</a:t>
            </a:r>
          </a:p>
        </p:txBody>
      </p:sp>
      <p:sp>
        <p:nvSpPr>
          <p:cNvPr id="89094" name="Text Box 9">
            <a:extLst>
              <a:ext uri="{FF2B5EF4-FFF2-40B4-BE49-F238E27FC236}">
                <a16:creationId xmlns:a16="http://schemas.microsoft.com/office/drawing/2014/main" id="{075D1C8D-B7DD-6A4E-9F6C-AA59D9E5FA17}"/>
              </a:ext>
            </a:extLst>
          </p:cNvPr>
          <p:cNvSpPr txBox="1">
            <a:spLocks noChangeArrowheads="1"/>
          </p:cNvSpPr>
          <p:nvPr/>
        </p:nvSpPr>
        <p:spPr bwMode="auto">
          <a:xfrm>
            <a:off x="2895600" y="6537325"/>
            <a:ext cx="3352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900" dirty="0">
                <a:latin typeface="Humnst777 BT" pitchFamily="1" charset="0"/>
              </a:rPr>
              <a:t>A PROJECT OF CONSUMER ACTION</a:t>
            </a:r>
          </a:p>
        </p:txBody>
      </p:sp>
      <p:sp>
        <p:nvSpPr>
          <p:cNvPr id="89095" name="Text Box 10">
            <a:extLst>
              <a:ext uri="{FF2B5EF4-FFF2-40B4-BE49-F238E27FC236}">
                <a16:creationId xmlns:a16="http://schemas.microsoft.com/office/drawing/2014/main" id="{ED8EFA80-7E3F-9744-9BCD-5F43E858734A}"/>
              </a:ext>
            </a:extLst>
          </p:cNvPr>
          <p:cNvSpPr txBox="1">
            <a:spLocks noChangeArrowheads="1"/>
          </p:cNvSpPr>
          <p:nvPr/>
        </p:nvSpPr>
        <p:spPr bwMode="auto">
          <a:xfrm>
            <a:off x="1004161" y="1753969"/>
            <a:ext cx="7135678"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600" b="1" dirty="0" err="1">
                <a:latin typeface="Humnst777 BT" pitchFamily="1" charset="0"/>
              </a:rPr>
              <a:t>Visite</a:t>
            </a:r>
            <a:r>
              <a:rPr lang="en-US" altLang="en-US" sz="2600" b="1" dirty="0">
                <a:latin typeface="Humnst777 BT" pitchFamily="1" charset="0"/>
              </a:rPr>
              <a:t> managing-</a:t>
            </a:r>
            <a:r>
              <a:rPr lang="en-US" altLang="en-US" sz="2600" b="1" dirty="0" err="1">
                <a:latin typeface="Humnst777 BT" pitchFamily="1" charset="0"/>
              </a:rPr>
              <a:t>money.org</a:t>
            </a:r>
            <a:endParaRPr lang="en-US" altLang="en-US" sz="2600" b="1" dirty="0">
              <a:latin typeface="Humnst777 BT" pitchFamily="1" charset="0"/>
            </a:endParaRPr>
          </a:p>
          <a:p>
            <a:pPr algn="ctr" eaLnBrk="1" hangingPunct="1"/>
            <a:r>
              <a:rPr lang="en-US" altLang="en-US" sz="2600" dirty="0">
                <a:latin typeface="Humnst777 BT" pitchFamily="1" charset="0"/>
              </a:rPr>
              <a:t>para mayor </a:t>
            </a:r>
            <a:r>
              <a:rPr lang="en-US" altLang="en-US" sz="2600" dirty="0" err="1">
                <a:latin typeface="Humnst777 BT" pitchFamily="1" charset="0"/>
              </a:rPr>
              <a:t>información</a:t>
            </a:r>
            <a:r>
              <a:rPr lang="en-US" altLang="en-US" sz="2600" dirty="0">
                <a:latin typeface="Humnst777 BT" pitchFamily="1" charset="0"/>
              </a:rPr>
              <a:t> y para </a:t>
            </a:r>
            <a:r>
              <a:rPr lang="en-US" altLang="en-US" sz="2600" dirty="0" err="1">
                <a:latin typeface="Humnst777 BT" pitchFamily="1" charset="0"/>
              </a:rPr>
              <a:t>obtener</a:t>
            </a:r>
            <a:r>
              <a:rPr lang="en-US" altLang="en-US" sz="2600" dirty="0">
                <a:latin typeface="Humnst777 BT" pitchFamily="1" charset="0"/>
              </a:rPr>
              <a:t> </a:t>
            </a:r>
            <a:r>
              <a:rPr lang="en-US" altLang="en-US" sz="2600" dirty="0" err="1">
                <a:latin typeface="Humnst777 BT" pitchFamily="1" charset="0"/>
              </a:rPr>
              <a:t>materiales</a:t>
            </a:r>
            <a:r>
              <a:rPr lang="en-US" altLang="en-US" sz="2600" dirty="0">
                <a:latin typeface="Humnst777 BT" pitchFamily="1" charset="0"/>
              </a:rPr>
              <a:t> </a:t>
            </a:r>
            <a:r>
              <a:rPr lang="en-US" altLang="en-US" sz="2600" dirty="0" err="1">
                <a:latin typeface="Humnst777 BT" pitchFamily="1" charset="0"/>
              </a:rPr>
              <a:t>educativos</a:t>
            </a:r>
            <a:r>
              <a:rPr lang="en-US" altLang="en-US" sz="2600" dirty="0">
                <a:latin typeface="Humnst777 BT" pitchFamily="1" charset="0"/>
              </a:rPr>
              <a:t> </a:t>
            </a:r>
            <a:r>
              <a:rPr lang="en-US" altLang="en-US" sz="2600" dirty="0" err="1">
                <a:latin typeface="Humnst777 BT" pitchFamily="1" charset="0"/>
              </a:rPr>
              <a:t>gratuitos</a:t>
            </a:r>
            <a:r>
              <a:rPr lang="en-US" altLang="en-US" sz="2600" dirty="0">
                <a:latin typeface="Humnst777 BT" pitchFamily="1" charset="0"/>
              </a:rPr>
              <a:t> </a:t>
            </a:r>
            <a:r>
              <a:rPr lang="en-US" altLang="en-US" sz="2600" dirty="0" err="1">
                <a:latin typeface="Humnst777 BT" pitchFamily="1" charset="0"/>
              </a:rPr>
              <a:t>sobre</a:t>
            </a:r>
            <a:r>
              <a:rPr lang="en-US" altLang="en-US" sz="2600" dirty="0">
                <a:latin typeface="Humnst777 BT" pitchFamily="1" charset="0"/>
              </a:rPr>
              <a:t> </a:t>
            </a:r>
            <a:r>
              <a:rPr lang="en-US" altLang="en-US" sz="2600" dirty="0" err="1">
                <a:latin typeface="Humnst777 BT" pitchFamily="1" charset="0"/>
              </a:rPr>
              <a:t>finanzas</a:t>
            </a:r>
            <a:endParaRPr lang="en-US" altLang="en-US" sz="2600" dirty="0">
              <a:latin typeface="Humnst777 BT" pitchFamily="1" charset="0"/>
            </a:endParaRPr>
          </a:p>
        </p:txBody>
      </p:sp>
      <p:sp>
        <p:nvSpPr>
          <p:cNvPr id="89096" name="Rectangle 13">
            <a:extLst>
              <a:ext uri="{FF2B5EF4-FFF2-40B4-BE49-F238E27FC236}">
                <a16:creationId xmlns:a16="http://schemas.microsoft.com/office/drawing/2014/main" id="{746B0824-6DEE-8243-A141-244FC732638E}"/>
              </a:ext>
            </a:extLst>
          </p:cNvPr>
          <p:cNvSpPr>
            <a:spLocks noChangeArrowheads="1"/>
          </p:cNvSpPr>
          <p:nvPr/>
        </p:nvSpPr>
        <p:spPr bwMode="auto">
          <a:xfrm>
            <a:off x="0" y="4800600"/>
            <a:ext cx="9144000" cy="609600"/>
          </a:xfrm>
          <a:prstGeom prst="rect">
            <a:avLst/>
          </a:prstGeom>
          <a:solidFill>
            <a:srgbClr val="92C78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A2F5841-0F42-024B-B03F-6F98ECC0E122}"/>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9459" name="Rectangle 4">
            <a:extLst>
              <a:ext uri="{FF2B5EF4-FFF2-40B4-BE49-F238E27FC236}">
                <a16:creationId xmlns:a16="http://schemas.microsoft.com/office/drawing/2014/main" id="{9A581683-43F5-DF46-A44C-078E298BEE1B}"/>
              </a:ext>
            </a:extLst>
          </p:cNvPr>
          <p:cNvSpPr>
            <a:spLocks noChangeArrowheads="1"/>
          </p:cNvSpPr>
          <p:nvPr/>
        </p:nvSpPr>
        <p:spPr bwMode="auto">
          <a:xfrm>
            <a:off x="0" y="54483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8CC13DF0-9FFF-D348-8448-B244ED764E1D}"/>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9461" name="Rectangle 13">
            <a:extLst>
              <a:ext uri="{FF2B5EF4-FFF2-40B4-BE49-F238E27FC236}">
                <a16:creationId xmlns:a16="http://schemas.microsoft.com/office/drawing/2014/main" id="{D6CC3FFE-FB0F-FD4D-8965-695EA4BE1099}"/>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9462" name="Text Box 4">
            <a:extLst>
              <a:ext uri="{FF2B5EF4-FFF2-40B4-BE49-F238E27FC236}">
                <a16:creationId xmlns:a16="http://schemas.microsoft.com/office/drawing/2014/main" id="{30817475-6CA1-F647-A7BD-93A675AC8DE2}"/>
              </a:ext>
            </a:extLst>
          </p:cNvPr>
          <p:cNvSpPr txBox="1">
            <a:spLocks noChangeArrowheads="1"/>
          </p:cNvSpPr>
          <p:nvPr/>
        </p:nvSpPr>
        <p:spPr bwMode="auto">
          <a:xfrm>
            <a:off x="304799" y="204788"/>
            <a:ext cx="8488901" cy="1107996"/>
          </a:xfrm>
          <a:prstGeom prst="rect">
            <a:avLst/>
          </a:prstGeom>
          <a:noFill/>
          <a:ln w="9525">
            <a:noFill/>
            <a:miter lim="800000"/>
            <a:headEnd/>
            <a:tailEnd/>
          </a:ln>
        </p:spPr>
        <p:txBody>
          <a:bodyPr>
            <a:spAutoFit/>
          </a:bodyPr>
          <a:lstStyle/>
          <a:p>
            <a:pPr>
              <a:defRPr/>
            </a:pPr>
            <a:r>
              <a:rPr lang="es-ES" sz="3800" b="1" dirty="0">
                <a:ln>
                  <a:solidFill>
                    <a:srgbClr val="92C783"/>
                  </a:solidFill>
                </a:ln>
                <a:solidFill>
                  <a:srgbClr val="92C783"/>
                </a:solidFill>
                <a:latin typeface="Humnst777 BT" pitchFamily="1" charset="0"/>
                <a:ea typeface="ＭＳ Ｐゴシック" charset="-128"/>
                <a:cs typeface="ＭＳ Ｐゴシック" charset="-128"/>
              </a:rPr>
              <a:t>En las carpetas de los participantes</a:t>
            </a:r>
            <a:endParaRPr lang="en-US" sz="3800" b="1" dirty="0">
              <a:ln>
                <a:solidFill>
                  <a:srgbClr val="92C783"/>
                </a:solidFill>
              </a:ln>
              <a:solidFill>
                <a:srgbClr val="92C783"/>
              </a:solidFill>
              <a:latin typeface="Humnst777 BT" pitchFamily="1" charset="0"/>
              <a:ea typeface="ＭＳ Ｐゴシック" charset="-128"/>
              <a:cs typeface="ＭＳ Ｐゴシック" charset="-128"/>
            </a:endParaRPr>
          </a:p>
          <a:p>
            <a:pPr>
              <a:defRPr/>
            </a:pPr>
            <a:endParaRPr lang="en-US" sz="2800" b="1" dirty="0">
              <a:latin typeface="Humnst777 BT" pitchFamily="1" charset="0"/>
              <a:ea typeface="ＭＳ Ｐゴシック" charset="-128"/>
              <a:cs typeface="ＭＳ Ｐゴシック" charset="-128"/>
            </a:endParaRPr>
          </a:p>
        </p:txBody>
      </p:sp>
      <p:sp>
        <p:nvSpPr>
          <p:cNvPr id="19463" name="Rectangle 3">
            <a:extLst>
              <a:ext uri="{FF2B5EF4-FFF2-40B4-BE49-F238E27FC236}">
                <a16:creationId xmlns:a16="http://schemas.microsoft.com/office/drawing/2014/main" id="{8BD3E7D6-E88A-C644-B62B-CED4577CA8E8}"/>
              </a:ext>
            </a:extLst>
          </p:cNvPr>
          <p:cNvSpPr txBox="1">
            <a:spLocks noChangeArrowheads="1"/>
          </p:cNvSpPr>
          <p:nvPr/>
        </p:nvSpPr>
        <p:spPr bwMode="auto">
          <a:xfrm>
            <a:off x="1158875" y="1204913"/>
            <a:ext cx="7235825" cy="449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11163"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Aft>
                <a:spcPts val="2400"/>
              </a:spcAft>
              <a:buFont typeface="Wingdings" pitchFamily="2" charset="2"/>
              <a:buChar char="ü"/>
            </a:pPr>
            <a:r>
              <a:rPr lang="es-ES" altLang="en-US" sz="2800" b="1">
                <a:latin typeface="Humnst777 BT" pitchFamily="1" charset="0"/>
              </a:rPr>
              <a:t>Folleto Buen cr</a:t>
            </a:r>
            <a:r>
              <a:rPr lang="en-US" altLang="en-US" sz="2800" b="1">
                <a:latin typeface="Humnst777 BT" pitchFamily="1" charset="0"/>
              </a:rPr>
              <a:t>édito</a:t>
            </a:r>
          </a:p>
          <a:p>
            <a:pPr eaLnBrk="1" hangingPunct="1">
              <a:spcAft>
                <a:spcPts val="2400"/>
              </a:spcAft>
              <a:buFont typeface="Wingdings" pitchFamily="2" charset="2"/>
              <a:buChar char="ü"/>
            </a:pPr>
            <a:r>
              <a:rPr lang="es-ES" altLang="en-US" sz="2800" b="1">
                <a:latin typeface="Humnst777 BT" pitchFamily="1" charset="0"/>
              </a:rPr>
              <a:t>Muestras de informes de crédito</a:t>
            </a:r>
          </a:p>
          <a:p>
            <a:pPr eaLnBrk="1" hangingPunct="1">
              <a:spcAft>
                <a:spcPts val="2400"/>
              </a:spcAft>
              <a:buFont typeface="Wingdings" pitchFamily="2" charset="2"/>
              <a:buChar char="ü"/>
            </a:pPr>
            <a:r>
              <a:rPr lang="es-ES" altLang="en-US" sz="2800" b="1">
                <a:latin typeface="Humnst777 BT" pitchFamily="1" charset="0"/>
              </a:rPr>
              <a:t>Actividades sobre evaluación de crédito (cuatro historiales ficticios)</a:t>
            </a:r>
          </a:p>
          <a:p>
            <a:pPr eaLnBrk="1" hangingPunct="1">
              <a:spcAft>
                <a:spcPts val="2400"/>
              </a:spcAft>
              <a:buFont typeface="Wingdings" pitchFamily="2" charset="2"/>
              <a:buChar char="ü"/>
            </a:pPr>
            <a:r>
              <a:rPr lang="es-ES" altLang="en-US" sz="2800" b="1">
                <a:latin typeface="Humnst777 BT" pitchFamily="1" charset="0"/>
              </a:rPr>
              <a:t>Actividad para autoevaluar su crédito</a:t>
            </a:r>
          </a:p>
          <a:p>
            <a:pPr eaLnBrk="1" hangingPunct="1">
              <a:spcAft>
                <a:spcPts val="2400"/>
              </a:spcAft>
              <a:buFont typeface="Wingdings" pitchFamily="2" charset="2"/>
              <a:buChar char="ü"/>
            </a:pPr>
            <a:r>
              <a:rPr lang="es-ES" altLang="en-US" sz="2800" b="1">
                <a:latin typeface="Humnst777 BT" pitchFamily="1" charset="0"/>
              </a:rPr>
              <a:t>Evaluación del seminario Buen crédito.</a:t>
            </a:r>
          </a:p>
          <a:p>
            <a:pPr lvl="1">
              <a:spcBef>
                <a:spcPct val="20000"/>
              </a:spcBef>
              <a:buClr>
                <a:schemeClr val="tx2"/>
              </a:buClr>
            </a:pPr>
            <a:endParaRPr kumimoji="1" lang="en-US" altLang="en-US" sz="2800" b="1">
              <a:solidFill>
                <a:schemeClr val="accent2"/>
              </a:solidFill>
              <a:latin typeface="Calibri" panose="020F0502020204030204" pitchFamily="34"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19464" name="Group 9">
            <a:extLst>
              <a:ext uri="{FF2B5EF4-FFF2-40B4-BE49-F238E27FC236}">
                <a16:creationId xmlns:a16="http://schemas.microsoft.com/office/drawing/2014/main" id="{62333832-1F31-3E40-800E-C5393B1C49A7}"/>
              </a:ext>
            </a:extLst>
          </p:cNvPr>
          <p:cNvGrpSpPr>
            <a:grpSpLocks/>
          </p:cNvGrpSpPr>
          <p:nvPr/>
        </p:nvGrpSpPr>
        <p:grpSpPr bwMode="auto">
          <a:xfrm>
            <a:off x="2895600" y="6172200"/>
            <a:ext cx="3352800" cy="544513"/>
            <a:chOff x="2895600" y="6172200"/>
            <a:chExt cx="3352800" cy="544513"/>
          </a:xfrm>
        </p:grpSpPr>
        <p:sp>
          <p:nvSpPr>
            <p:cNvPr id="19465" name="Text Box 10">
              <a:extLst>
                <a:ext uri="{FF2B5EF4-FFF2-40B4-BE49-F238E27FC236}">
                  <a16:creationId xmlns:a16="http://schemas.microsoft.com/office/drawing/2014/main" id="{2C0ABB19-117D-E34E-A198-26B5D5634385}"/>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19466" name="Text Box 11">
              <a:extLst>
                <a:ext uri="{FF2B5EF4-FFF2-40B4-BE49-F238E27FC236}">
                  <a16:creationId xmlns:a16="http://schemas.microsoft.com/office/drawing/2014/main" id="{E05219EA-4E47-D740-B2DA-20AA20892CA8}"/>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217E47A6-0FC6-C847-AD4E-CB61BC480A9E}"/>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21507" name="Rectangle 4">
            <a:extLst>
              <a:ext uri="{FF2B5EF4-FFF2-40B4-BE49-F238E27FC236}">
                <a16:creationId xmlns:a16="http://schemas.microsoft.com/office/drawing/2014/main" id="{759DB1E4-92FB-DE46-AF52-81A2B5CE0077}"/>
              </a:ext>
            </a:extLst>
          </p:cNvPr>
          <p:cNvSpPr>
            <a:spLocks noChangeArrowheads="1"/>
          </p:cNvSpPr>
          <p:nvPr/>
        </p:nvSpPr>
        <p:spPr bwMode="auto">
          <a:xfrm>
            <a:off x="0" y="54483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FB4127CA-18CC-6949-A57C-1EC4E6BE3DAF}"/>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21509" name="Rectangle 13">
            <a:extLst>
              <a:ext uri="{FF2B5EF4-FFF2-40B4-BE49-F238E27FC236}">
                <a16:creationId xmlns:a16="http://schemas.microsoft.com/office/drawing/2014/main" id="{72F9EC89-3B82-1244-9B48-5B40E5B0AD6F}"/>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9462" name="Text Box 4">
            <a:extLst>
              <a:ext uri="{FF2B5EF4-FFF2-40B4-BE49-F238E27FC236}">
                <a16:creationId xmlns:a16="http://schemas.microsoft.com/office/drawing/2014/main" id="{7F577E5F-D626-E04A-BF72-D269C444AA7C}"/>
              </a:ext>
            </a:extLst>
          </p:cNvPr>
          <p:cNvSpPr txBox="1">
            <a:spLocks noChangeArrowheads="1"/>
          </p:cNvSpPr>
          <p:nvPr/>
        </p:nvSpPr>
        <p:spPr bwMode="auto">
          <a:xfrm>
            <a:off x="304800" y="204788"/>
            <a:ext cx="7848600" cy="1138237"/>
          </a:xfrm>
          <a:prstGeom prst="rect">
            <a:avLst/>
          </a:prstGeom>
          <a:noFill/>
          <a:ln w="9525">
            <a:noFill/>
            <a:miter lim="800000"/>
            <a:headEnd/>
            <a:tailEnd/>
          </a:ln>
        </p:spPr>
        <p:txBody>
          <a:bodyPr>
            <a:spAutoFit/>
          </a:bodyPr>
          <a:lstStyle/>
          <a:p>
            <a:pPr>
              <a:defRPr/>
            </a:pPr>
            <a:r>
              <a:rPr lang="es-ES" sz="3800" b="1" dirty="0">
                <a:ln>
                  <a:solidFill>
                    <a:srgbClr val="92C783"/>
                  </a:solidFill>
                </a:ln>
                <a:solidFill>
                  <a:srgbClr val="92C783"/>
                </a:solidFill>
                <a:latin typeface="Humnst777 BT" pitchFamily="1" charset="0"/>
                <a:ea typeface="ＭＳ Ｐゴシック" charset="-128"/>
                <a:cs typeface="ＭＳ Ｐゴシック" charset="-128"/>
              </a:rPr>
              <a:t>Buen crédito</a:t>
            </a:r>
            <a:endParaRPr lang="en-US" sz="3800" b="1" dirty="0">
              <a:ln>
                <a:solidFill>
                  <a:srgbClr val="92C783"/>
                </a:solidFill>
              </a:ln>
              <a:solidFill>
                <a:srgbClr val="92C783"/>
              </a:solidFill>
              <a:latin typeface="Humnst777 BT" pitchFamily="1" charset="0"/>
              <a:ea typeface="ＭＳ Ｐゴシック" charset="-128"/>
              <a:cs typeface="ＭＳ Ｐゴシック" charset="-128"/>
            </a:endParaRPr>
          </a:p>
          <a:p>
            <a:pPr>
              <a:defRPr/>
            </a:pPr>
            <a:endParaRPr lang="en-US" sz="2800" b="1" dirty="0">
              <a:latin typeface="Humnst777 BT" pitchFamily="1" charset="0"/>
              <a:ea typeface="ＭＳ Ｐゴシック" charset="-128"/>
              <a:cs typeface="ＭＳ Ｐゴシック" charset="-128"/>
            </a:endParaRPr>
          </a:p>
        </p:txBody>
      </p:sp>
      <p:sp>
        <p:nvSpPr>
          <p:cNvPr id="21511" name="Rectangle 3">
            <a:extLst>
              <a:ext uri="{FF2B5EF4-FFF2-40B4-BE49-F238E27FC236}">
                <a16:creationId xmlns:a16="http://schemas.microsoft.com/office/drawing/2014/main" id="{AFC0FB0B-14DA-DC4A-A258-DD83FC247E66}"/>
              </a:ext>
            </a:extLst>
          </p:cNvPr>
          <p:cNvSpPr txBox="1">
            <a:spLocks noChangeArrowheads="1"/>
          </p:cNvSpPr>
          <p:nvPr/>
        </p:nvSpPr>
        <p:spPr bwMode="auto">
          <a:xfrm>
            <a:off x="1160463" y="1346200"/>
            <a:ext cx="6821487" cy="4497388"/>
          </a:xfrm>
          <a:prstGeom prst="rect">
            <a:avLst/>
          </a:prstGeom>
          <a:noFill/>
          <a:ln w="9525">
            <a:noFill/>
            <a:miter lim="800000"/>
            <a:headEnd/>
            <a:tailEnd/>
          </a:ln>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spcAft>
                <a:spcPts val="1800"/>
              </a:spcAft>
            </a:pPr>
            <a:endParaRPr lang="en-US" altLang="en-US" sz="3200" b="1">
              <a:latin typeface="Humnst777 BT" pitchFamily="1" charset="0"/>
            </a:endParaRPr>
          </a:p>
          <a:p>
            <a:pPr algn="ctr" eaLnBrk="1" hangingPunct="1">
              <a:spcAft>
                <a:spcPts val="1800"/>
              </a:spcAft>
            </a:pPr>
            <a:endParaRPr lang="en-US" altLang="en-US" sz="3200" b="1">
              <a:latin typeface="Humnst777 BT" pitchFamily="1" charset="0"/>
            </a:endParaRPr>
          </a:p>
          <a:p>
            <a:pPr lvl="1" algn="ctr">
              <a:spcAft>
                <a:spcPts val="1800"/>
              </a:spcAft>
              <a:buClr>
                <a:schemeClr val="tx2"/>
              </a:buClr>
            </a:pPr>
            <a:r>
              <a:rPr lang="es-ES" altLang="en-US" sz="3200" b="1">
                <a:latin typeface="Humnst777 BT" pitchFamily="1" charset="0"/>
              </a:rPr>
              <a:t>Primera sesión</a:t>
            </a:r>
            <a:endParaRPr lang="en-US" altLang="en-US" sz="3200" b="1">
              <a:latin typeface="Humnst777 BT" pitchFamily="1"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21512" name="Group 9">
            <a:extLst>
              <a:ext uri="{FF2B5EF4-FFF2-40B4-BE49-F238E27FC236}">
                <a16:creationId xmlns:a16="http://schemas.microsoft.com/office/drawing/2014/main" id="{45BD1F44-453B-3E4C-825D-A1DB479D9134}"/>
              </a:ext>
            </a:extLst>
          </p:cNvPr>
          <p:cNvGrpSpPr>
            <a:grpSpLocks/>
          </p:cNvGrpSpPr>
          <p:nvPr/>
        </p:nvGrpSpPr>
        <p:grpSpPr bwMode="auto">
          <a:xfrm>
            <a:off x="2895600" y="6172200"/>
            <a:ext cx="3352800" cy="544513"/>
            <a:chOff x="2895600" y="6172200"/>
            <a:chExt cx="3352800" cy="544513"/>
          </a:xfrm>
        </p:grpSpPr>
        <p:sp>
          <p:nvSpPr>
            <p:cNvPr id="21513" name="Text Box 10">
              <a:extLst>
                <a:ext uri="{FF2B5EF4-FFF2-40B4-BE49-F238E27FC236}">
                  <a16:creationId xmlns:a16="http://schemas.microsoft.com/office/drawing/2014/main" id="{21998E96-C92F-6241-A794-54F90B661A1A}"/>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21514" name="Text Box 11">
              <a:extLst>
                <a:ext uri="{FF2B5EF4-FFF2-40B4-BE49-F238E27FC236}">
                  <a16:creationId xmlns:a16="http://schemas.microsoft.com/office/drawing/2014/main" id="{B5AD572B-C33B-7D4E-B411-BAA54564812A}"/>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EB8B9E3C-AB90-0147-A557-80BE69123434}"/>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23555" name="Rectangle 4">
            <a:extLst>
              <a:ext uri="{FF2B5EF4-FFF2-40B4-BE49-F238E27FC236}">
                <a16:creationId xmlns:a16="http://schemas.microsoft.com/office/drawing/2014/main" id="{E2FF7B58-B4F2-DA40-9C61-6CAD2CEB3133}"/>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86560397-1E87-B449-9C0E-1BC4980B5730}"/>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23557" name="Rectangle 13">
            <a:extLst>
              <a:ext uri="{FF2B5EF4-FFF2-40B4-BE49-F238E27FC236}">
                <a16:creationId xmlns:a16="http://schemas.microsoft.com/office/drawing/2014/main" id="{882E5841-BD05-F94A-A3EC-8D7E5C9C5133}"/>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23558" name="Text Box 4">
            <a:extLst>
              <a:ext uri="{FF2B5EF4-FFF2-40B4-BE49-F238E27FC236}">
                <a16:creationId xmlns:a16="http://schemas.microsoft.com/office/drawing/2014/main" id="{173DFDA7-3BF6-8F48-BCDD-0EC483DFF68B}"/>
              </a:ext>
            </a:extLst>
          </p:cNvPr>
          <p:cNvSpPr txBox="1">
            <a:spLocks noChangeArrowheads="1"/>
          </p:cNvSpPr>
          <p:nvPr/>
        </p:nvSpPr>
        <p:spPr bwMode="auto">
          <a:xfrm>
            <a:off x="304800" y="204788"/>
            <a:ext cx="78486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92C783"/>
                </a:solidFill>
                <a:latin typeface="Humnst777 BT" pitchFamily="1" charset="0"/>
              </a:rPr>
              <a:t>¿Qué es el crédito?</a:t>
            </a:r>
            <a:endParaRPr lang="en-US" altLang="en-US" sz="3800" b="1">
              <a:solidFill>
                <a:srgbClr val="92C783"/>
              </a:solidFill>
              <a:latin typeface="Humnst777 BT" pitchFamily="1" charset="0"/>
            </a:endParaRPr>
          </a:p>
        </p:txBody>
      </p:sp>
      <p:sp>
        <p:nvSpPr>
          <p:cNvPr id="23559" name="Rectangle 3">
            <a:extLst>
              <a:ext uri="{FF2B5EF4-FFF2-40B4-BE49-F238E27FC236}">
                <a16:creationId xmlns:a16="http://schemas.microsoft.com/office/drawing/2014/main" id="{4D44505E-B54B-9049-A97F-D0ECE45A477A}"/>
              </a:ext>
            </a:extLst>
          </p:cNvPr>
          <p:cNvSpPr txBox="1">
            <a:spLocks noChangeArrowheads="1"/>
          </p:cNvSpPr>
          <p:nvPr/>
        </p:nvSpPr>
        <p:spPr bwMode="auto">
          <a:xfrm>
            <a:off x="1109663" y="1270000"/>
            <a:ext cx="6821487" cy="449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11163"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30250"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1800"/>
              </a:spcAft>
              <a:buClr>
                <a:schemeClr val="tx1"/>
              </a:buClr>
              <a:buSzPct val="100000"/>
              <a:buFont typeface="Wingdings" pitchFamily="2" charset="2"/>
              <a:buChar char="ü"/>
            </a:pPr>
            <a:r>
              <a:rPr lang="es-ES" altLang="en-US" sz="3200" b="1">
                <a:latin typeface="Humnst777 BT" pitchFamily="1" charset="0"/>
              </a:rPr>
              <a:t>La capacidad de obtener dinero prestado o mercaderías pagando poco o nada de dinero en anticipo.  </a:t>
            </a:r>
          </a:p>
          <a:p>
            <a:pPr defTabSz="914400">
              <a:spcBef>
                <a:spcPts val="1725"/>
              </a:spcBef>
              <a:spcAft>
                <a:spcPts val="1800"/>
              </a:spcAft>
              <a:buClr>
                <a:schemeClr val="tx1"/>
              </a:buClr>
              <a:buSzPct val="100000"/>
              <a:buFont typeface="Wingdings" pitchFamily="2" charset="2"/>
              <a:buChar char="ü"/>
            </a:pPr>
            <a:r>
              <a:rPr lang="es-ES" altLang="en-US" sz="3200" b="1">
                <a:latin typeface="Humnst777 BT" pitchFamily="1" charset="0"/>
              </a:rPr>
              <a:t>Usted promete pagar el costo original con intereses más adelante o en un plazo.</a:t>
            </a:r>
            <a:endParaRPr lang="en-US" altLang="en-US" sz="3200" b="1">
              <a:latin typeface="Humnst777 BT" pitchFamily="1"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23560" name="Group 9">
            <a:extLst>
              <a:ext uri="{FF2B5EF4-FFF2-40B4-BE49-F238E27FC236}">
                <a16:creationId xmlns:a16="http://schemas.microsoft.com/office/drawing/2014/main" id="{B5185630-F8AB-5842-BCF1-080B428BC571}"/>
              </a:ext>
            </a:extLst>
          </p:cNvPr>
          <p:cNvGrpSpPr>
            <a:grpSpLocks/>
          </p:cNvGrpSpPr>
          <p:nvPr/>
        </p:nvGrpSpPr>
        <p:grpSpPr bwMode="auto">
          <a:xfrm>
            <a:off x="2895600" y="6172200"/>
            <a:ext cx="3352800" cy="544513"/>
            <a:chOff x="2895600" y="6172200"/>
            <a:chExt cx="3352800" cy="544513"/>
          </a:xfrm>
        </p:grpSpPr>
        <p:sp>
          <p:nvSpPr>
            <p:cNvPr id="23561" name="Text Box 10">
              <a:extLst>
                <a:ext uri="{FF2B5EF4-FFF2-40B4-BE49-F238E27FC236}">
                  <a16:creationId xmlns:a16="http://schemas.microsoft.com/office/drawing/2014/main" id="{EF157F87-255A-D84A-9C68-4A8CBD173298}"/>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23562" name="Text Box 11">
              <a:extLst>
                <a:ext uri="{FF2B5EF4-FFF2-40B4-BE49-F238E27FC236}">
                  <a16:creationId xmlns:a16="http://schemas.microsoft.com/office/drawing/2014/main" id="{B1F043F2-455D-D44C-B9CD-33A3D15BC44B}"/>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CDD760C7-003C-C042-B875-96589F5596CD}"/>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25603" name="Rectangle 4">
            <a:extLst>
              <a:ext uri="{FF2B5EF4-FFF2-40B4-BE49-F238E27FC236}">
                <a16:creationId xmlns:a16="http://schemas.microsoft.com/office/drawing/2014/main" id="{DC6E8415-49C9-D744-87FA-8545B173C71D}"/>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4D448FF8-B663-D243-9BE7-A9FD2064D6F3}"/>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25605" name="Rectangle 13">
            <a:extLst>
              <a:ext uri="{FF2B5EF4-FFF2-40B4-BE49-F238E27FC236}">
                <a16:creationId xmlns:a16="http://schemas.microsoft.com/office/drawing/2014/main" id="{563352C9-9FBC-6340-95AE-15B9A7D15673}"/>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25606" name="Title 12">
            <a:extLst>
              <a:ext uri="{FF2B5EF4-FFF2-40B4-BE49-F238E27FC236}">
                <a16:creationId xmlns:a16="http://schemas.microsoft.com/office/drawing/2014/main" id="{30B772A0-9BE3-A243-9640-AE5F4C5CE259}"/>
              </a:ext>
            </a:extLst>
          </p:cNvPr>
          <p:cNvSpPr>
            <a:spLocks noGrp="1"/>
          </p:cNvSpPr>
          <p:nvPr>
            <p:ph type="title"/>
          </p:nvPr>
        </p:nvSpPr>
        <p:spPr>
          <a:xfrm>
            <a:off x="457200" y="20638"/>
            <a:ext cx="8478838" cy="1143000"/>
          </a:xfrm>
        </p:spPr>
        <p:txBody>
          <a:bodyPr/>
          <a:lstStyle/>
          <a:p>
            <a:pPr algn="l" eaLnBrk="1" hangingPunct="1"/>
            <a:r>
              <a:rPr lang="es-ES" altLang="en-US" sz="3800" b="1">
                <a:solidFill>
                  <a:srgbClr val="92C783"/>
                </a:solidFill>
                <a:latin typeface="Humnst777 BT" pitchFamily="1" charset="0"/>
                <a:ea typeface="ＭＳ Ｐゴシック" panose="020B0600070205080204" pitchFamily="34" charset="-128"/>
              </a:rPr>
              <a:t>¿Por qué se necesita tener crédito?</a:t>
            </a:r>
            <a:endParaRPr lang="en-US" altLang="en-US" sz="3800" b="1">
              <a:solidFill>
                <a:srgbClr val="92C783"/>
              </a:solidFill>
              <a:latin typeface="Humnst777 BT" pitchFamily="1" charset="0"/>
              <a:ea typeface="ＭＳ Ｐゴシック" panose="020B0600070205080204" pitchFamily="34" charset="-128"/>
            </a:endParaRPr>
          </a:p>
        </p:txBody>
      </p:sp>
      <p:sp>
        <p:nvSpPr>
          <p:cNvPr id="18" name="Content Placeholder 17">
            <a:extLst>
              <a:ext uri="{FF2B5EF4-FFF2-40B4-BE49-F238E27FC236}">
                <a16:creationId xmlns:a16="http://schemas.microsoft.com/office/drawing/2014/main" id="{3643D7C6-5854-4E44-A91C-2EB719E34B0E}"/>
              </a:ext>
            </a:extLst>
          </p:cNvPr>
          <p:cNvSpPr>
            <a:spLocks noGrp="1"/>
          </p:cNvSpPr>
          <p:nvPr>
            <p:ph sz="half" idx="1"/>
          </p:nvPr>
        </p:nvSpPr>
        <p:spPr>
          <a:xfrm>
            <a:off x="693738" y="1287463"/>
            <a:ext cx="4191000" cy="4525962"/>
          </a:xfrm>
        </p:spPr>
        <p:txBody>
          <a:bodyPr/>
          <a:lstStyle/>
          <a:p>
            <a:pPr marL="411163" indent="-457200" eaLnBrk="1" hangingPunct="1">
              <a:spcAft>
                <a:spcPts val="600"/>
              </a:spcAft>
              <a:buFont typeface="Wingdings" pitchFamily="2" charset="2"/>
              <a:buChar char="ü"/>
            </a:pPr>
            <a:r>
              <a:rPr lang="es-ES" altLang="en-US" b="1">
                <a:latin typeface="Humnst777 BT" pitchFamily="1" charset="0"/>
                <a:ea typeface="ＭＳ Ｐゴシック" panose="020B0600070205080204" pitchFamily="34" charset="-128"/>
              </a:rPr>
              <a:t>Comprar casa</a:t>
            </a:r>
            <a:endParaRPr lang="en-US" altLang="en-US" b="1">
              <a:latin typeface="Humnst777 BT" pitchFamily="1" charset="0"/>
              <a:ea typeface="ＭＳ Ｐゴシック" panose="020B0600070205080204" pitchFamily="34" charset="-128"/>
            </a:endParaRPr>
          </a:p>
          <a:p>
            <a:pPr marL="411163" indent="-457200" eaLnBrk="1" hangingPunct="1">
              <a:spcAft>
                <a:spcPts val="600"/>
              </a:spcAft>
              <a:buFont typeface="Wingdings" pitchFamily="2" charset="2"/>
              <a:buChar char="ü"/>
            </a:pPr>
            <a:r>
              <a:rPr lang="es-ES" altLang="en-US" b="1">
                <a:latin typeface="Humnst777 BT" pitchFamily="1" charset="0"/>
                <a:ea typeface="ＭＳ Ｐゴシック" panose="020B0600070205080204" pitchFamily="34" charset="-128"/>
              </a:rPr>
              <a:t>Conseguir empleo</a:t>
            </a:r>
            <a:endParaRPr lang="en-US" altLang="en-US" b="1">
              <a:latin typeface="Humnst777 BT" pitchFamily="1" charset="0"/>
              <a:ea typeface="ＭＳ Ｐゴシック" panose="020B0600070205080204" pitchFamily="34" charset="-128"/>
            </a:endParaRPr>
          </a:p>
          <a:p>
            <a:pPr marL="411163" indent="-457200" eaLnBrk="1" hangingPunct="1">
              <a:spcAft>
                <a:spcPts val="600"/>
              </a:spcAft>
              <a:buFont typeface="Wingdings" pitchFamily="2" charset="2"/>
              <a:buChar char="ü"/>
            </a:pPr>
            <a:r>
              <a:rPr lang="es-ES" altLang="en-US" b="1">
                <a:latin typeface="Humnst777 BT" pitchFamily="1" charset="0"/>
                <a:ea typeface="ＭＳ Ｐゴシック" panose="020B0600070205080204" pitchFamily="34" charset="-128"/>
              </a:rPr>
              <a:t>Obtener servicio telefónico</a:t>
            </a:r>
            <a:endParaRPr lang="en-US" altLang="en-US" b="1">
              <a:latin typeface="Humnst777 BT" pitchFamily="1" charset="0"/>
              <a:ea typeface="ＭＳ Ｐゴシック" panose="020B0600070205080204" pitchFamily="34" charset="-128"/>
            </a:endParaRPr>
          </a:p>
          <a:p>
            <a:pPr marL="411163" indent="-457200" eaLnBrk="1" hangingPunct="1">
              <a:spcAft>
                <a:spcPts val="600"/>
              </a:spcAft>
              <a:buFont typeface="Wingdings" pitchFamily="2" charset="2"/>
              <a:buChar char="ü"/>
            </a:pPr>
            <a:r>
              <a:rPr lang="es-ES" altLang="en-US" b="1">
                <a:latin typeface="Humnst777 BT" pitchFamily="1" charset="0"/>
                <a:ea typeface="ＭＳ Ｐゴシック" panose="020B0600070205080204" pitchFamily="34" charset="-128"/>
              </a:rPr>
              <a:t>Alquilar un apartamento.</a:t>
            </a:r>
            <a:endParaRPr lang="en-US" altLang="en-US" b="1">
              <a:latin typeface="Humnst777 BT" pitchFamily="1" charset="0"/>
              <a:ea typeface="ＭＳ Ｐゴシック" panose="020B0600070205080204" pitchFamily="34" charset="-128"/>
            </a:endParaRPr>
          </a:p>
          <a:p>
            <a:pPr marL="411163" indent="-457200" eaLnBrk="1" hangingPunct="1">
              <a:spcAft>
                <a:spcPts val="600"/>
              </a:spcAft>
              <a:buFont typeface="Wingdings" pitchFamily="2" charset="2"/>
              <a:buChar char="ü"/>
            </a:pPr>
            <a:r>
              <a:rPr lang="en-US" altLang="en-US" b="1">
                <a:latin typeface="Humnst777 BT" pitchFamily="1" charset="0"/>
                <a:ea typeface="ＭＳ Ｐゴシック" panose="020B0600070205080204" pitchFamily="34" charset="-128"/>
              </a:rPr>
              <a:t>Financiar un auto</a:t>
            </a:r>
          </a:p>
          <a:p>
            <a:pPr marL="411163" indent="-457200" eaLnBrk="1" hangingPunct="1"/>
            <a:endParaRPr lang="en-US" altLang="en-US">
              <a:ea typeface="ＭＳ Ｐゴシック" panose="020B0600070205080204" pitchFamily="34" charset="-128"/>
            </a:endParaRPr>
          </a:p>
        </p:txBody>
      </p:sp>
      <p:sp>
        <p:nvSpPr>
          <p:cNvPr id="19" name="Content Placeholder 18">
            <a:extLst>
              <a:ext uri="{FF2B5EF4-FFF2-40B4-BE49-F238E27FC236}">
                <a16:creationId xmlns:a16="http://schemas.microsoft.com/office/drawing/2014/main" id="{A690959B-64EF-0946-BF8C-6B9746AA3F92}"/>
              </a:ext>
            </a:extLst>
          </p:cNvPr>
          <p:cNvSpPr>
            <a:spLocks noGrp="1"/>
          </p:cNvSpPr>
          <p:nvPr>
            <p:ph sz="half" idx="2"/>
          </p:nvPr>
        </p:nvSpPr>
        <p:spPr>
          <a:xfrm>
            <a:off x="4560888" y="1284288"/>
            <a:ext cx="4208462" cy="4525962"/>
          </a:xfrm>
        </p:spPr>
        <p:txBody>
          <a:bodyPr/>
          <a:lstStyle/>
          <a:p>
            <a:pPr marL="411163" indent="-457200" eaLnBrk="1" hangingPunct="1">
              <a:spcAft>
                <a:spcPts val="600"/>
              </a:spcAft>
              <a:buFont typeface="Wingdings" pitchFamily="2" charset="2"/>
              <a:buChar char="ü"/>
            </a:pPr>
            <a:r>
              <a:rPr lang="en-US" altLang="en-US" b="1">
                <a:latin typeface="Humnst777 BT" pitchFamily="1" charset="0"/>
                <a:ea typeface="ＭＳ Ｐゴシック" panose="020B0600070205080204" pitchFamily="34" charset="-128"/>
              </a:rPr>
              <a:t>Extender pagos de artículos caros</a:t>
            </a:r>
          </a:p>
          <a:p>
            <a:pPr marL="411163" indent="-457200" eaLnBrk="1" hangingPunct="1">
              <a:spcAft>
                <a:spcPts val="600"/>
              </a:spcAft>
              <a:buFont typeface="Wingdings" pitchFamily="2" charset="2"/>
              <a:buChar char="ü"/>
            </a:pPr>
            <a:r>
              <a:rPr lang="es-ES" altLang="en-US" b="1">
                <a:latin typeface="Humnst777 BT" pitchFamily="1" charset="0"/>
                <a:ea typeface="ＭＳ Ｐゴシック" panose="020B0600070205080204" pitchFamily="34" charset="-128"/>
              </a:rPr>
              <a:t>Calificar para seguros</a:t>
            </a:r>
            <a:endParaRPr lang="en-US" altLang="en-US" b="1">
              <a:latin typeface="Humnst777 BT" pitchFamily="1" charset="0"/>
              <a:ea typeface="ＭＳ Ｐゴシック" panose="020B0600070205080204" pitchFamily="34" charset="-128"/>
            </a:endParaRPr>
          </a:p>
          <a:p>
            <a:pPr marL="411163" indent="-457200" eaLnBrk="1" hangingPunct="1">
              <a:spcAft>
                <a:spcPts val="600"/>
              </a:spcAft>
              <a:buFont typeface="Wingdings" pitchFamily="2" charset="2"/>
              <a:buChar char="ü"/>
            </a:pPr>
            <a:r>
              <a:rPr lang="es-ES" altLang="en-US" b="1">
                <a:latin typeface="Humnst777 BT" pitchFamily="1" charset="0"/>
                <a:ea typeface="ＭＳ Ｐゴシック" panose="020B0600070205080204" pitchFamily="34" charset="-128"/>
              </a:rPr>
              <a:t>Obtener préstamos</a:t>
            </a:r>
            <a:endParaRPr lang="en-US" altLang="en-US" b="1">
              <a:latin typeface="Humnst777 BT" pitchFamily="1" charset="0"/>
              <a:ea typeface="ＭＳ Ｐゴシック" panose="020B0600070205080204" pitchFamily="34" charset="-128"/>
            </a:endParaRPr>
          </a:p>
          <a:p>
            <a:pPr marL="411163" indent="-457200" eaLnBrk="1" hangingPunct="1">
              <a:spcAft>
                <a:spcPts val="600"/>
              </a:spcAft>
              <a:buFont typeface="Wingdings" pitchFamily="2" charset="2"/>
              <a:buChar char="ü"/>
            </a:pPr>
            <a:r>
              <a:rPr lang="es-ES" altLang="en-US" b="1">
                <a:latin typeface="Humnst777 BT" pitchFamily="1" charset="0"/>
                <a:ea typeface="ＭＳ Ｐゴシック" panose="020B0600070205080204" pitchFamily="34" charset="-128"/>
              </a:rPr>
              <a:t>Obtener tarjetas de crédito</a:t>
            </a:r>
            <a:endParaRPr lang="en-US" altLang="en-US" b="1">
              <a:latin typeface="Humnst777 BT" pitchFamily="1" charset="0"/>
              <a:ea typeface="ＭＳ Ｐゴシック" panose="020B0600070205080204" pitchFamily="34" charset="-128"/>
            </a:endParaRPr>
          </a:p>
          <a:p>
            <a:pPr marL="411163" indent="-457200" eaLnBrk="1" hangingPunct="1">
              <a:buFont typeface="Arial" panose="020B0604020202020204" pitchFamily="34" charset="0"/>
              <a:buNone/>
            </a:pPr>
            <a:endParaRPr lang="en-US" altLang="en-US">
              <a:ea typeface="ＭＳ Ｐゴシック" panose="020B0600070205080204" pitchFamily="34" charset="-128"/>
            </a:endParaRPr>
          </a:p>
        </p:txBody>
      </p:sp>
      <p:grpSp>
        <p:nvGrpSpPr>
          <p:cNvPr id="25609" name="Group 9">
            <a:extLst>
              <a:ext uri="{FF2B5EF4-FFF2-40B4-BE49-F238E27FC236}">
                <a16:creationId xmlns:a16="http://schemas.microsoft.com/office/drawing/2014/main" id="{6E78619B-6154-9E46-928F-08A524CBDCA1}"/>
              </a:ext>
            </a:extLst>
          </p:cNvPr>
          <p:cNvGrpSpPr>
            <a:grpSpLocks/>
          </p:cNvGrpSpPr>
          <p:nvPr/>
        </p:nvGrpSpPr>
        <p:grpSpPr bwMode="auto">
          <a:xfrm>
            <a:off x="2895600" y="6172200"/>
            <a:ext cx="3352800" cy="544513"/>
            <a:chOff x="2895600" y="6172200"/>
            <a:chExt cx="3352800" cy="544513"/>
          </a:xfrm>
        </p:grpSpPr>
        <p:sp>
          <p:nvSpPr>
            <p:cNvPr id="25610" name="Text Box 10">
              <a:extLst>
                <a:ext uri="{FF2B5EF4-FFF2-40B4-BE49-F238E27FC236}">
                  <a16:creationId xmlns:a16="http://schemas.microsoft.com/office/drawing/2014/main" id="{D6873407-505A-B34E-9589-5C8CBD8ACB63}"/>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25611" name="Text Box 11">
              <a:extLst>
                <a:ext uri="{FF2B5EF4-FFF2-40B4-BE49-F238E27FC236}">
                  <a16:creationId xmlns:a16="http://schemas.microsoft.com/office/drawing/2014/main" id="{B0F29256-11C5-AE4C-9639-753277507DBD}"/>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871D0C54-997A-6C4F-B85B-ED78D2F85E50}"/>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27651" name="Rectangle 4">
            <a:extLst>
              <a:ext uri="{FF2B5EF4-FFF2-40B4-BE49-F238E27FC236}">
                <a16:creationId xmlns:a16="http://schemas.microsoft.com/office/drawing/2014/main" id="{039273CA-840F-9B44-A6C7-C0F922A172E8}"/>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4064BB0C-21BE-254D-91B7-8F05F34822B3}"/>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27653" name="Rectangle 13">
            <a:extLst>
              <a:ext uri="{FF2B5EF4-FFF2-40B4-BE49-F238E27FC236}">
                <a16:creationId xmlns:a16="http://schemas.microsoft.com/office/drawing/2014/main" id="{870F98D6-2540-A846-8108-5E2829A24AD5}"/>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27654" name="Title 12">
            <a:extLst>
              <a:ext uri="{FF2B5EF4-FFF2-40B4-BE49-F238E27FC236}">
                <a16:creationId xmlns:a16="http://schemas.microsoft.com/office/drawing/2014/main" id="{36C02144-AEB2-F548-8344-DB3DEEFD5C4E}"/>
              </a:ext>
            </a:extLst>
          </p:cNvPr>
          <p:cNvSpPr>
            <a:spLocks noGrp="1"/>
          </p:cNvSpPr>
          <p:nvPr>
            <p:ph type="title"/>
          </p:nvPr>
        </p:nvSpPr>
        <p:spPr/>
        <p:txBody>
          <a:bodyPr/>
          <a:lstStyle/>
          <a:p>
            <a:pPr algn="l" eaLnBrk="1" hangingPunct="1"/>
            <a:r>
              <a:rPr lang="es-ES" altLang="en-US" sz="3800" b="1">
                <a:solidFill>
                  <a:srgbClr val="92C783"/>
                </a:solidFill>
                <a:latin typeface="Humnst777 BT" pitchFamily="1" charset="0"/>
                <a:ea typeface="ＭＳ Ｐゴシック" panose="020B0600070205080204" pitchFamily="34" charset="-128"/>
              </a:rPr>
              <a:t>Crédito bueno vs malo</a:t>
            </a:r>
            <a:br>
              <a:rPr lang="en-US" altLang="en-US" sz="3800" b="1">
                <a:solidFill>
                  <a:srgbClr val="92C783"/>
                </a:solidFill>
                <a:latin typeface="Humnst777 BT" pitchFamily="1" charset="0"/>
                <a:ea typeface="ＭＳ Ｐゴシック" panose="020B0600070205080204" pitchFamily="34" charset="-128"/>
              </a:rPr>
            </a:br>
            <a:endParaRPr lang="en-US" altLang="en-US" sz="3800" b="1">
              <a:solidFill>
                <a:srgbClr val="92C783"/>
              </a:solidFill>
              <a:latin typeface="Humnst777 BT" pitchFamily="1" charset="0"/>
              <a:ea typeface="ＭＳ Ｐゴシック" panose="020B0600070205080204" pitchFamily="34" charset="-128"/>
            </a:endParaRPr>
          </a:p>
        </p:txBody>
      </p:sp>
      <p:sp>
        <p:nvSpPr>
          <p:cNvPr id="18" name="Content Placeholder 17">
            <a:extLst>
              <a:ext uri="{FF2B5EF4-FFF2-40B4-BE49-F238E27FC236}">
                <a16:creationId xmlns:a16="http://schemas.microsoft.com/office/drawing/2014/main" id="{9545DE36-D09F-F04D-839F-7947453D768A}"/>
              </a:ext>
            </a:extLst>
          </p:cNvPr>
          <p:cNvSpPr>
            <a:spLocks noGrp="1"/>
          </p:cNvSpPr>
          <p:nvPr>
            <p:ph sz="half" idx="1"/>
          </p:nvPr>
        </p:nvSpPr>
        <p:spPr>
          <a:xfrm>
            <a:off x="396875" y="1263650"/>
            <a:ext cx="3784600" cy="4525963"/>
          </a:xfrm>
        </p:spPr>
        <p:txBody>
          <a:bodyPr/>
          <a:lstStyle/>
          <a:p>
            <a:pPr marL="0" indent="0" defTabSz="914400">
              <a:spcBef>
                <a:spcPts val="1725"/>
              </a:spcBef>
              <a:spcAft>
                <a:spcPts val="1200"/>
              </a:spcAft>
              <a:buClr>
                <a:schemeClr val="tx2"/>
              </a:buClr>
              <a:buSzPct val="65000"/>
              <a:buFont typeface="Arial" panose="020B0604020202020204" pitchFamily="34" charset="0"/>
              <a:buNone/>
            </a:pPr>
            <a:r>
              <a:rPr lang="es-ES" altLang="en-US" sz="3200" b="1" u="sng">
                <a:latin typeface="Humnst777 BT" pitchFamily="1" charset="0"/>
                <a:ea typeface="ＭＳ Ｐゴシック" panose="020B0600070205080204" pitchFamily="34" charset="-128"/>
              </a:rPr>
              <a:t>Buen crédito</a:t>
            </a:r>
            <a:endParaRPr lang="en-US" altLang="en-US" sz="3200" b="1" u="sng">
              <a:latin typeface="Humnst777 BT" pitchFamily="1" charset="0"/>
              <a:ea typeface="ＭＳ Ｐゴシック" panose="020B0600070205080204" pitchFamily="34" charset="-128"/>
            </a:endParaRPr>
          </a:p>
          <a:p>
            <a:pPr marL="0" indent="0" defTabSz="914400">
              <a:spcBef>
                <a:spcPts val="1725"/>
              </a:spcBef>
              <a:buClr>
                <a:schemeClr val="tx1"/>
              </a:buClr>
              <a:buFont typeface="Wingdings" pitchFamily="2" charset="2"/>
              <a:buChar char="ü"/>
            </a:pPr>
            <a:r>
              <a:rPr lang="en-US" altLang="en-US" sz="2600" b="1">
                <a:latin typeface="Humnst777 BT" pitchFamily="1" charset="0"/>
                <a:ea typeface="ＭＳ Ｐゴシック" panose="020B0600070205080204" pitchFamily="34" charset="-128"/>
              </a:rPr>
              <a:t>Responsable en el pago de cuentas</a:t>
            </a:r>
          </a:p>
          <a:p>
            <a:pPr marL="0" indent="0" defTabSz="914400">
              <a:spcBef>
                <a:spcPts val="1725"/>
              </a:spcBef>
              <a:buClr>
                <a:schemeClr val="tx1"/>
              </a:buClr>
              <a:buFont typeface="Wingdings" pitchFamily="2" charset="2"/>
              <a:buChar char="ü"/>
            </a:pPr>
            <a:r>
              <a:rPr lang="en-US" altLang="en-US" sz="2600" b="1">
                <a:latin typeface="Humnst777 BT" pitchFamily="1" charset="0"/>
                <a:ea typeface="ＭＳ Ｐゴシック" panose="020B0600070205080204" pitchFamily="34" charset="-128"/>
              </a:rPr>
              <a:t>Compañías dispuestas a otorgarle crédito</a:t>
            </a:r>
          </a:p>
          <a:p>
            <a:pPr marL="0" indent="0" defTabSz="914400" eaLnBrk="1" hangingPunct="1">
              <a:buFont typeface="Arial" panose="020B0604020202020204" pitchFamily="34" charset="0"/>
              <a:buNone/>
            </a:pPr>
            <a:endParaRPr lang="en-US" altLang="en-US">
              <a:ea typeface="ＭＳ Ｐゴシック" panose="020B0600070205080204" pitchFamily="34" charset="-128"/>
            </a:endParaRPr>
          </a:p>
        </p:txBody>
      </p:sp>
      <p:sp>
        <p:nvSpPr>
          <p:cNvPr id="19" name="Content Placeholder 18">
            <a:extLst>
              <a:ext uri="{FF2B5EF4-FFF2-40B4-BE49-F238E27FC236}">
                <a16:creationId xmlns:a16="http://schemas.microsoft.com/office/drawing/2014/main" id="{342C6E5C-8A6A-364E-80B9-8A8F1D32BB39}"/>
              </a:ext>
            </a:extLst>
          </p:cNvPr>
          <p:cNvSpPr>
            <a:spLocks noGrp="1"/>
          </p:cNvSpPr>
          <p:nvPr>
            <p:ph sz="half" idx="2"/>
          </p:nvPr>
        </p:nvSpPr>
        <p:spPr>
          <a:xfrm>
            <a:off x="4470400" y="1263650"/>
            <a:ext cx="4268788" cy="4525963"/>
          </a:xfrm>
        </p:spPr>
        <p:txBody>
          <a:bodyPr/>
          <a:lstStyle/>
          <a:p>
            <a:pPr marL="0" indent="0" defTabSz="914400">
              <a:spcBef>
                <a:spcPts val="1725"/>
              </a:spcBef>
              <a:spcAft>
                <a:spcPts val="1200"/>
              </a:spcAft>
              <a:buClr>
                <a:schemeClr val="tx2"/>
              </a:buClr>
              <a:buSzPct val="65000"/>
              <a:buFont typeface="Arial" panose="020B0604020202020204" pitchFamily="34" charset="0"/>
              <a:buNone/>
            </a:pPr>
            <a:r>
              <a:rPr lang="es-ES" altLang="en-US" sz="3200" b="1" u="sng">
                <a:latin typeface="Humnst777 BT" pitchFamily="1" charset="0"/>
                <a:ea typeface="ＭＳ Ｐゴシック" panose="020B0600070205080204" pitchFamily="34" charset="-128"/>
              </a:rPr>
              <a:t>Mal crédito</a:t>
            </a:r>
            <a:endParaRPr lang="en-US" altLang="en-US" sz="3200" b="1" u="sng">
              <a:latin typeface="Humnst777 BT" pitchFamily="1" charset="0"/>
              <a:ea typeface="ＭＳ Ｐゴシック" panose="020B0600070205080204" pitchFamily="34" charset="-128"/>
            </a:endParaRPr>
          </a:p>
          <a:p>
            <a:pPr marL="0" indent="0" defTabSz="914400">
              <a:spcBef>
                <a:spcPts val="1725"/>
              </a:spcBef>
              <a:buClr>
                <a:schemeClr val="tx1"/>
              </a:buClr>
              <a:buFont typeface="Wingdings" pitchFamily="2" charset="2"/>
              <a:buChar char="ü"/>
            </a:pPr>
            <a:r>
              <a:rPr lang="en-US" altLang="en-US" sz="2600" b="1">
                <a:latin typeface="Humnst777 BT" pitchFamily="1" charset="0"/>
                <a:ea typeface="ＭＳ Ｐゴシック" panose="020B0600070205080204" pitchFamily="34" charset="-128"/>
              </a:rPr>
              <a:t>Irresponsable en el pago de cuentas</a:t>
            </a:r>
          </a:p>
          <a:p>
            <a:pPr marL="0" indent="0" defTabSz="914400">
              <a:spcBef>
                <a:spcPts val="1725"/>
              </a:spcBef>
              <a:buClr>
                <a:schemeClr val="tx1"/>
              </a:buClr>
              <a:buFont typeface="Wingdings" pitchFamily="2" charset="2"/>
              <a:buChar char="ü"/>
            </a:pPr>
            <a:r>
              <a:rPr lang="es-ES" altLang="en-US" sz="2600" b="1">
                <a:latin typeface="Humnst777 BT" pitchFamily="1" charset="0"/>
                <a:ea typeface="ＭＳ Ｐゴシック" panose="020B0600070205080204" pitchFamily="34" charset="-128"/>
              </a:rPr>
              <a:t>Paga las cuentas con atraso</a:t>
            </a:r>
          </a:p>
          <a:p>
            <a:pPr marL="0" indent="0" defTabSz="914400">
              <a:spcBef>
                <a:spcPts val="1725"/>
              </a:spcBef>
              <a:buClr>
                <a:schemeClr val="tx1"/>
              </a:buClr>
              <a:buFont typeface="Wingdings" pitchFamily="2" charset="2"/>
              <a:buChar char="ü"/>
            </a:pPr>
            <a:r>
              <a:rPr lang="es-ES" altLang="en-US" sz="2600" b="1">
                <a:latin typeface="Humnst777 BT" pitchFamily="1" charset="0"/>
                <a:ea typeface="ＭＳ Ｐゴシック" panose="020B0600070205080204" pitchFamily="34" charset="-128"/>
              </a:rPr>
              <a:t>Abandona deudas</a:t>
            </a:r>
          </a:p>
          <a:p>
            <a:pPr marL="0" indent="0" defTabSz="914400">
              <a:spcBef>
                <a:spcPts val="1725"/>
              </a:spcBef>
              <a:buClr>
                <a:schemeClr val="tx1"/>
              </a:buClr>
              <a:buFont typeface="Wingdings" pitchFamily="2" charset="2"/>
              <a:buChar char="ü"/>
            </a:pPr>
            <a:r>
              <a:rPr lang="es-ES" altLang="en-US" sz="2600" b="1">
                <a:latin typeface="Humnst777 BT" pitchFamily="1" charset="0"/>
                <a:ea typeface="ＭＳ Ｐゴシック" panose="020B0600070205080204" pitchFamily="34" charset="-128"/>
              </a:rPr>
              <a:t>Se presenta en quiebra</a:t>
            </a:r>
            <a:endParaRPr lang="en-US" altLang="en-US" sz="2600" b="1">
              <a:latin typeface="Humnst777 BT" pitchFamily="1" charset="0"/>
              <a:ea typeface="ＭＳ Ｐゴシック" panose="020B0600070205080204" pitchFamily="34" charset="-128"/>
            </a:endParaRPr>
          </a:p>
          <a:p>
            <a:pPr marL="0" indent="0" defTabSz="914400" eaLnBrk="1" hangingPunct="1"/>
            <a:endParaRPr lang="en-US" altLang="en-US">
              <a:ea typeface="ＭＳ Ｐゴシック" panose="020B0600070205080204" pitchFamily="34" charset="-128"/>
            </a:endParaRPr>
          </a:p>
        </p:txBody>
      </p:sp>
      <p:grpSp>
        <p:nvGrpSpPr>
          <p:cNvPr id="27657" name="Group 9">
            <a:extLst>
              <a:ext uri="{FF2B5EF4-FFF2-40B4-BE49-F238E27FC236}">
                <a16:creationId xmlns:a16="http://schemas.microsoft.com/office/drawing/2014/main" id="{439D5649-6BCC-154B-B9E5-17F6D2C3A0CE}"/>
              </a:ext>
            </a:extLst>
          </p:cNvPr>
          <p:cNvGrpSpPr>
            <a:grpSpLocks/>
          </p:cNvGrpSpPr>
          <p:nvPr/>
        </p:nvGrpSpPr>
        <p:grpSpPr bwMode="auto">
          <a:xfrm>
            <a:off x="2895600" y="6172200"/>
            <a:ext cx="3352800" cy="544513"/>
            <a:chOff x="2895600" y="6172200"/>
            <a:chExt cx="3352800" cy="544513"/>
          </a:xfrm>
        </p:grpSpPr>
        <p:sp>
          <p:nvSpPr>
            <p:cNvPr id="27658" name="Text Box 10">
              <a:extLst>
                <a:ext uri="{FF2B5EF4-FFF2-40B4-BE49-F238E27FC236}">
                  <a16:creationId xmlns:a16="http://schemas.microsoft.com/office/drawing/2014/main" id="{3701152E-40A1-8145-B664-CBA9BF5B3272}"/>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27659" name="Text Box 11">
              <a:extLst>
                <a:ext uri="{FF2B5EF4-FFF2-40B4-BE49-F238E27FC236}">
                  <a16:creationId xmlns:a16="http://schemas.microsoft.com/office/drawing/2014/main" id="{89A6D6A9-4329-D141-B6C6-5D35BEC8798E}"/>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CF7C9124-9389-D44F-8506-7EC953068F9E}"/>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29699" name="Rectangle 4">
            <a:extLst>
              <a:ext uri="{FF2B5EF4-FFF2-40B4-BE49-F238E27FC236}">
                <a16:creationId xmlns:a16="http://schemas.microsoft.com/office/drawing/2014/main" id="{CB962D52-D690-8840-A2F7-65F7535E2BF2}"/>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60420067-97A8-9542-8442-DC2C75A536D8}"/>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29701" name="Rectangle 13">
            <a:extLst>
              <a:ext uri="{FF2B5EF4-FFF2-40B4-BE49-F238E27FC236}">
                <a16:creationId xmlns:a16="http://schemas.microsoft.com/office/drawing/2014/main" id="{5F6B590B-3CA3-324A-A1B1-DC3F0E250127}"/>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29702" name="Text Box 4">
            <a:extLst>
              <a:ext uri="{FF2B5EF4-FFF2-40B4-BE49-F238E27FC236}">
                <a16:creationId xmlns:a16="http://schemas.microsoft.com/office/drawing/2014/main" id="{A3229C83-D752-0C44-82C2-7CF214FE693A}"/>
              </a:ext>
            </a:extLst>
          </p:cNvPr>
          <p:cNvSpPr txBox="1">
            <a:spLocks noChangeArrowheads="1"/>
          </p:cNvSpPr>
          <p:nvPr/>
        </p:nvSpPr>
        <p:spPr bwMode="auto">
          <a:xfrm>
            <a:off x="304800" y="204788"/>
            <a:ext cx="83312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800" b="1">
                <a:solidFill>
                  <a:srgbClr val="92C783"/>
                </a:solidFill>
                <a:latin typeface="Humnst777 BT" pitchFamily="1" charset="0"/>
              </a:rPr>
              <a:t>Responsabilidades del prestatario</a:t>
            </a:r>
            <a:endParaRPr lang="en-US" altLang="en-US" sz="3800" b="1">
              <a:solidFill>
                <a:srgbClr val="92C783"/>
              </a:solidFill>
              <a:latin typeface="Humnst777 BT" pitchFamily="1" charset="0"/>
            </a:endParaRPr>
          </a:p>
          <a:p>
            <a:pPr eaLnBrk="1" hangingPunct="1"/>
            <a:endParaRPr lang="en-US" altLang="en-US" sz="2800" b="1">
              <a:latin typeface="Humnst777 BT" pitchFamily="1" charset="0"/>
            </a:endParaRPr>
          </a:p>
        </p:txBody>
      </p:sp>
      <p:sp>
        <p:nvSpPr>
          <p:cNvPr id="29703" name="Rectangle 3">
            <a:extLst>
              <a:ext uri="{FF2B5EF4-FFF2-40B4-BE49-F238E27FC236}">
                <a16:creationId xmlns:a16="http://schemas.microsoft.com/office/drawing/2014/main" id="{7F9E36BB-94E3-4A49-AB55-5CEF7CB7F138}"/>
              </a:ext>
            </a:extLst>
          </p:cNvPr>
          <p:cNvSpPr txBox="1">
            <a:spLocks noChangeArrowheads="1"/>
          </p:cNvSpPr>
          <p:nvPr/>
        </p:nvSpPr>
        <p:spPr bwMode="auto">
          <a:xfrm>
            <a:off x="1168400" y="1270000"/>
            <a:ext cx="7146925" cy="449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11163" indent="-457200" eaLnBrk="0" hangingPunct="0">
              <a:tabLst>
                <a:tab pos="465138" algn="l"/>
              </a:tabLst>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tabLst>
                <a:tab pos="465138" algn="l"/>
              </a:tabLst>
              <a:defRPr sz="2400">
                <a:solidFill>
                  <a:schemeClr val="tx1"/>
                </a:solidFill>
                <a:latin typeface="Arial" panose="020B0604020202020204" pitchFamily="34" charset="0"/>
                <a:ea typeface="ＭＳ Ｐゴシック" panose="020B0600070205080204" pitchFamily="34" charset="-128"/>
              </a:defRPr>
            </a:lvl2pPr>
            <a:lvl3pPr eaLnBrk="0" hangingPunct="0">
              <a:tabLst>
                <a:tab pos="465138" algn="l"/>
              </a:tabLst>
              <a:defRPr sz="2400">
                <a:solidFill>
                  <a:schemeClr val="tx1"/>
                </a:solidFill>
                <a:latin typeface="Arial" panose="020B0604020202020204" pitchFamily="34" charset="0"/>
                <a:ea typeface="ＭＳ Ｐゴシック" panose="020B0600070205080204" pitchFamily="34" charset="-128"/>
              </a:defRPr>
            </a:lvl3pPr>
            <a:lvl4pPr eaLnBrk="0" hangingPunct="0">
              <a:tabLst>
                <a:tab pos="465138" algn="l"/>
              </a:tabLst>
              <a:defRPr sz="2400">
                <a:solidFill>
                  <a:schemeClr val="tx1"/>
                </a:solidFill>
                <a:latin typeface="Arial" panose="020B0604020202020204" pitchFamily="34" charset="0"/>
                <a:ea typeface="ＭＳ Ｐゴシック" panose="020B0600070205080204" pitchFamily="34" charset="-128"/>
              </a:defRPr>
            </a:lvl4pPr>
            <a:lvl5pPr eaLnBrk="0" hangingPunct="0">
              <a:tabLst>
                <a:tab pos="465138" algn="l"/>
              </a:tabLst>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tabLst>
                <a:tab pos="465138" algn="l"/>
              </a:tabLs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tabLst>
                <a:tab pos="465138" algn="l"/>
              </a:tabLs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tabLst>
                <a:tab pos="465138" algn="l"/>
              </a:tabLs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tabLst>
                <a:tab pos="465138" algn="l"/>
              </a:tabLst>
              <a:defRPr sz="2400">
                <a:solidFill>
                  <a:schemeClr val="tx1"/>
                </a:solidFill>
                <a:latin typeface="Arial" panose="020B0604020202020204" pitchFamily="34" charset="0"/>
                <a:ea typeface="ＭＳ Ｐゴシック" panose="020B0600070205080204" pitchFamily="34" charset="-128"/>
              </a:defRPr>
            </a:lvl9pPr>
          </a:lstStyle>
          <a:p>
            <a:pPr eaLnBrk="1" hangingPunct="1">
              <a:spcAft>
                <a:spcPts val="1200"/>
              </a:spcAft>
              <a:buFont typeface="Wingdings" pitchFamily="2" charset="2"/>
              <a:buChar char="ü"/>
            </a:pPr>
            <a:r>
              <a:rPr lang="en-US" altLang="en-US" sz="2800" b="1">
                <a:latin typeface="Humnst777 BT" pitchFamily="1" charset="0"/>
              </a:rPr>
              <a:t>El pr</a:t>
            </a:r>
            <a:r>
              <a:rPr lang="es-ES" altLang="en-US" sz="2800" b="1">
                <a:latin typeface="Humnst777 BT" pitchFamily="1" charset="0"/>
              </a:rPr>
              <a:t>éstamo sólo debe ser por la cantidad que puede pagar.</a:t>
            </a:r>
          </a:p>
          <a:p>
            <a:pPr eaLnBrk="1" hangingPunct="1">
              <a:spcAft>
                <a:spcPts val="1200"/>
              </a:spcAft>
              <a:buFont typeface="Wingdings" pitchFamily="2" charset="2"/>
              <a:buChar char="ü"/>
            </a:pPr>
            <a:r>
              <a:rPr lang="es-ES" altLang="en-US" sz="2800" b="1">
                <a:latin typeface="Humnst777 BT" pitchFamily="1" charset="0"/>
              </a:rPr>
              <a:t>Lea y entienda el contrato de cr</a:t>
            </a:r>
            <a:r>
              <a:rPr lang="es-ES" altLang="ja-JP" sz="2800" b="1">
                <a:latin typeface="Humnst777 BT" pitchFamily="1" charset="0"/>
              </a:rPr>
              <a:t>édito.</a:t>
            </a:r>
            <a:endParaRPr lang="es-ES" altLang="en-US" sz="2800" b="1">
              <a:latin typeface="Humnst777 BT" pitchFamily="1" charset="0"/>
            </a:endParaRPr>
          </a:p>
          <a:p>
            <a:pPr eaLnBrk="1" hangingPunct="1">
              <a:spcAft>
                <a:spcPts val="1200"/>
              </a:spcAft>
              <a:buFont typeface="Wingdings" pitchFamily="2" charset="2"/>
              <a:buChar char="ü"/>
            </a:pPr>
            <a:r>
              <a:rPr lang="es-ES" altLang="en-US" sz="2800" b="1">
                <a:latin typeface="Humnst777 BT" pitchFamily="1" charset="0"/>
              </a:rPr>
              <a:t>Pague sus deudas sin demora.</a:t>
            </a:r>
          </a:p>
          <a:p>
            <a:pPr eaLnBrk="1" hangingPunct="1">
              <a:spcAft>
                <a:spcPts val="1200"/>
              </a:spcAft>
              <a:buFont typeface="Wingdings" pitchFamily="2" charset="2"/>
              <a:buChar char="ü"/>
            </a:pPr>
            <a:r>
              <a:rPr lang="es-ES" altLang="en-US" sz="2800" b="1">
                <a:latin typeface="Humnst777 BT" pitchFamily="1" charset="0"/>
              </a:rPr>
              <a:t>Notifique a sus acreedores si no puede efectuar los pagos.</a:t>
            </a:r>
          </a:p>
          <a:p>
            <a:pPr eaLnBrk="1" hangingPunct="1">
              <a:spcAft>
                <a:spcPts val="1200"/>
              </a:spcAft>
              <a:buFont typeface="Wingdings" pitchFamily="2" charset="2"/>
              <a:buChar char="ü"/>
            </a:pPr>
            <a:r>
              <a:rPr lang="es-ES" altLang="en-US" sz="2800" b="1">
                <a:latin typeface="Humnst777 BT" pitchFamily="1" charset="0"/>
              </a:rPr>
              <a:t>Reporte las tarjetas de crédito perdidas o robadas sin demora.</a:t>
            </a:r>
            <a:endParaRPr lang="en-US" altLang="en-US" sz="2800" b="1">
              <a:latin typeface="Humnst777 BT" pitchFamily="1"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29704" name="Group 9">
            <a:extLst>
              <a:ext uri="{FF2B5EF4-FFF2-40B4-BE49-F238E27FC236}">
                <a16:creationId xmlns:a16="http://schemas.microsoft.com/office/drawing/2014/main" id="{F03F2EA4-418F-3042-83F8-8152BF5E4FC4}"/>
              </a:ext>
            </a:extLst>
          </p:cNvPr>
          <p:cNvGrpSpPr>
            <a:grpSpLocks/>
          </p:cNvGrpSpPr>
          <p:nvPr/>
        </p:nvGrpSpPr>
        <p:grpSpPr bwMode="auto">
          <a:xfrm>
            <a:off x="2895600" y="6172200"/>
            <a:ext cx="3352800" cy="544513"/>
            <a:chOff x="2895600" y="6172200"/>
            <a:chExt cx="3352800" cy="544513"/>
          </a:xfrm>
        </p:grpSpPr>
        <p:sp>
          <p:nvSpPr>
            <p:cNvPr id="29705" name="Text Box 10">
              <a:extLst>
                <a:ext uri="{FF2B5EF4-FFF2-40B4-BE49-F238E27FC236}">
                  <a16:creationId xmlns:a16="http://schemas.microsoft.com/office/drawing/2014/main" id="{80001385-7964-794D-89E1-486054DF66AF}"/>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29706" name="Text Box 11">
              <a:extLst>
                <a:ext uri="{FF2B5EF4-FFF2-40B4-BE49-F238E27FC236}">
                  <a16:creationId xmlns:a16="http://schemas.microsoft.com/office/drawing/2014/main" id="{B5118E4B-B128-6E4D-8753-5D1144D68C20}"/>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Tree>
  </p:cSld>
  <p:clrMapOvr>
    <a:masterClrMapping/>
  </p:clrMapOvr>
</p:sld>
</file>

<file path=ppt/theme/theme1.xml><?xml version="1.0" encoding="utf-8"?>
<a:theme xmlns:a="http://schemas.openxmlformats.org/drawingml/2006/main" name="GoodCredit_Class_EN.th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1450</TotalTime>
  <Words>3824</Words>
  <Application>Microsoft Macintosh PowerPoint</Application>
  <PresentationFormat>On-screen Show (4:3)</PresentationFormat>
  <Paragraphs>503</Paragraphs>
  <Slides>38</Slides>
  <Notes>37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ＭＳ Ｐゴシック</vt:lpstr>
      <vt:lpstr>Arial</vt:lpstr>
      <vt:lpstr>Calibri</vt:lpstr>
      <vt:lpstr>Humnst777 BT</vt:lpstr>
      <vt:lpstr>Monotype Sorts</vt:lpstr>
      <vt:lpstr>Times New Roman</vt:lpstr>
      <vt:lpstr>Wingdings</vt:lpstr>
      <vt:lpstr>GoodCredit_Class_EN.thm</vt:lpstr>
      <vt:lpstr>PowerPoint Presentation</vt:lpstr>
      <vt:lpstr>PowerPoint Presentation</vt:lpstr>
      <vt:lpstr>PowerPoint Presentation</vt:lpstr>
      <vt:lpstr>PowerPoint Presentation</vt:lpstr>
      <vt:lpstr>PowerPoint Presentation</vt:lpstr>
      <vt:lpstr>PowerPoint Presentation</vt:lpstr>
      <vt:lpstr>¿Por qué se necesita tener crédito?</vt:lpstr>
      <vt:lpstr>Crédito bueno vs malo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Consumer Action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Nani Hansen</dc:creator>
  <cp:lastModifiedBy>Microsoft Office User</cp:lastModifiedBy>
  <cp:revision>110</cp:revision>
  <cp:lastPrinted>2011-03-25T18:16:40Z</cp:lastPrinted>
  <dcterms:created xsi:type="dcterms:W3CDTF">2011-08-22T19:27:16Z</dcterms:created>
  <dcterms:modified xsi:type="dcterms:W3CDTF">2019-06-27T18:20:45Z</dcterms:modified>
</cp:coreProperties>
</file>