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0"/>
  </p:notesMasterIdLst>
  <p:handoutMasterIdLst>
    <p:handoutMasterId r:id="rId71"/>
  </p:handoutMasterIdLst>
  <p:sldIdLst>
    <p:sldId id="256" r:id="rId2"/>
    <p:sldId id="259" r:id="rId3"/>
    <p:sldId id="278" r:id="rId4"/>
    <p:sldId id="260" r:id="rId5"/>
    <p:sldId id="261" r:id="rId6"/>
    <p:sldId id="303" r:id="rId7"/>
    <p:sldId id="263" r:id="rId8"/>
    <p:sldId id="299" r:id="rId9"/>
    <p:sldId id="267" r:id="rId10"/>
    <p:sldId id="300" r:id="rId11"/>
    <p:sldId id="301" r:id="rId12"/>
    <p:sldId id="311" r:id="rId13"/>
    <p:sldId id="304" r:id="rId14"/>
    <p:sldId id="305" r:id="rId15"/>
    <p:sldId id="306" r:id="rId16"/>
    <p:sldId id="274" r:id="rId17"/>
    <p:sldId id="307" r:id="rId18"/>
    <p:sldId id="308" r:id="rId19"/>
    <p:sldId id="309" r:id="rId20"/>
    <p:sldId id="312" r:id="rId21"/>
    <p:sldId id="272" r:id="rId22"/>
    <p:sldId id="302" r:id="rId23"/>
    <p:sldId id="280" r:id="rId24"/>
    <p:sldId id="315" r:id="rId25"/>
    <p:sldId id="314" r:id="rId26"/>
    <p:sldId id="266" r:id="rId27"/>
    <p:sldId id="313" r:id="rId28"/>
    <p:sldId id="316" r:id="rId29"/>
    <p:sldId id="317" r:id="rId30"/>
    <p:sldId id="320" r:id="rId31"/>
    <p:sldId id="319" r:id="rId32"/>
    <p:sldId id="330" r:id="rId33"/>
    <p:sldId id="321" r:id="rId34"/>
    <p:sldId id="326" r:id="rId35"/>
    <p:sldId id="328" r:id="rId36"/>
    <p:sldId id="324" r:id="rId37"/>
    <p:sldId id="325" r:id="rId38"/>
    <p:sldId id="322" r:id="rId39"/>
    <p:sldId id="327" r:id="rId40"/>
    <p:sldId id="318" r:id="rId41"/>
    <p:sldId id="329" r:id="rId42"/>
    <p:sldId id="323" r:id="rId43"/>
    <p:sldId id="331" r:id="rId44"/>
    <p:sldId id="336" r:id="rId45"/>
    <p:sldId id="333" r:id="rId46"/>
    <p:sldId id="339" r:id="rId47"/>
    <p:sldId id="335" r:id="rId48"/>
    <p:sldId id="332" r:id="rId49"/>
    <p:sldId id="337" r:id="rId50"/>
    <p:sldId id="342" r:id="rId51"/>
    <p:sldId id="334" r:id="rId52"/>
    <p:sldId id="340" r:id="rId53"/>
    <p:sldId id="338" r:id="rId54"/>
    <p:sldId id="343" r:id="rId55"/>
    <p:sldId id="347" r:id="rId56"/>
    <p:sldId id="345" r:id="rId57"/>
    <p:sldId id="346" r:id="rId58"/>
    <p:sldId id="344" r:id="rId59"/>
    <p:sldId id="348" r:id="rId60"/>
    <p:sldId id="349" r:id="rId61"/>
    <p:sldId id="350" r:id="rId62"/>
    <p:sldId id="352" r:id="rId63"/>
    <p:sldId id="351" r:id="rId64"/>
    <p:sldId id="353" r:id="rId65"/>
    <p:sldId id="354" r:id="rId66"/>
    <p:sldId id="355" r:id="rId67"/>
    <p:sldId id="356" r:id="rId68"/>
    <p:sldId id="257" r:id="rId6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p:restoredTop sz="84953"/>
  </p:normalViewPr>
  <p:slideViewPr>
    <p:cSldViewPr snapToGrid="0" snapToObjects="1">
      <p:cViewPr varScale="1">
        <p:scale>
          <a:sx n="110" d="100"/>
          <a:sy n="110" d="100"/>
        </p:scale>
        <p:origin x="22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5D19A0-D831-DE4A-AF5F-1421075E01E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5B02BBD0-835C-D547-A595-6B0258DC0A8C}"/>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cs typeface="ＭＳ Ｐゴシック" charset="-128"/>
              </a:defRPr>
            </a:lvl1pPr>
          </a:lstStyle>
          <a:p>
            <a:pPr>
              <a:defRPr/>
            </a:pPr>
            <a:endParaRPr lang="en-US"/>
          </a:p>
        </p:txBody>
      </p:sp>
      <p:sp>
        <p:nvSpPr>
          <p:cNvPr id="4" name="Footer Placeholder 3">
            <a:extLst>
              <a:ext uri="{FF2B5EF4-FFF2-40B4-BE49-F238E27FC236}">
                <a16:creationId xmlns:a16="http://schemas.microsoft.com/office/drawing/2014/main" id="{05F9D975-23D2-584A-8672-F50E48266D5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D57CE788-E59F-6045-A88D-37EBDDC72E47}"/>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AE4606-7A15-104A-89C7-DF2E5ABBD5A2}"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507FCC-B366-EC41-A9FB-B91D6F57584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ED9A50B5-E101-064E-86C5-05C12FFF1C8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endParaRPr lang="en-US"/>
          </a:p>
        </p:txBody>
      </p:sp>
      <p:sp>
        <p:nvSpPr>
          <p:cNvPr id="4" name="Slide Image Placeholder 3">
            <a:extLst>
              <a:ext uri="{FF2B5EF4-FFF2-40B4-BE49-F238E27FC236}">
                <a16:creationId xmlns:a16="http://schemas.microsoft.com/office/drawing/2014/main" id="{8FE2F047-DE0A-6544-B782-81B39414558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305F755-D090-2B40-9A9C-1EDEEA0999F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64CB5F7-3A25-8B43-A10E-B99C9C2D2D4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6AE7F104-5A5A-0F49-98D0-91DB6810BBB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AEB5075-12D6-D04D-9412-FBEE3CAD74F0}"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B660A95-08F0-7C4B-AF19-4498924535E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782B68EF-A806-C245-934F-7F8CA1A34A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214A87B7-2781-5840-98EB-8EC27B37119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2E9A22D-AA9C-CC4D-B899-AA8BD37A3E8F}" type="slidenum">
              <a:rPr lang="en-US" altLang="en-US" sz="1200">
                <a:latin typeface="Calibri" panose="020F0502020204030204" pitchFamily="34" charset="0"/>
              </a:rPr>
              <a:pPr eaLnBrk="1" hangingPunct="1"/>
              <a:t>1</a:t>
            </a:fld>
            <a:endParaRPr lang="en-US" altLang="en-US" sz="12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7F13265D-9815-FF43-AAEF-1874C524E0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E5E67A6-062B-CB40-AE9E-1AD4DB1FF7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Abra un diálogo preguntando a la clase si saben de algún pariente o amigo que no haya podido hacer algo a raíz de su mal crédito.</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La transparencia siguiente trata sobre otras formas menos conocidas por las que el mal crédito puede limitar su vida.</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4B2545D-FDAD-F842-9094-9822274FE09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011C130-0DD9-7B43-B989-7520BD31518A}" type="slidenum">
              <a:rPr lang="en-US" altLang="en-US" sz="1200">
                <a:latin typeface="Calibri" panose="020F0502020204030204" pitchFamily="34" charset="0"/>
              </a:rPr>
              <a:pPr eaLnBrk="1" hangingPunct="1"/>
              <a:t>10</a:t>
            </a:fld>
            <a:endParaRPr lang="en-US" altLang="en-US" sz="120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71A209C-AD05-214F-A0AB-99E7B218141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5142DFDC-0DA7-B74D-A453-1B0FA2AE21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Times New Roman" panose="02020603050405020304" pitchFamily="18"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Las tarjetas de crédito son útiles para comprar artículos caros, alquilar un auto, reservar un cuarto de hotel, y en los viajes.</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Muchos dueños de casa no le alquilan a personas consideradas malos riesgos de crédito.</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Cuando solicita servicio telefónico en su casa o un teléfono móvil, las compañías pueden revisar su crédito.</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Las pólizas de seguro de vida por lo general dependen de su historial de crédito.</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En la actualidad, muchos empleos requieren la verificación de crédito de los solicitantes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387AEF8-81E2-2F4E-A071-0519E0A213F5}"/>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47C3076-5E52-DB46-8F6A-7586BD8CF34D}" type="slidenum">
              <a:rPr lang="en-US" altLang="en-US" sz="1200">
                <a:latin typeface="Calibri" panose="020F0502020204030204" pitchFamily="34" charset="0"/>
              </a:rPr>
              <a:pPr eaLnBrk="1" hangingPunct="1"/>
              <a:t>11</a:t>
            </a:fld>
            <a:endParaRPr lang="en-US" altLang="en-US" sz="120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08B2F36-EE4D-0E44-8036-0A392F73865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D0A716A-3039-4E42-AF0B-FC3DACE994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Recalque que nunca es tarde para comenzar a reconstruir un historial de crédito positivo.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6CE81A4-4A2A-614C-8BBE-872259D60C9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F327495-F24B-BF47-85FA-1235E5B5A535}" type="slidenum">
              <a:rPr lang="en-US" altLang="en-US" sz="1200">
                <a:latin typeface="Calibri" panose="020F0502020204030204" pitchFamily="34" charset="0"/>
              </a:rPr>
              <a:pPr eaLnBrk="1" hangingPunct="1"/>
              <a:t>12</a:t>
            </a:fld>
            <a:endParaRPr lang="en-US" altLang="en-US" sz="120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9AA22E0-92B8-6243-82BD-2C6F0CD821C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89E1CB9F-9C8F-014A-BA42-D8ECB330BF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Muchos creen que son las agencias crediticias las responsables de su mal crédito.</a:t>
            </a:r>
          </a:p>
          <a:p>
            <a:r>
              <a:rPr lang="en-US" altLang="en-US" b="1">
                <a:latin typeface="Times" pitchFamily="2" charset="0"/>
                <a:ea typeface="ＭＳ Ｐゴシック" panose="020B0600070205080204" pitchFamily="34" charset="-128"/>
              </a:rPr>
              <a:t>¡No es cierto!</a:t>
            </a:r>
            <a:r>
              <a:rPr lang="en-US" altLang="en-US">
                <a:latin typeface="Times" pitchFamily="2" charset="0"/>
                <a:ea typeface="ＭＳ Ｐゴシック" panose="020B0600070205080204" pitchFamily="34" charset="-128"/>
              </a:rPr>
              <a:t> </a:t>
            </a:r>
          </a:p>
          <a:p>
            <a:r>
              <a:rPr lang="es-ES" altLang="en-US">
                <a:latin typeface="Times" pitchFamily="2" charset="0"/>
                <a:ea typeface="ＭＳ Ｐゴシック" panose="020B0600070205080204" pitchFamily="34" charset="-128"/>
              </a:rPr>
              <a:t>Las agencias se dedican a ayudar a los prestamistas a verificar el crédito de nuevos solicitantes.  Los prestamistas pueden obtener acceso a su informe de crédito cuando usted solicita un préstamo o una tarjeta de crédito.</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Recalque que las agencias crediticias se dedican a mantener expedientes de crédito.  La información en su informe de crédito la proporcionan las compañías que le han prestado dinero o emitido una tarjeta de crédito.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22C953AC-AC36-7543-86F3-35B7D445FCA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F96472F-E2B7-8048-8046-F822736FE879}" type="slidenum">
              <a:rPr lang="en-US" altLang="en-US" sz="1200">
                <a:latin typeface="Calibri" panose="020F0502020204030204" pitchFamily="34" charset="0"/>
              </a:rPr>
              <a:pPr eaLnBrk="1" hangingPunct="1"/>
              <a:t>13</a:t>
            </a:fld>
            <a:endParaRPr lang="en-US" altLang="en-US" sz="120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E72A373-310D-0B46-BBB3-CCB0F8E5077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79C0DDA-972F-5A40-8B67-055D9DAED3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Recalque que la ley federal sobre informes de crédito justos, </a:t>
            </a:r>
            <a:r>
              <a:rPr lang="es-ES" altLang="en-US" i="1">
                <a:latin typeface="Times" pitchFamily="2" charset="0"/>
                <a:ea typeface="ＭＳ Ｐゴシック" panose="020B0600070205080204" pitchFamily="34" charset="-128"/>
              </a:rPr>
              <a:t>Fair Credit Reporting Act (</a:t>
            </a:r>
            <a:r>
              <a:rPr lang="es-ES" altLang="en-US">
                <a:latin typeface="Times" pitchFamily="2" charset="0"/>
                <a:ea typeface="ＭＳ Ｐゴシック" panose="020B0600070205080204" pitchFamily="34" charset="-128"/>
              </a:rPr>
              <a:t>FCRA), requiere que las agencias crediticias investiguen la información disputada por el consumidor.</a:t>
            </a:r>
            <a:endParaRPr lang="en-US" altLang="en-US">
              <a:latin typeface="Times" pitchFamily="2" charset="0"/>
              <a:ea typeface="ＭＳ Ｐゴシック" panose="020B0600070205080204" pitchFamily="34" charset="-128"/>
            </a:endParaRP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La FCRA le otorga el derecho de cuestionar la veracidad, validez y verificabilidad de la información en su informe de crédito.  Requiere que la agencia crediticia anule toda información errónea o que no pueda ser verificada.</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E47A5BE-2F1E-1844-9B42-9ACACAC32A13}"/>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5C21312-40EA-CA4B-81FB-EE91DF6F10A6}" type="slidenum">
              <a:rPr lang="en-US" altLang="en-US" sz="1200">
                <a:latin typeface="Calibri" panose="020F0502020204030204" pitchFamily="34" charset="0"/>
              </a:rPr>
              <a:pPr eaLnBrk="1" hangingPunct="1"/>
              <a:t>14</a:t>
            </a:fld>
            <a:endParaRPr lang="en-US" altLang="en-US" sz="1200">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139C3381-A12F-334B-B8D3-77FBAE91ADD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997E4E56-5D27-CC4D-A0E2-DF86C98047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Los informes de crédito son modificables.  La información en el informe de crédito cambia con frecuencia cuando la actualizan las empresas con las que usted tiene tratos comerciales.</a:t>
            </a:r>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 </a:t>
            </a:r>
          </a:p>
        </p:txBody>
      </p:sp>
      <p:sp>
        <p:nvSpPr>
          <p:cNvPr id="4" name="Slide Number Placeholder 3">
            <a:extLst>
              <a:ext uri="{FF2B5EF4-FFF2-40B4-BE49-F238E27FC236}">
                <a16:creationId xmlns:a16="http://schemas.microsoft.com/office/drawing/2014/main" id="{F285214A-984A-EF43-884A-670CBE8A84E5}"/>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61D4997-7721-EC40-8FC5-2D529D40DB91}" type="slidenum">
              <a:rPr lang="en-US" altLang="en-US" sz="1200">
                <a:latin typeface="Calibri" panose="020F0502020204030204" pitchFamily="34" charset="0"/>
              </a:rPr>
              <a:pPr eaLnBrk="1" hangingPunct="1"/>
              <a:t>15</a:t>
            </a:fld>
            <a:endParaRPr lang="en-US" altLang="en-US" sz="120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E4AC48E-B16E-E743-95BA-FAA1D119851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9FD9F0D2-AD6E-A94B-99D2-7C0C3E7A08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Este es un buen momento para volver a recalcar que se puede comenzar a restablecer el buen crédito en cualquier momento.  Un historial actual positivo de  pagos de seis meses o un año puede ayudar a compensar por el daño que en el pasado le causaron los pagos demorados.</a:t>
            </a:r>
          </a:p>
          <a:p>
            <a:r>
              <a:rPr lang="es-ES" altLang="en-US">
                <a:latin typeface="Times" pitchFamily="2" charset="0"/>
                <a:ea typeface="ＭＳ Ｐゴシック" panose="020B0600070205080204" pitchFamily="34" charset="-128"/>
              </a:rPr>
              <a:t>Lo más importante para proteger y mejorar su crédito es pagar a sus acreedores sin demoras.</a:t>
            </a:r>
            <a:endParaRPr lang="en-US" altLang="en-US">
              <a:latin typeface="Times" pitchFamily="2" charset="0"/>
              <a:ea typeface="ＭＳ Ｐゴシック" panose="020B0600070205080204" pitchFamily="34" charset="-128"/>
            </a:endParaRPr>
          </a:p>
          <a:p>
            <a:pPr eaLnBrk="1" hangingPunct="1"/>
            <a:endParaRPr lang="en-US" altLang="en-US">
              <a:solidFill>
                <a:srgbClr val="000000"/>
              </a:solidFill>
              <a:latin typeface="Times New Roman" panose="02020603050405020304" pitchFamily="18" charset="0"/>
              <a:ea typeface="ＭＳ Ｐゴシック" panose="020B0600070205080204" pitchFamily="34" charset="-128"/>
            </a:endParaRPr>
          </a:p>
          <a:p>
            <a:pPr eaLnBrk="1" hangingPunct="1"/>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5F50597F-D583-0142-B09F-C06C05B6A62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001CBD4-4A1E-D043-8A8C-9535BE9278FC}" type="slidenum">
              <a:rPr lang="en-US" altLang="en-US" sz="1200">
                <a:latin typeface="Calibri" panose="020F0502020204030204" pitchFamily="34" charset="0"/>
              </a:rPr>
              <a:pPr eaLnBrk="1" hangingPunct="1"/>
              <a:t>16</a:t>
            </a:fld>
            <a:endParaRPr lang="en-US" altLang="en-US" sz="1200">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464220A-E896-9947-80C4-5CDFBA40317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90B32F77-D8B3-5143-BCEE-B666FAA872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Cuando se le niega crédito, debe recibir una carta referente a la “medida adversa”.</a:t>
            </a:r>
          </a:p>
          <a:p>
            <a:r>
              <a:rPr lang="es-ES" altLang="en-US">
                <a:latin typeface="Times" pitchFamily="2" charset="0"/>
                <a:ea typeface="ＭＳ Ｐゴシック" panose="020B0600070205080204" pitchFamily="34" charset="-128"/>
              </a:rPr>
              <a:t>La ley requiere que se le envíe esta carta para informarle qué agencia crediticia proporcionó la información que hizo que el prestamista le negara su solicitud.  Usted puede solicitarle a esa agencia una copia gratuita de su informe de crédito cuando lo desee hasta 60 días a partir de la fecha en que se le negó la solicitud.</a:t>
            </a:r>
            <a:endParaRPr lang="en-US" altLang="en-US">
              <a:latin typeface="Times" pitchFamily="2" charset="0"/>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067EBD3-5015-5A4C-9543-5D2A18E106DC}"/>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B7BFF34-1C07-AF41-A9B8-3332F9922B67}" type="slidenum">
              <a:rPr lang="en-US" altLang="en-US" sz="1200">
                <a:latin typeface="Calibri" panose="020F0502020204030204" pitchFamily="34" charset="0"/>
              </a:rPr>
              <a:pPr eaLnBrk="1" hangingPunct="1"/>
              <a:t>17</a:t>
            </a:fld>
            <a:endParaRPr lang="en-US" altLang="en-US" sz="1200">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3F8E445-37E6-AA42-A459-D4822F9136C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D87B5B85-84A8-EF44-8248-24E197E244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Informe a los participantes que tienen el derecho de recibir copias gratuitas de cada agencia crediticia cada 12 meses, a través de annualcreditreport.com o llamando al 877-322-8228. Pueden solicitarlos todos juntos o uno a la vez durante el transcurso del año.</a:t>
            </a:r>
            <a:endParaRPr lang="en-US" altLang="en-US">
              <a:latin typeface="Times" pitchFamily="2" charset="0"/>
              <a:ea typeface="ＭＳ Ｐゴシック" panose="020B0600070205080204" pitchFamily="34" charset="-128"/>
            </a:endParaRPr>
          </a:p>
          <a:p>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02606C5-2E08-A94B-8F1F-84F0AB80CAD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E149FC4-469C-224C-87AD-E1E248A70CDD}" type="slidenum">
              <a:rPr lang="en-US" altLang="en-US" sz="1200">
                <a:latin typeface="Calibri" panose="020F0502020204030204" pitchFamily="34" charset="0"/>
              </a:rPr>
              <a:pPr eaLnBrk="1" hangingPunct="1"/>
              <a:t>18</a:t>
            </a:fld>
            <a:endParaRPr lang="en-US" altLang="en-US" sz="1200">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237763BE-F9FC-FC4A-B6AD-C0E738D3229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ACE84238-510C-4F4E-B57F-C0533E178A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Antes de irse, esté disponible para indicar dónde quedan los baños o se puede comprar un refresco.</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C84E708-92F3-A043-B056-DCC6C73C2E2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5B9C4A1-9DD9-E44A-A175-2E1259F859D3}" type="slidenum">
              <a:rPr lang="en-US" altLang="en-US" sz="1200">
                <a:latin typeface="Calibri" panose="020F0502020204030204" pitchFamily="34" charset="0"/>
              </a:rPr>
              <a:pPr eaLnBrk="1" hangingPunct="1"/>
              <a:t>19</a:t>
            </a:fld>
            <a:endParaRPr lang="en-US"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9E2946D-2C46-B44D-8E7C-F63D160B917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D6532F3-EB8A-1148-8456-CFF6791278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a:latin typeface="Times New Roman" panose="02020603050405020304" pitchFamily="18" charset="0"/>
                <a:ea typeface="ＭＳ Ｐゴシック" panose="020B0600070205080204" pitchFamily="34" charset="-128"/>
              </a:rPr>
              <a:t>El proyecto </a:t>
            </a:r>
            <a:r>
              <a:rPr lang="es-ES" altLang="en-US" dirty="0" err="1">
                <a:latin typeface="Times New Roman" panose="02020603050405020304" pitchFamily="18" charset="0"/>
                <a:ea typeface="ＭＳ Ｐゴシック" panose="020B0600070205080204" pitchFamily="34" charset="-128"/>
              </a:rPr>
              <a:t>Managing</a:t>
            </a:r>
            <a:r>
              <a:rPr lang="es-ES" altLang="en-US" dirty="0">
                <a:latin typeface="Times New Roman" panose="02020603050405020304" pitchFamily="18" charset="0"/>
                <a:ea typeface="ＭＳ Ｐゴシック" panose="020B0600070205080204" pitchFamily="34" charset="-128"/>
              </a:rPr>
              <a:t> Money fue creado por </a:t>
            </a:r>
            <a:r>
              <a:rPr lang="es-ES" altLang="en-US" dirty="0" err="1">
                <a:latin typeface="Times New Roman" panose="02020603050405020304" pitchFamily="18" charset="0"/>
                <a:ea typeface="ＭＳ Ｐゴシック" panose="020B0600070205080204" pitchFamily="34" charset="-128"/>
              </a:rPr>
              <a:t>Consumer</a:t>
            </a:r>
            <a:r>
              <a:rPr lang="es-ES" altLang="en-US" dirty="0">
                <a:latin typeface="Times New Roman" panose="02020603050405020304" pitchFamily="18" charset="0"/>
                <a:ea typeface="ＭＳ Ｐゴシック" panose="020B0600070205080204" pitchFamily="34" charset="-128"/>
              </a:rPr>
              <a:t> </a:t>
            </a:r>
            <a:r>
              <a:rPr lang="es-ES" altLang="en-US" dirty="0" err="1">
                <a:latin typeface="Times New Roman" panose="02020603050405020304" pitchFamily="18" charset="0"/>
                <a:ea typeface="ＭＳ Ｐゴシック" panose="020B0600070205080204" pitchFamily="34" charset="-128"/>
              </a:rPr>
              <a:t>Action</a:t>
            </a:r>
            <a:r>
              <a:rPr lang="es-ES" altLang="en-US" dirty="0">
                <a:latin typeface="Times New Roman" panose="02020603050405020304" pitchFamily="18" charset="0"/>
                <a:ea typeface="ＭＳ Ｐゴシック" panose="020B0600070205080204" pitchFamily="34" charset="-128"/>
              </a:rPr>
              <a:t>, organización nacional sin fines de lucro. El proyecto incluye materiales didácticos sobre crédito y finanzas personales en chino, inglés, coreano, español y vietnamita.</a:t>
            </a:r>
          </a:p>
          <a:p>
            <a:endParaRPr lang="es-ES" altLang="en-US" dirty="0">
              <a:latin typeface="Times" pitchFamily="2" charset="0"/>
              <a:ea typeface="ＭＳ Ｐゴシック" panose="020B0600070205080204" pitchFamily="34" charset="-128"/>
            </a:endParaRPr>
          </a:p>
          <a:p>
            <a:r>
              <a:rPr lang="es-ES" altLang="en-US" b="1" dirty="0">
                <a:latin typeface="Times New Roman" panose="02020603050405020304" pitchFamily="18" charset="0"/>
                <a:ea typeface="ＭＳ Ｐゴシック" panose="020B0600070205080204" pitchFamily="34" charset="-128"/>
              </a:rPr>
              <a:t>Consejos para dictar la clase:</a:t>
            </a:r>
          </a:p>
          <a:p>
            <a:pPr>
              <a:buFontTx/>
              <a:buChar char="-"/>
            </a:pPr>
            <a:r>
              <a:rPr lang="es-ES" altLang="en-US" dirty="0">
                <a:latin typeface="Times New Roman" panose="02020603050405020304" pitchFamily="18" charset="0"/>
                <a:ea typeface="ＭＳ Ｐゴシック" panose="020B0600070205080204" pitchFamily="34" charset="-128"/>
              </a:rPr>
              <a:t>Converse con su p</a:t>
            </a:r>
            <a:r>
              <a:rPr lang="en-US" altLang="en-US" dirty="0" err="1">
                <a:latin typeface="Times New Roman" panose="02020603050405020304" pitchFamily="18" charset="0"/>
                <a:ea typeface="ＭＳ Ｐゴシック" panose="020B0600070205080204" pitchFamily="34" charset="-128"/>
              </a:rPr>
              <a:t>úblico</a:t>
            </a:r>
            <a:r>
              <a:rPr lang="en-US" altLang="en-US" dirty="0">
                <a:latin typeface="Times New Roman" panose="02020603050405020304" pitchFamily="18" charset="0"/>
                <a:ea typeface="ＭＳ Ｐゴシック" panose="020B0600070205080204" pitchFamily="34" charset="-128"/>
              </a:rPr>
              <a:t>, no les </a:t>
            </a:r>
            <a:r>
              <a:rPr lang="en-US" altLang="en-US" dirty="0" err="1">
                <a:latin typeface="Times New Roman" panose="02020603050405020304" pitchFamily="18" charset="0"/>
                <a:ea typeface="ＭＳ Ｐゴシック" panose="020B0600070205080204" pitchFamily="34" charset="-128"/>
              </a:rPr>
              <a:t>dé</a:t>
            </a:r>
            <a:r>
              <a:rPr lang="en-US" altLang="en-US" dirty="0">
                <a:latin typeface="Times New Roman" panose="02020603050405020304" pitchFamily="18" charset="0"/>
                <a:ea typeface="ＭＳ Ｐゴシック" panose="020B0600070205080204" pitchFamily="34" charset="-128"/>
              </a:rPr>
              <a:t> un </a:t>
            </a:r>
            <a:r>
              <a:rPr lang="en-US" altLang="en-US" dirty="0" err="1">
                <a:latin typeface="Times New Roman" panose="02020603050405020304" pitchFamily="18" charset="0"/>
                <a:ea typeface="ＭＳ Ｐゴシック" panose="020B0600070205080204" pitchFamily="34" charset="-128"/>
              </a:rPr>
              <a:t>discurso</a:t>
            </a:r>
            <a:r>
              <a:rPr lang="en-US" altLang="en-US" dirty="0">
                <a:latin typeface="Times New Roman" panose="02020603050405020304" pitchFamily="18" charset="0"/>
                <a:ea typeface="ＭＳ Ｐゴシック" panose="020B0600070205080204" pitchFamily="34" charset="-128"/>
              </a:rPr>
              <a:t>.</a:t>
            </a:r>
          </a:p>
          <a:p>
            <a:pPr>
              <a:buFontTx/>
              <a:buChar char="-"/>
            </a:pPr>
            <a:r>
              <a:rPr lang="es-ES" altLang="en-US" dirty="0">
                <a:latin typeface="Times New Roman" panose="02020603050405020304" pitchFamily="18" charset="0"/>
                <a:ea typeface="ＭＳ Ｐゴシック" panose="020B0600070205080204" pitchFamily="34" charset="-128"/>
              </a:rPr>
              <a:t>Haga contacto visual.</a:t>
            </a:r>
          </a:p>
          <a:p>
            <a:pPr>
              <a:buFontTx/>
              <a:buChar char="-"/>
            </a:pPr>
            <a:r>
              <a:rPr lang="es-ES" altLang="en-US" dirty="0">
                <a:latin typeface="Times New Roman" panose="02020603050405020304" pitchFamily="18" charset="0"/>
                <a:ea typeface="ＭＳ Ｐゴシック" panose="020B0600070205080204" pitchFamily="34" charset="-128"/>
              </a:rPr>
              <a:t>Las preguntas generales las pueden contestar individualmente, pero no enfoque a una persona en particular para contestar preguntas personales.</a:t>
            </a:r>
          </a:p>
        </p:txBody>
      </p:sp>
      <p:sp>
        <p:nvSpPr>
          <p:cNvPr id="16388" name="Slide Number Placeholder 3">
            <a:extLst>
              <a:ext uri="{FF2B5EF4-FFF2-40B4-BE49-F238E27FC236}">
                <a16:creationId xmlns:a16="http://schemas.microsoft.com/office/drawing/2014/main" id="{D979FF09-C8F6-EE4B-AAFB-ADC4D8A1B32A}"/>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1B929C1-EAB3-1F42-B6A2-728C42E54749}" type="slidenum">
              <a:rPr lang="en-US" altLang="en-US" sz="1200">
                <a:latin typeface="Calibri" panose="020F0502020204030204" pitchFamily="34" charset="0"/>
              </a:rPr>
              <a:pPr eaLnBrk="1" hangingPunct="1"/>
              <a:t>2</a:t>
            </a:fld>
            <a:endParaRPr lang="en-US" altLang="en-US" sz="120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F12B46BC-A93A-2B46-A12C-CD8C0EF7629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A19B7E6-0F63-2F4E-B422-D0411B776A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Haga hincapié en que es muy fácil ser defraudado por una oferta de reparación de crédito.</a:t>
            </a:r>
          </a:p>
          <a:p>
            <a:endParaRPr lang="es-E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7FA0578-159C-EC45-851A-6BE927CDA41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650E55E-E063-E94C-A3C1-679E16B032A1}" type="slidenum">
              <a:rPr lang="en-US" altLang="en-US" sz="1200">
                <a:latin typeface="Calibri" panose="020F0502020204030204" pitchFamily="34" charset="0"/>
              </a:rPr>
              <a:pPr eaLnBrk="1" hangingPunct="1"/>
              <a:t>20</a:t>
            </a:fld>
            <a:endParaRPr lang="en-US" altLang="en-US" sz="1200">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979519F7-BB81-1B4C-B0AF-B0E62A7BBCF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73925D1E-4F35-D74F-A178-76745C7BEA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Pregunte a la clase si han escuchado que se puede obtener un número de identidad nuevo.  ¿Piensan que es legal?</a:t>
            </a:r>
            <a:endParaRPr lang="en-US" altLang="en-US">
              <a:latin typeface="Times" pitchFamily="2" charset="0"/>
              <a:ea typeface="ＭＳ Ｐゴシック" panose="020B0600070205080204" pitchFamily="34" charset="-128"/>
            </a:endParaRPr>
          </a:p>
          <a:p>
            <a:pPr eaLnBrk="1" hangingPunct="1"/>
            <a:endParaRPr lang="en-US" altLang="en-US">
              <a:solidFill>
                <a:srgbClr val="000000"/>
              </a:solidFill>
              <a:latin typeface="Times New Roman" panose="02020603050405020304" pitchFamily="18" charset="0"/>
              <a:ea typeface="ＭＳ Ｐゴシック" panose="020B0600070205080204" pitchFamily="34" charset="-128"/>
            </a:endParaRPr>
          </a:p>
          <a:p>
            <a:pPr eaLnBrk="1" hangingPunct="1"/>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8A705C9-CCE4-EA42-AD8A-027FDCAFBA1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6B7C3AF-7B6F-BC49-9AE5-E78FB61AEE16}" type="slidenum">
              <a:rPr lang="en-US" altLang="en-US" sz="1200">
                <a:latin typeface="Calibri" panose="020F0502020204030204" pitchFamily="34" charset="0"/>
              </a:rPr>
              <a:pPr eaLnBrk="1" hangingPunct="1"/>
              <a:t>21</a:t>
            </a:fld>
            <a:endParaRPr lang="en-US" altLang="en-US" sz="120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8B4655CE-1FAB-3D4C-995C-70CD6D7873F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8F8382F4-0172-614F-8CBB-15DFDF4A3C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Esta transparencia no tiene notas.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3EE1890-4639-A545-AC56-4F3FC992215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C45C8FB-C43B-6C4A-8830-F39416B5CD16}" type="slidenum">
              <a:rPr lang="en-US" altLang="en-US" sz="1200">
                <a:latin typeface="Calibri" panose="020F0502020204030204" pitchFamily="34" charset="0"/>
              </a:rPr>
              <a:pPr eaLnBrk="1" hangingPunct="1"/>
              <a:t>22</a:t>
            </a:fld>
            <a:endParaRPr lang="en-US" altLang="en-US" sz="1200">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56DB5BC2-96CD-E145-BE83-FDC8F41A7AC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E98D6DE7-3095-2048-A799-8E2C134B49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Encontrar un préstamo para consolidar deudas no es tan fácil como parece.</a:t>
            </a:r>
            <a:endParaRPr lang="en-US" altLang="en-US">
              <a:latin typeface="Times" pitchFamily="2" charset="0"/>
              <a:ea typeface="ＭＳ Ｐゴシック" panose="020B0600070205080204" pitchFamily="34" charset="-128"/>
            </a:endParaRPr>
          </a:p>
          <a:p>
            <a:endParaRPr lang="es-E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Aconseje que los participantes lo piensen dos veces antes de aceptar una oferta para consolidar deudas.</a:t>
            </a:r>
            <a:endParaRPr lang="en-US" altLang="en-US">
              <a:latin typeface="Times" pitchFamily="2" charset="0"/>
              <a:ea typeface="ＭＳ Ｐゴシック" panose="020B0600070205080204" pitchFamily="34" charset="-128"/>
            </a:endParaRP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Muchas veces la gente que ya tiene el crédito dañado no calificar</a:t>
            </a:r>
            <a:r>
              <a:rPr lang="es-ES" altLang="ja-JP">
                <a:latin typeface="Times" pitchFamily="2" charset="0"/>
                <a:ea typeface="ＭＳ Ｐゴシック" panose="020B0600070205080204" pitchFamily="34" charset="-128"/>
              </a:rPr>
              <a:t>á</a:t>
            </a:r>
            <a:r>
              <a:rPr lang="es-ES" altLang="en-US">
                <a:latin typeface="Times" pitchFamily="2" charset="0"/>
                <a:ea typeface="ＭＳ Ｐゴシック" panose="020B0600070205080204" pitchFamily="34" charset="-128"/>
              </a:rPr>
              <a:t> para ningún préstamo que no sea el más predatorio, con tasas de interés altas, recargos por mora altos y requisitos ocultos, como una cláusula de préstamo pagadero a la vista. </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558D28C-CBE6-4C4B-89BC-133633B8887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BEFC284-086E-6944-B224-5342E696E52E}" type="slidenum">
              <a:rPr lang="en-US" altLang="en-US" sz="1200">
                <a:latin typeface="Calibri" panose="020F0502020204030204" pitchFamily="34" charset="0"/>
              </a:rPr>
              <a:pPr eaLnBrk="1" hangingPunct="1"/>
              <a:t>23</a:t>
            </a:fld>
            <a:endParaRPr lang="en-US" altLang="en-US" sz="1200">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DF915ED0-2CAF-AC4B-B440-EDC8B55904A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B7F9A887-EF6B-704C-BA07-9338C1ADD0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Los préstamos por el valor líquido de la vivienda, en especial cuando las tasas de interés están bajas, pueden ser atractivos para consolidar deudas.</a:t>
            </a:r>
            <a:endParaRPr lang="en-US" altLang="en-US">
              <a:latin typeface="Times" pitchFamily="2" charset="0"/>
              <a:ea typeface="ＭＳ Ｐゴシック" panose="020B0600070205080204" pitchFamily="34" charset="-128"/>
            </a:endParaRP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Recalque que antes de solicitar un préstamo por el valor líquido de la vivienda deben ir a un prestamista de confianza y comparar por lo menos tres compañías de préstamo.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2904DE0-663A-C840-8ACC-139F51AB7A85}"/>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79C0129-7224-E449-AAD4-A047D249856A}" type="slidenum">
              <a:rPr lang="en-US" altLang="en-US" sz="1200">
                <a:latin typeface="Calibri" panose="020F0502020204030204" pitchFamily="34" charset="0"/>
              </a:rPr>
              <a:pPr eaLnBrk="1" hangingPunct="1"/>
              <a:t>24</a:t>
            </a:fld>
            <a:endParaRPr lang="en-US" altLang="en-US" sz="1200">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D3D7650-1E7A-C64A-BEA7-B4DF4D39FA5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FEECF372-4F96-0A4C-91BF-028A68A9B1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Los participantes deben sacar de sus carpetas la actividad sobre avisos clasificados de servicios financieros.  Recalque que no se trata de un examen sino de una actividad de aprendizaje.</a:t>
            </a:r>
          </a:p>
          <a:p>
            <a:r>
              <a:rPr lang="es-ES" altLang="en-US">
                <a:latin typeface="Times" pitchFamily="2" charset="0"/>
                <a:ea typeface="ＭＳ Ｐゴシック" panose="020B0600070205080204" pitchFamily="34" charset="-128"/>
              </a:rPr>
              <a:t> </a:t>
            </a:r>
            <a:endParaRPr lang="es-ES" altLang="en-US" b="1">
              <a:latin typeface="Times" pitchFamily="2" charset="0"/>
              <a:ea typeface="ＭＳ Ｐゴシック" panose="020B0600070205080204" pitchFamily="34" charset="-128"/>
            </a:endParaRPr>
          </a:p>
          <a:p>
            <a:r>
              <a:rPr lang="es-ES" altLang="en-US" b="1">
                <a:latin typeface="Times" pitchFamily="2" charset="0"/>
                <a:ea typeface="ＭＳ Ｐゴシック" panose="020B0600070205080204" pitchFamily="34" charset="-128"/>
              </a:rPr>
              <a:t>Los participantes tendrán 10 minutos para acabar esta actividad.</a:t>
            </a:r>
          </a:p>
          <a:p>
            <a:endParaRPr lang="es-E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Repase las instrucciones con la clase.  Los participantes deben evaluar los avisos clasificados para determinar si ofrecen un servicio legítimo o no.</a:t>
            </a:r>
          </a:p>
          <a:p>
            <a:r>
              <a:rPr lang="es-ES" altLang="en-US">
                <a:latin typeface="Times" pitchFamily="2" charset="0"/>
                <a:ea typeface="ＭＳ Ｐゴシック" panose="020B0600070205080204" pitchFamily="34" charset="-128"/>
              </a:rPr>
              <a:t>Sugiera que lean los avisos detenidamente, concentrándose en palabras clave y usando el sentido común.  Pídales que anoten los motivos por los cuales llegaron a sus conclusiones para discutirlos con la clase.</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48EED5F-4E4E-2F49-A4D4-8AE20F0BF813}"/>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C5C8239-F80C-A844-A387-2F5874F3709A}" type="slidenum">
              <a:rPr lang="en-US" altLang="en-US" sz="1200">
                <a:latin typeface="Calibri" panose="020F0502020204030204" pitchFamily="34" charset="0"/>
              </a:rPr>
              <a:pPr eaLnBrk="1" hangingPunct="1"/>
              <a:t>25</a:t>
            </a:fld>
            <a:endParaRPr lang="en-US" altLang="en-US" sz="1200">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02100C18-EAF8-A845-A4F6-D49F4B9A946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359E4AC3-D2B9-8742-B4F7-952A84F11A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Comience la discusión del ejercicio. Recalque estos puntos clave.</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EC9EAC6-756D-BB4C-AD4A-FE252F2CA5E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7E2C532-C757-0A45-A7E6-71376A5893B8}" type="slidenum">
              <a:rPr lang="en-US" altLang="en-US" sz="1200">
                <a:latin typeface="Calibri" panose="020F0502020204030204" pitchFamily="34" charset="0"/>
              </a:rPr>
              <a:pPr eaLnBrk="1" hangingPunct="1"/>
              <a:t>26</a:t>
            </a:fld>
            <a:endParaRPr lang="en-US" altLang="en-US" sz="1200">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458BD4E7-24AC-BA4A-B5AC-C1E21FC1BC2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7B9ACAD1-99D2-4F4F-8081-E03B0CBDF7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Esta transparencia no tiene notas.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3A034E3-2871-534F-9922-9E3D8214430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390E034-FAA1-C643-85F4-90B8D9457AB3}" type="slidenum">
              <a:rPr lang="en-US" altLang="en-US" sz="1200">
                <a:latin typeface="Calibri" panose="020F0502020204030204" pitchFamily="34" charset="0"/>
              </a:rPr>
              <a:pPr eaLnBrk="1" hangingPunct="1"/>
              <a:t>27</a:t>
            </a:fld>
            <a:endParaRPr lang="en-US" altLang="en-US" sz="1200">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723C7192-7E64-174E-821A-72BE02AB0B9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CD6527EC-5688-2542-9217-B2766F561C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Esta transparencia no tiene notas.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BF95FD5-8E4B-EC46-8BF1-9E05C281ABE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511B3BE-503C-DF4F-84D2-0E833D925013}" type="slidenum">
              <a:rPr lang="en-US" altLang="en-US" sz="1200">
                <a:latin typeface="Calibri" panose="020F0502020204030204" pitchFamily="34" charset="0"/>
              </a:rPr>
              <a:pPr eaLnBrk="1" hangingPunct="1"/>
              <a:t>28</a:t>
            </a:fld>
            <a:endParaRPr lang="en-US" altLang="en-US" sz="1200">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CD604F22-E4DE-A44C-85AC-69CCA4AA596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22D4301C-7F6C-4B4D-A143-D4FF28BCE3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Este es un tema nuevo.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D2081C11-C186-1041-A43D-22165EA719E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D13992E-4E5C-1041-B976-0ED326D25206}" type="slidenum">
              <a:rPr lang="en-US" altLang="en-US" sz="1200">
                <a:latin typeface="Calibri" panose="020F0502020204030204" pitchFamily="34" charset="0"/>
              </a:rPr>
              <a:pPr eaLnBrk="1" hangingPunct="1"/>
              <a:t>29</a:t>
            </a:fld>
            <a:endParaRPr lang="en-US"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DEBC810-8572-3E47-A39E-0B705197FDB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0EA24B3-4566-3544-ADBD-47C5FCAE41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a:latin typeface="Times" pitchFamily="2" charset="0"/>
                <a:ea typeface="ＭＳ Ｐゴシック" panose="020B0600070205080204" pitchFamily="34" charset="-128"/>
              </a:rPr>
              <a:t>La investigación demuestra que los alumnos adultos prefieren aprender cuando la capacidad o habilidad que aprenden les servir</a:t>
            </a:r>
            <a:r>
              <a:rPr lang="es-ES" altLang="ja-JP" dirty="0">
                <a:latin typeface="Times" pitchFamily="2" charset="0"/>
                <a:ea typeface="ＭＳ Ｐゴシック" panose="020B0600070205080204" pitchFamily="34" charset="-128"/>
              </a:rPr>
              <a:t>á para algún propósito</a:t>
            </a:r>
            <a:r>
              <a:rPr lang="es-ES" altLang="en-US" dirty="0">
                <a:latin typeface="Times" pitchFamily="2" charset="0"/>
                <a:ea typeface="ＭＳ Ｐゴシック" panose="020B0600070205080204" pitchFamily="34" charset="-128"/>
              </a:rPr>
              <a:t>. Ellos aprenden para alcanzar un objetivo; pero el aprendizaje no es un fin en sí mismo.</a:t>
            </a:r>
          </a:p>
          <a:p>
            <a:r>
              <a:rPr lang="es-ES" altLang="en-US" dirty="0">
                <a:latin typeface="Times" pitchFamily="2" charset="0"/>
                <a:ea typeface="ＭＳ Ｐゴシック" panose="020B0600070205080204" pitchFamily="34" charset="-128"/>
              </a:rPr>
              <a:t>Los alumnos adultos responden bien cuando se les da la oportunidad de integrar ideas nuevas con lo que ya saben.</a:t>
            </a:r>
            <a:endParaRPr lang="en-US" altLang="en-US" dirty="0">
              <a:latin typeface="Times" pitchFamily="2" charset="0"/>
              <a:ea typeface="ＭＳ Ｐゴシック" panose="020B0600070205080204" pitchFamily="34" charset="-128"/>
            </a:endParaRPr>
          </a:p>
          <a:p>
            <a:r>
              <a:rPr lang="es-ES" altLang="en-US" dirty="0">
                <a:latin typeface="Times" pitchFamily="2" charset="0"/>
                <a:ea typeface="ＭＳ Ｐゴシック" panose="020B0600070205080204" pitchFamily="34" charset="-128"/>
              </a:rPr>
              <a:t>Los seminarios del proyecto </a:t>
            </a:r>
            <a:r>
              <a:rPr lang="es-ES" altLang="en-US" dirty="0" err="1">
                <a:latin typeface="Times" pitchFamily="2" charset="0"/>
                <a:ea typeface="ＭＳ Ｐゴシック" panose="020B0600070205080204" pitchFamily="34" charset="-128"/>
              </a:rPr>
              <a:t>Managing</a:t>
            </a:r>
            <a:r>
              <a:rPr lang="es-ES" altLang="en-US" dirty="0">
                <a:latin typeface="Times" pitchFamily="2" charset="0"/>
                <a:ea typeface="ＭＳ Ｐゴシック" panose="020B0600070205080204" pitchFamily="34" charset="-128"/>
              </a:rPr>
              <a:t> Money fueron diseñados para que el alumno adulto pueda avanzar con comodidad sin clases largas o interminables períodos de estar sentados. Cada seminario les ofrece varias oportunidades para tomar parte en las actividades personalmente.</a:t>
            </a:r>
          </a:p>
        </p:txBody>
      </p:sp>
      <p:sp>
        <p:nvSpPr>
          <p:cNvPr id="4" name="Slide Number Placeholder 3">
            <a:extLst>
              <a:ext uri="{FF2B5EF4-FFF2-40B4-BE49-F238E27FC236}">
                <a16:creationId xmlns:a16="http://schemas.microsoft.com/office/drawing/2014/main" id="{14F577A7-BA52-BF4B-8F9E-AB3E5E7067D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981ED22-58C5-F943-92D8-0A7371BA2DCA}" type="slidenum">
              <a:rPr lang="en-US" altLang="en-US" sz="1200">
                <a:latin typeface="Calibri" panose="020F0502020204030204" pitchFamily="34" charset="0"/>
              </a:rPr>
              <a:pPr eaLnBrk="1" hangingPunct="1"/>
              <a:t>3</a:t>
            </a:fld>
            <a:endParaRPr lang="en-US" altLang="en-US" sz="1200">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047EE490-DB4F-3F42-98F8-34379F7960C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E3DFE95D-5214-D84A-83FD-8910626FE0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Esta transparencia no tiene notas.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F555893-C1A0-1A4D-B8BD-CBC973B07715}"/>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14E1BC8-3F61-9445-85A8-73A8548C22C1}" type="slidenum">
              <a:rPr lang="en-US" altLang="en-US" sz="1200">
                <a:latin typeface="Calibri" panose="020F0502020204030204" pitchFamily="34" charset="0"/>
              </a:rPr>
              <a:pPr eaLnBrk="1" hangingPunct="1"/>
              <a:t>30</a:t>
            </a:fld>
            <a:endParaRPr lang="en-US" altLang="en-US" sz="1200">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B527FB0-4425-A949-B231-D11413A5686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D4C0DC2F-2B67-B140-82FC-A7E34DDD4F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La ley federal sobre prácticas justas de cobranza, </a:t>
            </a:r>
            <a:r>
              <a:rPr lang="es-ES" altLang="en-US" i="1">
                <a:latin typeface="Times" pitchFamily="2" charset="0"/>
                <a:ea typeface="ＭＳ Ｐゴシック" panose="020B0600070205080204" pitchFamily="34" charset="-128"/>
              </a:rPr>
              <a:t>Fair Debt Collection Practices Act (FDCPA), </a:t>
            </a:r>
            <a:r>
              <a:rPr lang="es-ES" altLang="en-US">
                <a:latin typeface="Times" pitchFamily="2" charset="0"/>
                <a:ea typeface="ＭＳ Ｐゴシック" panose="020B0600070205080204" pitchFamily="34" charset="-128"/>
              </a:rPr>
              <a:t>protege al consumidor de las prácticas abusivas, acosadoras, enga</a:t>
            </a:r>
            <a:r>
              <a:rPr lang="es-ES" altLang="ja-JP">
                <a:latin typeface="Times" pitchFamily="2" charset="0"/>
                <a:ea typeface="ＭＳ Ｐゴシック" panose="020B0600070205080204" pitchFamily="34" charset="-128"/>
              </a:rPr>
              <a:t>ñosas</a:t>
            </a:r>
            <a:r>
              <a:rPr lang="es-ES" altLang="en-US">
                <a:latin typeface="Times" pitchFamily="2" charset="0"/>
                <a:ea typeface="ＭＳ Ｐゴシック" panose="020B0600070205080204" pitchFamily="34" charset="-128"/>
              </a:rPr>
              <a:t> e injustas por parte de cobradores terceros de deudas o abogados que intentan cobrar deudas incurridas en gastos </a:t>
            </a:r>
            <a:r>
              <a:rPr lang="en-US" altLang="en-US">
                <a:latin typeface="Times" pitchFamily="2" charset="0"/>
                <a:ea typeface="ＭＳ Ｐゴシック" panose="020B0600070205080204" pitchFamily="34" charset="-128"/>
              </a:rPr>
              <a:t>personales, familiares o dom</a:t>
            </a:r>
            <a:r>
              <a:rPr lang="en-US" altLang="ja-JP">
                <a:latin typeface="Times" pitchFamily="2" charset="0"/>
                <a:ea typeface="ＭＳ Ｐゴシック" panose="020B0600070205080204" pitchFamily="34" charset="-128"/>
              </a:rPr>
              <a:t>ésticos</a:t>
            </a:r>
            <a:r>
              <a:rPr lang="en-US" altLang="en-US">
                <a:latin typeface="Times" pitchFamily="2" charset="0"/>
                <a:ea typeface="ＭＳ Ｐゴシック" panose="020B0600070205080204" pitchFamily="34" charset="-128"/>
              </a:rPr>
              <a:t>.</a:t>
            </a:r>
            <a:endParaRPr lang="es-E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47BCF93-E86D-8F43-ACF1-7443F17FF33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225E4AD-6A2E-C14F-BCA6-2EAC4285192B}" type="slidenum">
              <a:rPr lang="en-US" altLang="en-US" sz="1200">
                <a:latin typeface="Calibri" panose="020F0502020204030204" pitchFamily="34" charset="0"/>
              </a:rPr>
              <a:pPr eaLnBrk="1" hangingPunct="1"/>
              <a:t>31</a:t>
            </a:fld>
            <a:endParaRPr lang="en-US" altLang="en-US" sz="1200">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36821361-9D89-844A-A0D0-6E44885509D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7027010C-8D6B-B94B-9ABB-CC15FD48AC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A veces, una agencia de cobranza podría llamarlo por deudas muy antiguas.  Le convendría obtener la mayor información posible sobre la deuda. En ciertos casos, las deudas muy antiguas no pueden cobrarse legalmente. Si lo acosan por una deuda muy grande y muy antigua, consulte a un abogado.</a:t>
            </a:r>
            <a:endParaRPr lang="en-US" altLang="en-US">
              <a:latin typeface="Times" pitchFamily="2" charset="0"/>
              <a:ea typeface="ＭＳ Ｐゴシック" panose="020B0600070205080204" pitchFamily="34" charset="-128"/>
            </a:endParaRPr>
          </a:p>
          <a:p>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En muchas comunidades la asociación de abogados local ofrece consejo legal de bajo costo o gratuito.</a:t>
            </a:r>
          </a:p>
          <a:p>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9B038AC-8E3C-9244-963B-B0CF7EDEB7A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F803B91-DF74-264A-AA5F-F3A80BCAA945}" type="slidenum">
              <a:rPr lang="en-US" altLang="en-US" sz="1200">
                <a:latin typeface="Calibri" panose="020F0502020204030204" pitchFamily="34" charset="0"/>
              </a:rPr>
              <a:pPr eaLnBrk="1" hangingPunct="1"/>
              <a:t>32</a:t>
            </a:fld>
            <a:endParaRPr lang="en-US" altLang="en-US" sz="1200">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9CBE0866-E430-494F-B189-DD1AB0FCCEE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5AAFB42C-CD70-FC45-8318-861120D3F8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Explique que la ley le permite a las agencias de cobranza que llamen a terceros; vecinos, parientes o compañeros de trabajo, aunque es muy estricta en cuanto a estos contactos.  Las agencias de cobranza no pueden hostigar a terceros.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B2CC6FA-8EC1-914F-9DC8-8228876C46C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8A5747F-53C2-7944-BD24-8705435CF88A}" type="slidenum">
              <a:rPr lang="en-US" altLang="en-US" sz="1200">
                <a:latin typeface="Calibri" panose="020F0502020204030204" pitchFamily="34" charset="0"/>
              </a:rPr>
              <a:pPr eaLnBrk="1" hangingPunct="1"/>
              <a:t>33</a:t>
            </a:fld>
            <a:endParaRPr lang="en-US" altLang="en-US" sz="1200">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703181A8-820B-D64A-BACF-59C5DB3EA6E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94DC84D4-5006-F547-930F-2D406F8C8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b="1">
                <a:latin typeface="Times" pitchFamily="2" charset="0"/>
                <a:ea typeface="ＭＳ Ｐゴシック" panose="020B0600070205080204" pitchFamily="34" charset="-128"/>
              </a:rPr>
              <a:t>Anote en la pizarra la fecha y lugar de la siguiente sesión.</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Explique que en la siguiente sesión hablará sobre:</a:t>
            </a:r>
            <a:endParaRPr lang="en-US" altLang="en-US">
              <a:latin typeface="Times" pitchFamily="2" charset="0"/>
              <a:ea typeface="ＭＳ Ｐゴシック" panose="020B0600070205080204" pitchFamily="34" charset="-128"/>
            </a:endParaRPr>
          </a:p>
          <a:p>
            <a:pPr>
              <a:buFontTx/>
              <a:buChar char="•"/>
            </a:pPr>
            <a:r>
              <a:rPr lang="en-US" altLang="en-US">
                <a:latin typeface="Times" pitchFamily="2" charset="0"/>
                <a:ea typeface="ＭＳ Ｐゴシック" panose="020B0600070205080204" pitchFamily="34" charset="-128"/>
              </a:rPr>
              <a:t>tarjetas de crédito garantizadas</a:t>
            </a:r>
          </a:p>
          <a:p>
            <a:pPr>
              <a:buFontTx/>
              <a:buChar char="•"/>
            </a:pPr>
            <a:r>
              <a:rPr lang="es-ES" altLang="en-US">
                <a:latin typeface="Times" pitchFamily="2" charset="0"/>
                <a:ea typeface="ＭＳ Ｐゴシック" panose="020B0600070205080204" pitchFamily="34" charset="-128"/>
              </a:rPr>
              <a:t>Asesoría de crédito</a:t>
            </a:r>
          </a:p>
          <a:p>
            <a:pPr>
              <a:buFontTx/>
              <a:buChar char="•"/>
            </a:pPr>
            <a:r>
              <a:rPr lang="es-ES" altLang="en-US">
                <a:latin typeface="Times" pitchFamily="2" charset="0"/>
                <a:ea typeface="ＭＳ Ｐゴシック" panose="020B0600070205080204" pitchFamily="34" charset="-128"/>
              </a:rPr>
              <a:t>Quiebra</a:t>
            </a:r>
          </a:p>
          <a:p>
            <a:pPr>
              <a:buFontTx/>
              <a:buChar char="•"/>
            </a:pPr>
            <a:r>
              <a:rPr lang="es-ES" altLang="en-US">
                <a:latin typeface="Times" pitchFamily="2" charset="0"/>
                <a:ea typeface="ＭＳ Ｐゴシック" panose="020B0600070205080204" pitchFamily="34" charset="-128"/>
              </a:rPr>
              <a:t>Cómo mantener su buen crédito</a:t>
            </a:r>
          </a:p>
        </p:txBody>
      </p:sp>
      <p:sp>
        <p:nvSpPr>
          <p:cNvPr id="4" name="Slide Number Placeholder 3">
            <a:extLst>
              <a:ext uri="{FF2B5EF4-FFF2-40B4-BE49-F238E27FC236}">
                <a16:creationId xmlns:a16="http://schemas.microsoft.com/office/drawing/2014/main" id="{621D9BE6-72F8-8841-82A2-6993C22A83D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FD14BAD-9E23-E24A-B7BB-4810E34D8F39}" type="slidenum">
              <a:rPr lang="en-US" altLang="en-US" sz="1200">
                <a:latin typeface="Calibri" panose="020F0502020204030204" pitchFamily="34" charset="0"/>
              </a:rPr>
              <a:pPr eaLnBrk="1" hangingPunct="1"/>
              <a:t>34</a:t>
            </a:fld>
            <a:endParaRPr lang="en-US" altLang="en-US" sz="1200">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8850C89-D1BE-384C-AC22-C84EAD097A2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076BB6A-C189-E340-86CF-C6F22FCD01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Señale para los participantes la hoja que pueden llenar en la privacidad de sus hogares.  Recalque que no es necesario que la completen antes de la siguiente clase, pero si provoca cualquier pregunta, usted con gusto los ayudará a encontrar el recurso apropiado.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BC8EE964-510A-9A4D-960C-C0FB553DE13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41C6AF1-CD7D-E048-A612-91B46E96D2EA}" type="slidenum">
              <a:rPr lang="en-US" altLang="en-US" sz="1200">
                <a:latin typeface="Calibri" panose="020F0502020204030204" pitchFamily="34" charset="0"/>
              </a:rPr>
              <a:pPr eaLnBrk="1" hangingPunct="1"/>
              <a:t>35</a:t>
            </a:fld>
            <a:endParaRPr lang="en-US" altLang="en-US" sz="1200">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8106B226-321A-C14B-80AE-F78EA691559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A84AA80F-35B8-214C-BBE9-764F57351B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Agradezca a los participantes y dígales que espera verlos la semana que viene.</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2A4EA5F-8F43-A34B-94C1-99382E7B199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0822201-5B04-F746-AD66-E14E4DD92F76}" type="slidenum">
              <a:rPr lang="en-US" altLang="en-US" sz="1200">
                <a:latin typeface="Calibri" panose="020F0502020204030204" pitchFamily="34" charset="0"/>
              </a:rPr>
              <a:pPr eaLnBrk="1" hangingPunct="1"/>
              <a:t>36</a:t>
            </a:fld>
            <a:endParaRPr lang="en-US" altLang="en-US" sz="1200">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5BBB6863-6D04-6340-809D-7A5ED3C291B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248F0502-D035-834D-AB75-E829B008D0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a:latin typeface="Times" pitchFamily="2" charset="0"/>
                <a:ea typeface="ＭＳ Ｐゴシック" panose="020B0600070205080204" pitchFamily="34" charset="-128"/>
              </a:rPr>
              <a:t>Esta es la primera transparencia de la segunda sesión.</a:t>
            </a:r>
            <a:endParaRPr lang="en-US" altLang="en-US" dirty="0">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94E0F07-1B4F-7E47-911A-39984F193D7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7A5867A-7E65-4B4B-ABC0-467277C2537A}" type="slidenum">
              <a:rPr lang="en-US" altLang="en-US" sz="1200">
                <a:latin typeface="Calibri" panose="020F0502020204030204" pitchFamily="34" charset="0"/>
              </a:rPr>
              <a:pPr eaLnBrk="1" hangingPunct="1"/>
              <a:t>37</a:t>
            </a:fld>
            <a:endParaRPr lang="en-US" altLang="en-US" sz="1200">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3452CE47-591F-8A40-AB19-A5974732E81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354DAA53-49C3-3E4E-8C88-FF5927E962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Pase unos momentos escuchando los comentarios o preguntas que se les hayan ocurrido entre una sesión y la otra.</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52370651-4145-7C45-A0E4-6C5A0BF6FDA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BF81545-5602-CF40-A1FD-DE2E5BCFC0C6}" type="slidenum">
              <a:rPr lang="en-US" altLang="en-US" sz="1200">
                <a:latin typeface="Calibri" panose="020F0502020204030204" pitchFamily="34" charset="0"/>
              </a:rPr>
              <a:pPr eaLnBrk="1" hangingPunct="1"/>
              <a:t>38</a:t>
            </a:fld>
            <a:endParaRPr lang="en-US" altLang="en-US" sz="1200">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147F077A-A92D-AE4D-AF3D-AE3E1737B72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A1A20A73-806B-DD48-BF35-BF6B49D48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Refuerce el mensaje y objetivo positivos que son el enfoque de esta transparencia.</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7894B156-015D-F140-982D-B453BB9A1F4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9672A57-E854-6942-B6E7-1017AA547432}" type="slidenum">
              <a:rPr lang="en-US" altLang="en-US" sz="1200">
                <a:latin typeface="Calibri" panose="020F0502020204030204" pitchFamily="34" charset="0"/>
              </a:rPr>
              <a:pPr eaLnBrk="1" hangingPunct="1"/>
              <a:t>39</a:t>
            </a:fld>
            <a:endParaRPr lang="en-US" altLang="en-US"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E729841-FB87-214C-8785-2149B39C04C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1AE673D-A86E-6446-B3E5-2AF0090F8A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a:latin typeface="Times" pitchFamily="2" charset="0"/>
                <a:ea typeface="ＭＳ Ｐゴシック" panose="020B0600070205080204" pitchFamily="34" charset="-128"/>
              </a:rPr>
              <a:t>El ambiente del seminario deberá ser física y psicológicamente cómodo.  El alumno adulto podría sentirse incómodo ante la idea de estar en un aula. Tranquilícelos diciéndoles que en el seminario no reciben calificaciones y que no es una competencia. Fomente entre los participantes las preguntas y la colaboración con el resto del grupo.</a:t>
            </a:r>
            <a:endParaRPr lang="en-US" altLang="en-US" dirty="0">
              <a:latin typeface="Times" pitchFamily="2" charset="0"/>
              <a:ea typeface="ＭＳ Ｐゴシック" panose="020B0600070205080204" pitchFamily="34" charset="-128"/>
            </a:endParaRPr>
          </a:p>
          <a:p>
            <a:r>
              <a:rPr lang="es-ES" altLang="en-US" dirty="0">
                <a:latin typeface="Times" pitchFamily="2" charset="0"/>
                <a:ea typeface="ＭＳ Ｐゴシック" panose="020B0600070205080204" pitchFamily="34" charset="-128"/>
              </a:rPr>
              <a:t>Repase la agenda del día, recalque que los temas serán separados en secciones cortas y fáciles de entender de 10 a 15 minutos cada una y que habrá un descanso de 15 minutos a la mitad de cada sesión.</a:t>
            </a:r>
            <a:endParaRPr lang="en-US" altLang="en-US" dirty="0">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A26751C-7991-6742-A664-C56C59641764}"/>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806E62D-FCAB-674F-A612-659C4167C844}"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7A0DE102-2EE1-0D4C-AAA7-6224F3CC873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141C7C48-477A-E640-A40D-FE4BE22589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latin typeface="Times" pitchFamily="2" charset="0"/>
                <a:ea typeface="ＭＳ Ｐゴシック" panose="020B0600070205080204" pitchFamily="34" charset="-128"/>
              </a:rPr>
              <a:t>La idea de retomar el buen camino </a:t>
            </a:r>
            <a:r>
              <a:rPr lang="es-ES" altLang="en-US" b="1">
                <a:latin typeface="Times" pitchFamily="2" charset="0"/>
                <a:ea typeface="ＭＳ Ｐゴシック" panose="020B0600070205080204" pitchFamily="34" charset="-128"/>
              </a:rPr>
              <a:t>hacia el crédito puede ser abrumadora; y a veces se justifica sentirse así. </a:t>
            </a:r>
          </a:p>
          <a:p>
            <a:endParaRPr lang="es-E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Los participantes esperan recibir ánimo e información de parte suya para considerar que la meta de reconstruir su crédito vale la pena.  Pero es importante no andar con rodeos; puede tomar tiempo y paciencia restablecer el buen crédito. </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5DC756B0-A936-164A-A76F-91399A43F07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2AA1020-C94D-3B48-88FA-8CC95083AC70}" type="slidenum">
              <a:rPr lang="en-US" altLang="en-US" sz="1200">
                <a:latin typeface="Calibri" panose="020F0502020204030204" pitchFamily="34" charset="0"/>
              </a:rPr>
              <a:pPr eaLnBrk="1" hangingPunct="1"/>
              <a:t>40</a:t>
            </a:fld>
            <a:endParaRPr lang="en-US" altLang="en-US" sz="1200">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92BE6468-8A56-DC46-ACF0-9C9A9B4F77F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50FA4A30-7C11-EF4A-A5AB-34744085F1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Hay muchos niveles diferentes de mal crédito.  Recalque que la gente con crédito que se pueda describir como “m</a:t>
            </a:r>
            <a:r>
              <a:rPr lang="es-ES" altLang="ja-JP">
                <a:latin typeface="Times" pitchFamily="2" charset="0"/>
                <a:ea typeface="ＭＳ Ｐゴシック" panose="020B0600070205080204" pitchFamily="34" charset="-128"/>
              </a:rPr>
              <a:t>ás o menos”</a:t>
            </a:r>
            <a:r>
              <a:rPr lang="es-ES" altLang="en-US">
                <a:latin typeface="Times" pitchFamily="2" charset="0"/>
                <a:ea typeface="ＭＳ Ｐゴシック" panose="020B0600070205080204" pitchFamily="34" charset="-128"/>
              </a:rPr>
              <a:t> podrá obtener acceso al crédito con más facilidad que alguien con crédito dañado, pero posiblemente tenga que pagar tasas de interés y cargos más altos que aquel que tiene buen crédito.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D6CD25B-22D6-B546-8A13-EB4E28FB2C0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E53FBA3-6D90-C442-935D-01BC70393DD9}" type="slidenum">
              <a:rPr lang="en-US" altLang="en-US" sz="1200">
                <a:latin typeface="Calibri" panose="020F0502020204030204" pitchFamily="34" charset="0"/>
              </a:rPr>
              <a:pPr eaLnBrk="1" hangingPunct="1"/>
              <a:t>41</a:t>
            </a:fld>
            <a:endParaRPr lang="en-US" altLang="en-US" sz="1200">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6C74B76A-A6CA-474C-8D20-5DA5F7CFC4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3FBAA0B9-F38B-B545-BF00-A83AFE898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Si tiene el crédito dañado podría pensar que no vale la pena tratar de restablecer un crédito positivo.</a:t>
            </a:r>
          </a:p>
          <a:p>
            <a:r>
              <a:rPr lang="es-ES" altLang="en-US">
                <a:latin typeface="Times" pitchFamily="2" charset="0"/>
                <a:ea typeface="ＭＳ Ｐゴシック" panose="020B0600070205080204" pitchFamily="34" charset="-128"/>
              </a:rPr>
              <a:t>¡Sea optimista! Refuerce el mensaje positivo sobre el crédito y recalque las muchas formas en que puede ayudar a vivir una vida más tranquila.</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74FBA111-8B8F-044E-89E1-32D24A366B24}"/>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A01089B-E6D7-1A41-B6D3-F0E2E10F048F}" type="slidenum">
              <a:rPr lang="en-US" altLang="en-US" sz="1200">
                <a:latin typeface="Calibri" panose="020F0502020204030204" pitchFamily="34" charset="0"/>
              </a:rPr>
              <a:pPr eaLnBrk="1" hangingPunct="1"/>
              <a:t>42</a:t>
            </a:fld>
            <a:endParaRPr lang="en-US" altLang="en-US" sz="1200">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79FACD7F-74B7-6744-AB4B-50B053ECE6D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5385A4D1-B1AE-854F-ABAF-8D3906EF34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RECURSO: Informe a los participantes que pueden averiguar si califican para ser miembros de una cooperativa de crédito llamando a </a:t>
            </a:r>
            <a:r>
              <a:rPr lang="en-US" altLang="en-US">
                <a:latin typeface="Times" pitchFamily="2" charset="0"/>
                <a:ea typeface="ＭＳ Ｐゴシック" panose="020B0600070205080204" pitchFamily="34" charset="-128"/>
              </a:rPr>
              <a:t>Credit Union National Association al (800) 358-5710. Sitio web: www.cuna.org</a:t>
            </a:r>
          </a:p>
        </p:txBody>
      </p:sp>
      <p:sp>
        <p:nvSpPr>
          <p:cNvPr id="4" name="Slide Number Placeholder 3">
            <a:extLst>
              <a:ext uri="{FF2B5EF4-FFF2-40B4-BE49-F238E27FC236}">
                <a16:creationId xmlns:a16="http://schemas.microsoft.com/office/drawing/2014/main" id="{71DD617D-BA41-0740-934F-73303EAB934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B68A3CC-59E9-7E44-97C2-A00B48C071A9}" type="slidenum">
              <a:rPr lang="en-US" altLang="en-US" sz="1200">
                <a:latin typeface="Calibri" panose="020F0502020204030204" pitchFamily="34" charset="0"/>
              </a:rPr>
              <a:pPr eaLnBrk="1" hangingPunct="1"/>
              <a:t>43</a:t>
            </a:fld>
            <a:endParaRPr lang="en-US" altLang="en-US" sz="1200">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22EBFB51-9689-0948-82A3-71018BED862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F1D26C14-2FC6-5C44-B02D-0B030077DE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Pedirle a alguien que sirva de cosignatario en un préstamo equivale a ponerle su buen crédito en riesgo.  No se debe abusar de esa confianza.</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BDF1E98-BB9A-2E4A-A1D2-19D8D7C5491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5835963-625E-A740-92C0-B0D6AA0F7C91}" type="slidenum">
              <a:rPr lang="en-US" altLang="en-US" sz="1200">
                <a:latin typeface="Calibri" panose="020F0502020204030204" pitchFamily="34" charset="0"/>
              </a:rPr>
              <a:pPr eaLnBrk="1" hangingPunct="1"/>
              <a:t>44</a:t>
            </a:fld>
            <a:endParaRPr lang="en-US" altLang="en-US" sz="1200">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AFD66C3A-B09D-C746-AA1B-8A90AFB0F3F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BCB182D5-4E46-CB42-9478-D0666D40CE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r>
              <a:rPr lang="es-ES" altLang="en-US">
                <a:latin typeface="Times" pitchFamily="2" charset="0"/>
                <a:ea typeface="ＭＳ Ｐゴシック" panose="020B0600070205080204" pitchFamily="34" charset="-128"/>
              </a:rPr>
              <a:t>La siguiente serie de transparencias trata sobre varios puntos relacionados a tarjetas de crédito garantizadas.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29DD1BC-B5E8-C84B-B366-5747F1BBF234}"/>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9297B46-332B-2348-9364-8E1DF7EC8C4A}" type="slidenum">
              <a:rPr lang="en-US" altLang="en-US" sz="1200">
                <a:latin typeface="Calibri" panose="020F0502020204030204" pitchFamily="34" charset="0"/>
              </a:rPr>
              <a:pPr eaLnBrk="1" hangingPunct="1"/>
              <a:t>45</a:t>
            </a:fld>
            <a:endParaRPr lang="en-US" altLang="en-US" sz="1200">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FBD8E99B-B19F-2F45-89B6-2A629D9E1D2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FE73E2A1-6252-4245-8DA1-940DBFCF6A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Es probable que usted califique para una tarjeta de crédito garantizada si</a:t>
            </a:r>
          </a:p>
          <a:p>
            <a:r>
              <a:rPr lang="en-US" altLang="en-US">
                <a:latin typeface="Times" pitchFamily="2" charset="0"/>
                <a:ea typeface="ＭＳ Ｐゴシック" panose="020B0600070205080204" pitchFamily="34" charset="-128"/>
              </a:rPr>
              <a:t>	-tiene dinero para depositar.</a:t>
            </a:r>
          </a:p>
          <a:p>
            <a:r>
              <a:rPr lang="en-US" altLang="en-US">
                <a:latin typeface="Times" pitchFamily="2" charset="0"/>
                <a:ea typeface="ＭＳ Ｐゴシック" panose="020B0600070205080204" pitchFamily="34" charset="-128"/>
              </a:rPr>
              <a:t>	-pagó todas sus cuentas.</a:t>
            </a:r>
          </a:p>
          <a:p>
            <a:r>
              <a:rPr lang="en-US" altLang="en-US">
                <a:latin typeface="Times" pitchFamily="2" charset="0"/>
                <a:ea typeface="ＭＳ Ｐゴシック" panose="020B0600070205080204" pitchFamily="34" charset="-128"/>
              </a:rPr>
              <a:t>	-no han habido anotaciones negativas en su historial de cr</a:t>
            </a:r>
            <a:r>
              <a:rPr lang="en-US" altLang="ja-JP">
                <a:latin typeface="Times" pitchFamily="2" charset="0"/>
                <a:ea typeface="ＭＳ Ｐゴシック" panose="020B0600070205080204" pitchFamily="34" charset="-128"/>
              </a:rPr>
              <a:t>édito en </a:t>
            </a:r>
            <a:r>
              <a:rPr lang="en-US" altLang="en-US">
                <a:latin typeface="Times" pitchFamily="2" charset="0"/>
                <a:ea typeface="ＭＳ Ｐゴシック" panose="020B0600070205080204" pitchFamily="34" charset="-128"/>
              </a:rPr>
              <a:t>por lo menos seis meses.</a:t>
            </a: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Algunas tarjetas de crédito no le proporcionan informes a las agencias crediticias.  Si usted quiere mejorar su crédito, ANTES de solicitar una tarjeta asegúrese que la compañía enviará informes regulares sobre su historial de crédito a por lo menos una de las tres agencias crediticias más importantes.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790D8A91-5CA3-5D49-BFCA-2C8A508D242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44C39AD-150C-E44A-9B72-FA2AE3EE57E9}" type="slidenum">
              <a:rPr lang="en-US" altLang="en-US" sz="1200">
                <a:latin typeface="Calibri" panose="020F0502020204030204" pitchFamily="34" charset="0"/>
              </a:rPr>
              <a:pPr eaLnBrk="1" hangingPunct="1"/>
              <a:t>46</a:t>
            </a:fld>
            <a:endParaRPr lang="en-US" altLang="en-US" sz="1200">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4293BAF2-3EF1-744B-AA67-8C2F706E5CA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118AC479-3FF3-3040-8B75-8446DC7C0F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Recalque que es importante usar la tarjetas por lo menos unas cuantas veces y efectuar todos los pagos puntualmente para construir un historial de crédito bueno.</a:t>
            </a:r>
          </a:p>
          <a:p>
            <a:endParaRPr lang="es-E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Con frecuencia los usuarios de tarjetas de crédito que siguen estas reglas comienzan a recibir ofertas de tarjetas comunes después de unos pocos meses.</a:t>
            </a:r>
          </a:p>
          <a:p>
            <a:pPr lvl="1"/>
            <a:endParaRPr lang="en-US" altLang="en-US">
              <a:latin typeface="Palatino" pitchFamily="2" charset="77"/>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48C38169-BA47-3C48-B86E-65833F4F871C}"/>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C6B1F1F-AF1B-6840-B6DD-1F1C36B767DE}" type="slidenum">
              <a:rPr lang="en-US" altLang="en-US" sz="1200">
                <a:latin typeface="Calibri" panose="020F0502020204030204" pitchFamily="34" charset="0"/>
              </a:rPr>
              <a:pPr eaLnBrk="1" hangingPunct="1"/>
              <a:t>47</a:t>
            </a:fld>
            <a:endParaRPr lang="en-US" altLang="en-US" sz="1200">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E0F2D9F0-FA71-7548-8E35-5846629EA2C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C018D534-5C45-D745-A30C-6D30BC8C66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Algunos bancos pagan tasas de interés más altas que en cuentas de ahorro comunes.</a:t>
            </a: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Recursos para ayudarlo a encontrar tarjetas de crédito garantizadas: BankRate (www.bankrate.com) en internet contiene listas de tarjetas de crédito garantizadas. Haga clic en “Credit Cards” en la barra de navegación de arriba, luego use la caja “Find a Credit Card” para encontrar una tarjeta garantizada. (Elija “Card Type” y despliegue el menú en la caja para elegir “Secured Cards”. Luego haga clic en el botón de búsqueda.)</a:t>
            </a:r>
            <a:endParaRPr lang="en-US" altLang="en-US">
              <a:latin typeface="Times" pitchFamily="2" charset="0"/>
              <a:ea typeface="ＭＳ Ｐゴシック" panose="020B0600070205080204" pitchFamily="34" charset="-128"/>
            </a:endParaRPr>
          </a:p>
          <a:p>
            <a:endParaRPr lang="en-US" altLang="en-US">
              <a:latin typeface="Times" pitchFamily="2" charset="0"/>
              <a:ea typeface="ＭＳ Ｐゴシック" panose="020B0600070205080204" pitchFamily="34" charset="-128"/>
            </a:endParaRPr>
          </a:p>
          <a:p>
            <a:r>
              <a:rPr lang="es-ES" altLang="en-US">
                <a:solidFill>
                  <a:srgbClr val="000000"/>
                </a:solidFill>
                <a:latin typeface="Times" pitchFamily="2" charset="0"/>
                <a:ea typeface="ＭＳ Ｐゴシック" panose="020B0600070205080204" pitchFamily="34" charset="-128"/>
              </a:rPr>
              <a:t>Para comparar las tasas de las tarjetas garantizadas, pregunte en los bancos locales si las ofrecen y compare los términos con lo que encuentre en Bankrate.com.</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D8211BF-7D85-E74E-912E-674315E0289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8A559C4-2A0C-6242-A778-0CD0844A0A0E}" type="slidenum">
              <a:rPr lang="en-US" altLang="en-US" sz="1200">
                <a:latin typeface="Calibri" panose="020F0502020204030204" pitchFamily="34" charset="0"/>
              </a:rPr>
              <a:pPr eaLnBrk="1" hangingPunct="1"/>
              <a:t>48</a:t>
            </a:fld>
            <a:endParaRPr lang="en-US" altLang="en-US" sz="1200">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738ECB6D-C9B3-BA4D-8905-DB3D9C0CCA0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9B0C4466-C5B7-604E-B5AD-7B9B765AEB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La mayoría de las tarjetas aseguradas tienen cargos anuales.  Les puede informar a los participantes que un cargo anual entre $20 a $40 es razonable.  Evite las tarjetas que cobran cargos de “solicitud” o “procesamiento”.</a:t>
            </a: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Hay muchas tarjetas “no garantizadas” que se ofrecen a la gente con crédito dañado.  Estas tarjetas cobran muchos cargos iniciales.</a:t>
            </a:r>
          </a:p>
          <a:p>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De ser posible, es mejor poner dinero en una cuenta segura que gastarlo en cargos iniciales.</a:t>
            </a: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Recalque la importancia de investigar todos los productos disponibles y evitar cargos innecesarios. </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D4586980-9D1A-8442-9978-2070E28241D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85A76C4-71D6-0E4A-88C8-4CA18EFD5944}" type="slidenum">
              <a:rPr lang="en-US" altLang="en-US" sz="1200">
                <a:latin typeface="Calibri" panose="020F0502020204030204" pitchFamily="34" charset="0"/>
              </a:rPr>
              <a:pPr eaLnBrk="1" hangingPunct="1"/>
              <a:t>49</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932DD28-B85C-3D4B-AE1A-7BDA999AC9C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02074D6-138C-8243-A198-744CC8F0A0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Times New Roman" panose="02020603050405020304" pitchFamily="18"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P</a:t>
            </a:r>
            <a:r>
              <a:rPr lang="en-US" altLang="en-US">
                <a:latin typeface="Times" pitchFamily="2" charset="0"/>
                <a:ea typeface="ＭＳ Ｐゴシック" panose="020B0600070205080204" pitchFamily="34" charset="-128"/>
              </a:rPr>
              <a:t>ídales a los participantes que revisen sus carpetas y se aseguren de tener todos los materiales necesarios.</a:t>
            </a:r>
          </a:p>
        </p:txBody>
      </p:sp>
      <p:sp>
        <p:nvSpPr>
          <p:cNvPr id="4" name="Slide Number Placeholder 3">
            <a:extLst>
              <a:ext uri="{FF2B5EF4-FFF2-40B4-BE49-F238E27FC236}">
                <a16:creationId xmlns:a16="http://schemas.microsoft.com/office/drawing/2014/main" id="{709B2744-5216-DE4D-91C4-8A649CC5791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44AB4FD-C1B6-A946-B8D1-EDB1E484E2D5}" type="slidenum">
              <a:rPr lang="en-US" altLang="en-US" sz="1200">
                <a:latin typeface="Calibri" panose="020F0502020204030204" pitchFamily="34" charset="0"/>
              </a:rPr>
              <a:pPr eaLnBrk="1" hangingPunct="1"/>
              <a:t>5</a:t>
            </a:fld>
            <a:endParaRPr lang="en-US" altLang="en-US" sz="1200">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0C561A67-7592-9C4D-B248-82B8416C153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1FED36B8-EB26-774D-8042-28E9F8A19F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Pídales los participantes que saquen la actividad de sus carpetas.</a:t>
            </a:r>
          </a:p>
          <a:p>
            <a:r>
              <a:rPr lang="es-ES" altLang="en-US" b="1">
                <a:latin typeface="Times" pitchFamily="2" charset="0"/>
                <a:ea typeface="ＭＳ Ｐゴシック" panose="020B0600070205080204" pitchFamily="34" charset="-128"/>
              </a:rPr>
              <a:t>Recalque que no es un examen sino una actividad de aprendizaje.</a:t>
            </a:r>
            <a:endParaRPr lang="en-US" altLang="en-US" b="1">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Repase las instrucciones. Explique que hay tres ofertas de tarjetas garantizadas y ellos tienen que decidir cuál es la mejor.  Sugiera que los participantes se pregunten: ¿los términos indeseables superan los deseables?</a:t>
            </a: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Los participantes deben anotar los motivos por los cuales llegaron a sus conclusiones para poder discutirlos con los demás después que todos hayan tenido la oportunidad de completar la actividad. </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Permita unos 10 minutos para esta actividad. Luego pida que todos presten atención a la segunda página de la actividad.</a:t>
            </a:r>
            <a:endParaRPr lang="en-US" altLang="en-US">
              <a:latin typeface="Palatino" pitchFamily="2" charset="77"/>
              <a:ea typeface="ＭＳ Ｐゴシック" panose="020B0600070205080204" pitchFamily="34" charset="-128"/>
            </a:endParaRPr>
          </a:p>
          <a:p>
            <a:endParaRPr lang="en-US" altLang="en-US">
              <a:latin typeface="Palatino" pitchFamily="2" charset="77"/>
              <a:ea typeface="ＭＳ Ｐゴシック" panose="020B0600070205080204" pitchFamily="34" charset="-128"/>
            </a:endParaRPr>
          </a:p>
          <a:p>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413970F0-311A-1242-8AFD-CC0AB758A1A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D6E1698-E4D4-5A4A-AC55-4D4B55279669}" type="slidenum">
              <a:rPr lang="en-US" altLang="en-US" sz="1200">
                <a:latin typeface="Calibri" panose="020F0502020204030204" pitchFamily="34" charset="0"/>
              </a:rPr>
              <a:pPr eaLnBrk="1" hangingPunct="1"/>
              <a:t>50</a:t>
            </a:fld>
            <a:endParaRPr lang="en-US" altLang="en-US" sz="1200">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E27C95C8-1897-924F-8228-B78309277DA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47668DF0-625B-6E43-BAB5-C12569D4E7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r>
              <a:rPr lang="es-ES" altLang="en-US" b="1">
                <a:latin typeface="Times" pitchFamily="2" charset="0"/>
                <a:ea typeface="ＭＳ Ｐゴシック" panose="020B0600070205080204" pitchFamily="34" charset="-128"/>
              </a:rPr>
              <a:t>Preguntas para generar discusión:</a:t>
            </a:r>
            <a:endParaRPr lang="en-US" altLang="en-US" b="1">
              <a:latin typeface="Times" pitchFamily="2" charset="0"/>
              <a:ea typeface="ＭＳ Ｐゴシック" panose="020B0600070205080204" pitchFamily="34" charset="-128"/>
            </a:endParaRPr>
          </a:p>
          <a:p>
            <a:pPr lvl="1"/>
            <a:endParaRPr lang="en-US" altLang="en-US" b="1">
              <a:latin typeface="Times" pitchFamily="2" charset="0"/>
              <a:ea typeface="ＭＳ Ｐゴシック" panose="020B0600070205080204" pitchFamily="34" charset="-128"/>
            </a:endParaRPr>
          </a:p>
          <a:p>
            <a:pPr lvl="1"/>
            <a:r>
              <a:rPr lang="es-ES" altLang="en-US">
                <a:latin typeface="Times" pitchFamily="2" charset="0"/>
                <a:ea typeface="ＭＳ Ｐゴシック" panose="020B0600070205080204" pitchFamily="34" charset="-128"/>
              </a:rPr>
              <a:t>¿Qué considera usted es la característica más importante que debe tener una tarjeta garantizada?</a:t>
            </a:r>
            <a:endParaRPr lang="en-US" altLang="en-US">
              <a:latin typeface="Times" pitchFamily="2" charset="0"/>
              <a:ea typeface="ＭＳ Ｐゴシック" panose="020B0600070205080204" pitchFamily="34" charset="-128"/>
            </a:endParaRPr>
          </a:p>
          <a:p>
            <a:pPr lvl="1"/>
            <a:endParaRPr lang="en-US" altLang="en-US">
              <a:latin typeface="Times" pitchFamily="2" charset="0"/>
              <a:ea typeface="ＭＳ Ｐゴシック" panose="020B0600070205080204" pitchFamily="34" charset="-128"/>
            </a:endParaRPr>
          </a:p>
          <a:p>
            <a:pPr lvl="1"/>
            <a:r>
              <a:rPr lang="es-ES" altLang="en-US">
                <a:latin typeface="Times" pitchFamily="2" charset="0"/>
                <a:ea typeface="ＭＳ Ｐゴシック" panose="020B0600070205080204" pitchFamily="34" charset="-128"/>
              </a:rPr>
              <a:t>¿Qué es lo que definitivamente evitaría?</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33B4907-14C4-224F-8A20-58B35102F71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18DD6B1-40F0-414F-ACAE-226B0AB9F337}" type="slidenum">
              <a:rPr lang="en-US" altLang="en-US" sz="1200">
                <a:latin typeface="Calibri" panose="020F0502020204030204" pitchFamily="34" charset="0"/>
              </a:rPr>
              <a:pPr eaLnBrk="1" hangingPunct="1"/>
              <a:t>51</a:t>
            </a:fld>
            <a:endParaRPr lang="en-US" altLang="en-US" sz="1200">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42320395-7C58-A148-A6EF-4AF5897865C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a:extLst>
              <a:ext uri="{FF2B5EF4-FFF2-40B4-BE49-F238E27FC236}">
                <a16:creationId xmlns:a16="http://schemas.microsoft.com/office/drawing/2014/main" id="{B8C158A6-1CA8-834D-9E6D-F052648C24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Esta transparencia no tiene notas.</a:t>
            </a:r>
          </a:p>
        </p:txBody>
      </p:sp>
      <p:sp>
        <p:nvSpPr>
          <p:cNvPr id="4" name="Slide Number Placeholder 3">
            <a:extLst>
              <a:ext uri="{FF2B5EF4-FFF2-40B4-BE49-F238E27FC236}">
                <a16:creationId xmlns:a16="http://schemas.microsoft.com/office/drawing/2014/main" id="{AC438A31-AB24-D948-BD93-388895DCC92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F3E2478-0EE3-8D4E-8D9F-3A2D595D0E43}" type="slidenum">
              <a:rPr lang="en-US" altLang="en-US" sz="1200">
                <a:latin typeface="Calibri" panose="020F0502020204030204" pitchFamily="34" charset="0"/>
              </a:rPr>
              <a:pPr eaLnBrk="1" hangingPunct="1"/>
              <a:t>52</a:t>
            </a:fld>
            <a:endParaRPr lang="en-US" altLang="en-US" sz="1200">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9D62001E-AA6A-874E-A04A-9E5203B5D32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a:extLst>
              <a:ext uri="{FF2B5EF4-FFF2-40B4-BE49-F238E27FC236}">
                <a16:creationId xmlns:a16="http://schemas.microsoft.com/office/drawing/2014/main" id="{ED10DB79-E129-1545-B27B-FA6CCF30FD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Explique que los servicios de asesoría de crédito por lo general se ofrecen a precios que var</a:t>
            </a:r>
            <a:r>
              <a:rPr lang="es-ES" altLang="ja-JP">
                <a:latin typeface="Times" pitchFamily="2" charset="0"/>
                <a:ea typeface="ＭＳ Ｐゴシック" panose="020B0600070205080204" pitchFamily="34" charset="-128"/>
              </a:rPr>
              <a:t>ían</a:t>
            </a:r>
            <a:r>
              <a:rPr lang="es-ES" altLang="en-US">
                <a:latin typeface="Times" pitchFamily="2" charset="0"/>
                <a:ea typeface="ＭＳ Ｐゴシック" panose="020B0600070205080204" pitchFamily="34" charset="-128"/>
              </a:rPr>
              <a:t> según los ingresos.</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En un programa de administración de deudas, la organización de asesoría de crédito le consolida sus deudas. Usted le paga a la organización mensualmente y ellos le pagan a sus acreedores. Es posible que deba cerrar las tarjetas de crédito.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1965CD5-17BE-7641-B7A1-CB78B1AD7EE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AA673AC-583F-DC48-978B-CC9690D89366}" type="slidenum">
              <a:rPr lang="en-US" altLang="en-US" sz="1200">
                <a:latin typeface="Calibri" panose="020F0502020204030204" pitchFamily="34" charset="0"/>
              </a:rPr>
              <a:pPr eaLnBrk="1" hangingPunct="1"/>
              <a:t>53</a:t>
            </a:fld>
            <a:endParaRPr lang="en-US" altLang="en-US" sz="1200">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2DA975F0-3F05-3B4C-988D-2DC567F359D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a:extLst>
              <a:ext uri="{FF2B5EF4-FFF2-40B4-BE49-F238E27FC236}">
                <a16:creationId xmlns:a16="http://schemas.microsoft.com/office/drawing/2014/main" id="{5B88EE35-FE97-2B4A-BA5A-4F7813C954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Explique a los participantes que podrán encontrar un asesor de crédito de confianza en el sitio web de </a:t>
            </a:r>
            <a:r>
              <a:rPr lang="es-ES" altLang="en-US" i="1">
                <a:latin typeface="Times" pitchFamily="2" charset="0"/>
                <a:ea typeface="ＭＳ Ｐゴシック" panose="020B0600070205080204" pitchFamily="34" charset="-128"/>
              </a:rPr>
              <a:t>National Foundation for Credit Counseling</a:t>
            </a:r>
            <a:r>
              <a:rPr lang="es-ES" altLang="en-US">
                <a:latin typeface="Times" pitchFamily="2" charset="0"/>
                <a:ea typeface="ＭＳ Ｐゴシック" panose="020B0600070205080204" pitchFamily="34" charset="-128"/>
              </a:rPr>
              <a:t> (www.nfcc.org) o llamando al 800-388-2227 donde puede comunicarse las 24 horas con un listado de oficinas automatizado.</a:t>
            </a:r>
          </a:p>
        </p:txBody>
      </p:sp>
      <p:sp>
        <p:nvSpPr>
          <p:cNvPr id="4" name="Slide Number Placeholder 3">
            <a:extLst>
              <a:ext uri="{FF2B5EF4-FFF2-40B4-BE49-F238E27FC236}">
                <a16:creationId xmlns:a16="http://schemas.microsoft.com/office/drawing/2014/main" id="{C0F27FBE-60EF-5844-8D67-314AB20560D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92BF525-C267-2841-9973-3796401341BF}" type="slidenum">
              <a:rPr lang="en-US" altLang="en-US" sz="1200">
                <a:latin typeface="Calibri" panose="020F0502020204030204" pitchFamily="34" charset="0"/>
              </a:rPr>
              <a:pPr eaLnBrk="1" hangingPunct="1"/>
              <a:t>54</a:t>
            </a:fld>
            <a:endParaRPr lang="en-US" altLang="en-US" sz="1200">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A989F77E-D419-4D44-9C45-ADD4A356C2F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a:extLst>
              <a:ext uri="{FF2B5EF4-FFF2-40B4-BE49-F238E27FC236}">
                <a16:creationId xmlns:a16="http://schemas.microsoft.com/office/drawing/2014/main" id="{1D60A512-AD8C-4F49-B393-0F572E71C2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Recalque que la quiebra debe ser un último recurso.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3BB5081-5F6F-364C-AB7D-1B65B138663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162E518-58FD-934A-B576-AF2A94A19C5C}" type="slidenum">
              <a:rPr lang="en-US" altLang="en-US" sz="1200">
                <a:latin typeface="Calibri" panose="020F0502020204030204" pitchFamily="34" charset="0"/>
              </a:rPr>
              <a:pPr eaLnBrk="1" hangingPunct="1"/>
              <a:t>55</a:t>
            </a:fld>
            <a:endParaRPr lang="en-US" altLang="en-US" sz="1200">
              <a:latin typeface="Calibri" panose="020F0502020204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C56DA10E-A638-9141-8C71-356B638C654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a:extLst>
              <a:ext uri="{FF2B5EF4-FFF2-40B4-BE49-F238E27FC236}">
                <a16:creationId xmlns:a16="http://schemas.microsoft.com/office/drawing/2014/main" id="{80B03B1B-3B0F-C741-B7A1-02EDCD5C8D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Existe algo de confusión en cuanto a los dos tipos de quiebra.</a:t>
            </a:r>
          </a:p>
          <a:p>
            <a:pPr lvl="1"/>
            <a:r>
              <a:rPr lang="en-US" altLang="en-US">
                <a:latin typeface="Times" pitchFamily="2" charset="0"/>
                <a:ea typeface="ＭＳ Ｐゴシック" panose="020B0600070205080204" pitchFamily="34" charset="-128"/>
              </a:rPr>
              <a:t>Al presentarse en quiebra por el Capítulo 7, el capital no exento del deudor se liquida y se distribuye entre los acreedores. El capital exento incluye su vivienda.</a:t>
            </a:r>
          </a:p>
          <a:p>
            <a:pPr lvl="1"/>
            <a:r>
              <a:rPr lang="es-ES" altLang="en-US">
                <a:latin typeface="Times" pitchFamily="2" charset="0"/>
                <a:ea typeface="ＭＳ Ｐゴシック" panose="020B0600070205080204" pitchFamily="34" charset="-128"/>
              </a:rPr>
              <a:t>En la quiebra por el Capítulo 13 (plan para asalariados), el deudor paga parte o toda la deuda pendiente si tiene una fuente de ingreso.</a:t>
            </a:r>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Juicio de quiebra por Capítulo 7  -- también llamado convencional o por liquidación</a:t>
            </a:r>
          </a:p>
          <a:p>
            <a:r>
              <a:rPr lang="en-US" altLang="en-US">
                <a:latin typeface="Times" pitchFamily="2" charset="0"/>
                <a:ea typeface="ＭＳ Ｐゴシック" panose="020B0600070205080204" pitchFamily="34" charset="-128"/>
              </a:rPr>
              <a:t>Juicio de quiebra por Capítulo 13 -- También llamado plan para asalariados o de pago a plazos.</a:t>
            </a:r>
          </a:p>
        </p:txBody>
      </p:sp>
      <p:sp>
        <p:nvSpPr>
          <p:cNvPr id="4" name="Slide Number Placeholder 3">
            <a:extLst>
              <a:ext uri="{FF2B5EF4-FFF2-40B4-BE49-F238E27FC236}">
                <a16:creationId xmlns:a16="http://schemas.microsoft.com/office/drawing/2014/main" id="{6CA4C90D-B727-E549-8DE0-54BAED675BC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A1F5CC5-6665-1143-B9EB-2D214CAA3EB6}" type="slidenum">
              <a:rPr lang="en-US" altLang="en-US" sz="1200">
                <a:latin typeface="Calibri" panose="020F0502020204030204" pitchFamily="34" charset="0"/>
              </a:rPr>
              <a:pPr eaLnBrk="1" hangingPunct="1"/>
              <a:t>56</a:t>
            </a:fld>
            <a:endParaRPr lang="en-US" altLang="en-US" sz="1200">
              <a:latin typeface="Calibri" panose="020F0502020204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ED1A32E1-D379-744B-A525-771D58E55A0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6100FFF9-4380-6440-ACA1-D5F46312B4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Cada deuda cancelada por medio del proceso de quiebra (tal como las cuentas de tarjeta de crédito) puede permanecer en su informe siete años.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756E556-0615-3348-9554-97D5863B71F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90A41D0-1AE0-734E-951A-81CB235AD846}" type="slidenum">
              <a:rPr lang="en-US" altLang="en-US" sz="1200">
                <a:latin typeface="Calibri" panose="020F0502020204030204" pitchFamily="34" charset="0"/>
              </a:rPr>
              <a:pPr eaLnBrk="1" hangingPunct="1"/>
              <a:t>57</a:t>
            </a:fld>
            <a:endParaRPr lang="en-US" altLang="en-US" sz="1200">
              <a:latin typeface="Calibri" panose="020F0502020204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9B6EB74C-FA9E-9B4E-88F2-7F8D16259CD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a:extLst>
              <a:ext uri="{FF2B5EF4-FFF2-40B4-BE49-F238E27FC236}">
                <a16:creationId xmlns:a16="http://schemas.microsoft.com/office/drawing/2014/main" id="{BE9649B5-D162-3F47-9AF2-2F72E076E5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Mucha gente se presenta en quiebra a raíz de que un incidente catastrófico en su vida arruina sus finanzas.</a:t>
            </a:r>
          </a:p>
          <a:p>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Señale que es importante tener seguro de automóvil, de inquilino y de propietario para proteger sus valores (auto, casa, cuenta de ahorro, fondos de jubilación)</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FDF01D1-C949-B549-8C5E-90B16861299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E60EFA0-D848-2F43-B6D3-125CB6E47581}" type="slidenum">
              <a:rPr lang="en-US" altLang="en-US" sz="1200">
                <a:latin typeface="Calibri" panose="020F0502020204030204" pitchFamily="34" charset="0"/>
              </a:rPr>
              <a:pPr eaLnBrk="1" hangingPunct="1"/>
              <a:t>58</a:t>
            </a:fld>
            <a:endParaRPr lang="en-US" altLang="en-US" sz="1200">
              <a:latin typeface="Calibri" panose="020F050202020403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a:extLst>
              <a:ext uri="{FF2B5EF4-FFF2-40B4-BE49-F238E27FC236}">
                <a16:creationId xmlns:a16="http://schemas.microsoft.com/office/drawing/2014/main" id="{56C38A29-9119-2E47-AA80-A3B50CC679B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a:extLst>
              <a:ext uri="{FF2B5EF4-FFF2-40B4-BE49-F238E27FC236}">
                <a16:creationId xmlns:a16="http://schemas.microsoft.com/office/drawing/2014/main" id="{11B86CAE-0607-534B-B3B6-466B6D496C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b="1">
                <a:latin typeface="Times" pitchFamily="2" charset="0"/>
                <a:ea typeface="ＭＳ Ｐゴシック" panose="020B0600070205080204" pitchFamily="34" charset="-128"/>
              </a:rPr>
              <a:t>Recalque que el hacer una búsqueda general sobre quiebras por internet o contestar un aviso sobre quiebras puede llevarlo a servicios de dudosa reputación o fraudes. ¡Tenga cuidado!</a:t>
            </a:r>
            <a:endParaRPr lang="en-US" altLang="en-US" b="1">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RECURSOS: Para encontrar un abogado de quiebra, visite por internet:</a:t>
            </a:r>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-The National Association of Consumer Bankruptcy Attorneys (www.nacba.org), haga clic en “Find Attorneys near you” (Encuentre un abogado cerca de usted).</a:t>
            </a:r>
          </a:p>
          <a:p>
            <a:r>
              <a:rPr lang="en-US" altLang="en-US">
                <a:latin typeface="Times" pitchFamily="2" charset="0"/>
                <a:ea typeface="ＭＳ Ｐゴシック" panose="020B0600070205080204" pitchFamily="34" charset="-128"/>
              </a:rPr>
              <a:t>-El sitio web de Legal Services Corporation en www.lsc.gov y haga clic en “Find Legal Services” (Encuentre servicios legales).</a:t>
            </a:r>
            <a:endParaRPr lang="en-US" altLang="en-US">
              <a:latin typeface="Palatino" pitchFamily="2" charset="77"/>
              <a:ea typeface="ＭＳ Ｐゴシック" panose="020B0600070205080204" pitchFamily="34" charset="-128"/>
            </a:endParaRPr>
          </a:p>
          <a:p>
            <a:r>
              <a:rPr lang="en-US" altLang="en-US">
                <a:latin typeface="Times" pitchFamily="2" charset="0"/>
                <a:ea typeface="ＭＳ Ｐゴシック" panose="020B0600070205080204" pitchFamily="34" charset="-128"/>
              </a:rPr>
              <a:t>-The National Association of Consumer Advocates (www.naca.net),  es una buena fuente para encontrar abogados que únicamente representan al consumidor en demandas colectivas o casos individuales. </a:t>
            </a:r>
          </a:p>
          <a:p>
            <a:endParaRPr lang="es-E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También puede consultar por internet si su estado tiene una asociación de abogados especializados en casos de quiebra. (Ejemplo de búsqueda: “Maryland Bankrupcty Bar Association”.) Si su estado tiene esta asociación, llame para obtener recomendaciones.</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EAA3421-E26E-E442-9C17-6D1FEB857A0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4C39CFC-0D40-DE4A-BF8C-7FA198DEBE36}" type="slidenum">
              <a:rPr lang="en-US" altLang="en-US" sz="1200">
                <a:latin typeface="Calibri" panose="020F0502020204030204" pitchFamily="34" charset="0"/>
              </a:rPr>
              <a:pPr eaLnBrk="1" hangingPunct="1"/>
              <a:t>59</a:t>
            </a:fld>
            <a:endParaRPr lang="en-US" altLang="en-US"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7AE948D-A571-D243-865A-A657668A7B3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E5C7B9C-35FB-F045-91F1-8F2D9897B1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Esta transparencia presenta la primera sesión.</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A1CBEEF-9E0E-AB4C-A146-9EEFA85FDE03}"/>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5A080D1-8E6A-1D44-A2F8-AA6B1FF0656C}" type="slidenum">
              <a:rPr lang="en-US" altLang="en-US" sz="1200">
                <a:latin typeface="Calibri" panose="020F0502020204030204" pitchFamily="34" charset="0"/>
              </a:rPr>
              <a:pPr eaLnBrk="1" hangingPunct="1"/>
              <a:t>6</a:t>
            </a:fld>
            <a:endParaRPr lang="en-US" altLang="en-US" sz="1200">
              <a:latin typeface="Calibri" panose="020F050202020403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C6D60D9A-6C7E-6E4B-B78F-8DAC1B5C5D7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a:extLst>
              <a:ext uri="{FF2B5EF4-FFF2-40B4-BE49-F238E27FC236}">
                <a16:creationId xmlns:a16="http://schemas.microsoft.com/office/drawing/2014/main" id="{AE9EE171-D2B2-AF40-B8B0-97986CA6DC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Consejos para conservar el buen crédito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D3E7881-0467-A444-B623-82559068C53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773919E-6AB0-C243-BA2A-4BDA3A67EB65}" type="slidenum">
              <a:rPr lang="en-US" altLang="en-US" sz="1200">
                <a:latin typeface="Calibri" panose="020F0502020204030204" pitchFamily="34" charset="0"/>
              </a:rPr>
              <a:pPr eaLnBrk="1" hangingPunct="1"/>
              <a:t>60</a:t>
            </a:fld>
            <a:endParaRPr lang="en-US" altLang="en-US" sz="1200">
              <a:latin typeface="Calibri" panose="020F050202020403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3F32F1A1-6E9E-964E-AC6A-6983C12462C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a:extLst>
              <a:ext uri="{FF2B5EF4-FFF2-40B4-BE49-F238E27FC236}">
                <a16:creationId xmlns:a16="http://schemas.microsoft.com/office/drawing/2014/main" id="{32BB685F-CA24-FC4D-B524-96B7514A85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El robo de  identidad es un delito que va en aumento.  Aunque los delincuentes se </a:t>
            </a:r>
            <a:r>
              <a:rPr lang="en-US" altLang="en-US">
                <a:latin typeface="Times" pitchFamily="2" charset="0"/>
                <a:ea typeface="ＭＳ Ｐゴシック" panose="020B0600070205080204" pitchFamily="34" charset="-128"/>
              </a:rPr>
              <a:t>aprovechan de la gente que tiene crédito bueno, pueden causar estragos en su vida.</a:t>
            </a:r>
          </a:p>
          <a:p>
            <a:r>
              <a:rPr lang="en-US" altLang="en-US">
                <a:solidFill>
                  <a:srgbClr val="000000"/>
                </a:solidFill>
                <a:latin typeface="Times" pitchFamily="2" charset="0"/>
                <a:ea typeface="ＭＳ Ｐゴシック" panose="020B0600070205080204" pitchFamily="34" charset="-128"/>
              </a:rPr>
              <a:t>Por ejemplo, los ladrones de identidad.</a:t>
            </a:r>
          </a:p>
          <a:p>
            <a:r>
              <a:rPr lang="es-ES" altLang="en-US">
                <a:solidFill>
                  <a:srgbClr val="000000"/>
                </a:solidFill>
                <a:latin typeface="Times" pitchFamily="2" charset="0"/>
                <a:ea typeface="ＭＳ Ｐゴシック" panose="020B0600070205080204" pitchFamily="34" charset="-128"/>
              </a:rPr>
              <a:t>-llaman al emisor de su tarjeta de crédito, y haciéndose pasar por usted, piden que cambien la dirección de correo en su cuenta.  El impostor luego acumula cargos en su tarjeta de crédito.  Como están enviando sus facturas a la nueva dirección, es posible que le tome tiempo a usted darse cuenta que tiene un problema.</a:t>
            </a:r>
            <a:endParaRPr lang="en-US" altLang="en-US">
              <a:solidFill>
                <a:srgbClr val="000000"/>
              </a:solidFill>
              <a:latin typeface="Times" pitchFamily="2" charset="0"/>
              <a:ea typeface="ＭＳ Ｐゴシック" panose="020B0600070205080204" pitchFamily="34" charset="-128"/>
            </a:endParaRPr>
          </a:p>
          <a:p>
            <a:pPr>
              <a:buFontTx/>
              <a:buChar char="-"/>
            </a:pPr>
            <a:r>
              <a:rPr lang="en-US" altLang="en-US">
                <a:solidFill>
                  <a:srgbClr val="000000"/>
                </a:solidFill>
                <a:latin typeface="Times" pitchFamily="2" charset="0"/>
                <a:ea typeface="ＭＳ Ｐゴシック" panose="020B0600070205080204" pitchFamily="34" charset="-128"/>
              </a:rPr>
              <a:t>Abren una nueva tarjeta de crédito con el nombre, fecha de nacimiento y número de Seguro Social suyos.  Cuando usan la tarjeta de crédito y no pagan la cuenta, el informe de cuenta en mora aparece en su informe de crédito.</a:t>
            </a:r>
            <a:endParaRPr lang="en-US" altLang="en-US">
              <a:solidFill>
                <a:srgbClr val="000000"/>
              </a:solidFill>
              <a:latin typeface="Palatino" pitchFamily="2" charset="77"/>
              <a:ea typeface="ＭＳ Ｐゴシック" panose="020B0600070205080204" pitchFamily="34" charset="-128"/>
            </a:endParaRPr>
          </a:p>
          <a:p>
            <a:endParaRPr lang="en-US" altLang="en-US">
              <a:solidFill>
                <a:srgbClr val="000000"/>
              </a:solidFill>
              <a:latin typeface="Palatino" pitchFamily="2" charset="77"/>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42071B0F-2968-F847-8E53-4C72B4CA96D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1A0BCAF-A6F6-4C4A-B95E-D7EE5D0A19F8}" type="slidenum">
              <a:rPr lang="en-US" altLang="en-US" sz="1200">
                <a:latin typeface="Calibri" panose="020F0502020204030204" pitchFamily="34" charset="0"/>
              </a:rPr>
              <a:pPr eaLnBrk="1" hangingPunct="1"/>
              <a:t>61</a:t>
            </a:fld>
            <a:endParaRPr lang="en-US" altLang="en-US" sz="1200">
              <a:latin typeface="Calibri" panose="020F050202020403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F0D76163-5EF5-9C47-9333-DCD8D2A84A6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a:extLst>
              <a:ext uri="{FF2B5EF4-FFF2-40B4-BE49-F238E27FC236}">
                <a16:creationId xmlns:a16="http://schemas.microsoft.com/office/drawing/2014/main" id="{B8BF35B9-AFD4-7B46-A000-0BDD2EA4B9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Siempre trate de vivir dentro de sus medios y pagar sus cuentas, préstamos y tarjetas de crédito sin demoras.</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Si pierde el empleo, trate por lo menos de pagar lo mínimo para proteger su crédito.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DCFED6BB-DE70-5843-B17E-4E64D2C14C2C}"/>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2A51879-D733-5241-B628-021078C85B23}" type="slidenum">
              <a:rPr lang="en-US" altLang="en-US" sz="1200">
                <a:latin typeface="Calibri" panose="020F0502020204030204" pitchFamily="34" charset="0"/>
              </a:rPr>
              <a:pPr eaLnBrk="1" hangingPunct="1"/>
              <a:t>62</a:t>
            </a:fld>
            <a:endParaRPr lang="en-US" altLang="en-US" sz="1200">
              <a:latin typeface="Calibri" panose="020F0502020204030204"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FB53BB7D-CFF5-E646-A85E-3762F0428F2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a:extLst>
              <a:ext uri="{FF2B5EF4-FFF2-40B4-BE49-F238E27FC236}">
                <a16:creationId xmlns:a16="http://schemas.microsoft.com/office/drawing/2014/main" id="{6AD3F77D-2B9B-4D4A-9C5E-666A94703B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Recalque que muchos prestamistas consideran un factor negativo el que usted haya solicitado crédito recientemente.</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59479773-8F21-464B-9283-4AC771D9DC4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C255F8B-7533-B248-8624-5FBC164619DB}" type="slidenum">
              <a:rPr lang="en-US" altLang="en-US" sz="1200">
                <a:latin typeface="Calibri" panose="020F0502020204030204" pitchFamily="34" charset="0"/>
              </a:rPr>
              <a:pPr eaLnBrk="1" hangingPunct="1"/>
              <a:t>63</a:t>
            </a:fld>
            <a:endParaRPr lang="en-US" altLang="en-US" sz="1200">
              <a:latin typeface="Calibri" panose="020F0502020204030204"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a:extLst>
              <a:ext uri="{FF2B5EF4-FFF2-40B4-BE49-F238E27FC236}">
                <a16:creationId xmlns:a16="http://schemas.microsoft.com/office/drawing/2014/main" id="{27C3A51F-0B92-B946-9771-91426A0BEEF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a:extLst>
              <a:ext uri="{FF2B5EF4-FFF2-40B4-BE49-F238E27FC236}">
                <a16:creationId xmlns:a16="http://schemas.microsoft.com/office/drawing/2014/main" id="{65407847-5523-C947-8099-D3AB8BC757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solidFill>
                  <a:srgbClr val="000000"/>
                </a:solidFill>
                <a:latin typeface="Times" pitchFamily="2" charset="0"/>
                <a:ea typeface="ＭＳ Ｐゴシック" panose="020B0600070205080204" pitchFamily="34" charset="-128"/>
              </a:rPr>
              <a:t>Si su ex cónyuge o compañero acumula cargos en cuentas en las que ambos son titulares y no paga, le puede afectar su crédito.</a:t>
            </a:r>
            <a:endParaRPr lang="en-US" altLang="en-US">
              <a:solidFill>
                <a:srgbClr val="000000"/>
              </a:solidFill>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BF6FDC3-6EDB-F44A-B19A-3B55D50E9C3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77FF31D-A381-7948-BDCC-F8CDBB10831E}" type="slidenum">
              <a:rPr lang="en-US" altLang="en-US" sz="1200">
                <a:latin typeface="Calibri" panose="020F0502020204030204" pitchFamily="34" charset="0"/>
              </a:rPr>
              <a:pPr eaLnBrk="1" hangingPunct="1"/>
              <a:t>64</a:t>
            </a:fld>
            <a:endParaRPr lang="en-US" altLang="en-US" sz="1200">
              <a:latin typeface="Calibri" panose="020F0502020204030204"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a:extLst>
              <a:ext uri="{FF2B5EF4-FFF2-40B4-BE49-F238E27FC236}">
                <a16:creationId xmlns:a16="http://schemas.microsoft.com/office/drawing/2014/main" id="{9E0F7D89-F608-C24F-9FF5-72769605A9E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a:extLst>
              <a:ext uri="{FF2B5EF4-FFF2-40B4-BE49-F238E27FC236}">
                <a16:creationId xmlns:a16="http://schemas.microsoft.com/office/drawing/2014/main" id="{F23C4EE1-012E-884C-9E20-8B4241C65F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a:latin typeface="Times" pitchFamily="2" charset="0"/>
                <a:ea typeface="ＭＳ Ｐゴシック" panose="020B0600070205080204" pitchFamily="34" charset="-128"/>
              </a:rPr>
              <a:t>Abra la sesión de preguntas y respuestas.</a:t>
            </a:r>
            <a:endParaRPr lang="en-US" altLang="en-US" dirty="0">
              <a:latin typeface="Times" pitchFamily="2" charset="0"/>
              <a:ea typeface="ＭＳ Ｐゴシック" panose="020B0600070205080204" pitchFamily="34" charset="-128"/>
            </a:endParaRPr>
          </a:p>
          <a:p>
            <a:r>
              <a:rPr lang="en-US" altLang="en-US" dirty="0">
                <a:latin typeface="Times" pitchFamily="2" charset="0"/>
                <a:ea typeface="ＭＳ Ｐゴシック" panose="020B0600070205080204" pitchFamily="34" charset="-128"/>
              </a:rPr>
              <a:t>El manual de </a:t>
            </a:r>
            <a:r>
              <a:rPr lang="en-US" altLang="en-US" dirty="0" err="1">
                <a:latin typeface="Times" pitchFamily="2" charset="0"/>
                <a:ea typeface="ＭＳ Ｐゴシック" panose="020B0600070205080204" pitchFamily="34" charset="-128"/>
              </a:rPr>
              <a:t>instructores</a:t>
            </a:r>
            <a:r>
              <a:rPr lang="en-US" altLang="en-US" dirty="0">
                <a:latin typeface="Times" pitchFamily="2" charset="0"/>
                <a:ea typeface="ＭＳ Ｐゴシック" panose="020B0600070205080204" pitchFamily="34" charset="-128"/>
              </a:rPr>
              <a:t> (Leader’s Guide) </a:t>
            </a:r>
            <a:r>
              <a:rPr lang="en-US" altLang="en-US" dirty="0" err="1">
                <a:latin typeface="Times" pitchFamily="2" charset="0"/>
                <a:ea typeface="ＭＳ Ｐゴシック" panose="020B0600070205080204" pitchFamily="34" charset="-128"/>
              </a:rPr>
              <a:t>titulado</a:t>
            </a:r>
            <a:r>
              <a:rPr lang="en-US" altLang="en-US" dirty="0">
                <a:latin typeface="Times" pitchFamily="2" charset="0"/>
                <a:ea typeface="ＭＳ Ｐゴシック" panose="020B0600070205080204" pitchFamily="34" charset="-128"/>
              </a:rPr>
              <a:t> “Rebuilding Your Credit” </a:t>
            </a:r>
            <a:r>
              <a:rPr lang="en-US" altLang="en-US" dirty="0" err="1">
                <a:latin typeface="Times" pitchFamily="2" charset="0"/>
                <a:ea typeface="ＭＳ Ｐゴシック" panose="020B0600070205080204" pitchFamily="34" charset="-128"/>
              </a:rPr>
              <a:t>está</a:t>
            </a:r>
            <a:r>
              <a:rPr lang="en-US" altLang="en-US" dirty="0">
                <a:latin typeface="Times" pitchFamily="2" charset="0"/>
                <a:ea typeface="ＭＳ Ｐゴシック" panose="020B0600070205080204" pitchFamily="34" charset="-128"/>
              </a:rPr>
              <a:t> </a:t>
            </a:r>
            <a:r>
              <a:rPr lang="en-US" altLang="en-US" dirty="0" err="1">
                <a:latin typeface="Times" pitchFamily="2" charset="0"/>
                <a:ea typeface="ＭＳ Ｐゴシック" panose="020B0600070205080204" pitchFamily="34" charset="-128"/>
              </a:rPr>
              <a:t>escrito</a:t>
            </a:r>
            <a:r>
              <a:rPr lang="en-US" altLang="en-US" dirty="0">
                <a:latin typeface="Times" pitchFamily="2" charset="0"/>
                <a:ea typeface="ＭＳ Ｐゴシック" panose="020B0600070205080204" pitchFamily="34" charset="-128"/>
              </a:rPr>
              <a:t> </a:t>
            </a:r>
            <a:r>
              <a:rPr lang="en-US" altLang="en-US" dirty="0" err="1">
                <a:latin typeface="Times" pitchFamily="2" charset="0"/>
                <a:ea typeface="ＭＳ Ｐゴシック" panose="020B0600070205080204" pitchFamily="34" charset="-128"/>
              </a:rPr>
              <a:t>en</a:t>
            </a:r>
            <a:r>
              <a:rPr lang="en-US" altLang="en-US" dirty="0">
                <a:latin typeface="Times" pitchFamily="2" charset="0"/>
                <a:ea typeface="ＭＳ Ｐゴシック" panose="020B0600070205080204" pitchFamily="34" charset="-128"/>
              </a:rPr>
              <a:t> </a:t>
            </a:r>
            <a:r>
              <a:rPr lang="en-US" altLang="en-US" dirty="0" err="1">
                <a:latin typeface="Times" pitchFamily="2" charset="0"/>
                <a:ea typeface="ＭＳ Ｐゴシック" panose="020B0600070205080204" pitchFamily="34" charset="-128"/>
              </a:rPr>
              <a:t>formato</a:t>
            </a:r>
            <a:r>
              <a:rPr lang="en-US" altLang="en-US" dirty="0">
                <a:latin typeface="Times" pitchFamily="2" charset="0"/>
                <a:ea typeface="ＭＳ Ｐゴシック" panose="020B0600070205080204" pitchFamily="34" charset="-128"/>
              </a:rPr>
              <a:t> de </a:t>
            </a:r>
            <a:r>
              <a:rPr lang="en-US" altLang="en-US" dirty="0" err="1">
                <a:latin typeface="Times" pitchFamily="2" charset="0"/>
                <a:ea typeface="ＭＳ Ｐゴシック" panose="020B0600070205080204" pitchFamily="34" charset="-128"/>
              </a:rPr>
              <a:t>preguntas</a:t>
            </a:r>
            <a:r>
              <a:rPr lang="en-US" altLang="en-US" dirty="0">
                <a:latin typeface="Times" pitchFamily="2" charset="0"/>
                <a:ea typeface="ＭＳ Ｐゴシック" panose="020B0600070205080204" pitchFamily="34" charset="-128"/>
              </a:rPr>
              <a:t> y </a:t>
            </a:r>
            <a:r>
              <a:rPr lang="en-US" altLang="en-US" dirty="0" err="1">
                <a:latin typeface="Times" pitchFamily="2" charset="0"/>
                <a:ea typeface="ＭＳ Ｐゴシック" panose="020B0600070205080204" pitchFamily="34" charset="-128"/>
              </a:rPr>
              <a:t>respuestas</a:t>
            </a:r>
            <a:r>
              <a:rPr lang="en-US" altLang="en-US" dirty="0">
                <a:latin typeface="Times" pitchFamily="2" charset="0"/>
                <a:ea typeface="ＭＳ Ｐゴシック" panose="020B0600070205080204" pitchFamily="34" charset="-128"/>
              </a:rPr>
              <a:t> para </a:t>
            </a:r>
            <a:r>
              <a:rPr lang="en-US" altLang="en-US" dirty="0" err="1">
                <a:latin typeface="Times" pitchFamily="2" charset="0"/>
                <a:ea typeface="ＭＳ Ｐゴシック" panose="020B0600070205080204" pitchFamily="34" charset="-128"/>
              </a:rPr>
              <a:t>ayudarlo</a:t>
            </a:r>
            <a:r>
              <a:rPr lang="en-US" altLang="en-US" dirty="0">
                <a:latin typeface="Times" pitchFamily="2" charset="0"/>
                <a:ea typeface="ＭＳ Ｐゴシック" panose="020B0600070205080204" pitchFamily="34" charset="-128"/>
              </a:rPr>
              <a:t> a </a:t>
            </a:r>
            <a:r>
              <a:rPr lang="en-US" altLang="en-US" dirty="0" err="1">
                <a:latin typeface="Times" pitchFamily="2" charset="0"/>
                <a:ea typeface="ＭＳ Ｐゴシック" panose="020B0600070205080204" pitchFamily="34" charset="-128"/>
              </a:rPr>
              <a:t>anticipar</a:t>
            </a:r>
            <a:r>
              <a:rPr lang="en-US" altLang="en-US" dirty="0">
                <a:latin typeface="Times" pitchFamily="2" charset="0"/>
                <a:ea typeface="ＭＳ Ｐゴシック" panose="020B0600070205080204" pitchFamily="34" charset="-128"/>
              </a:rPr>
              <a:t> las </a:t>
            </a:r>
            <a:r>
              <a:rPr lang="en-US" altLang="en-US" dirty="0" err="1">
                <a:latin typeface="Times" pitchFamily="2" charset="0"/>
                <a:ea typeface="ＭＳ Ｐゴシック" panose="020B0600070205080204" pitchFamily="34" charset="-128"/>
              </a:rPr>
              <a:t>preguntas</a:t>
            </a:r>
            <a:r>
              <a:rPr lang="en-US" altLang="en-US" dirty="0">
                <a:latin typeface="Times" pitchFamily="2" charset="0"/>
                <a:ea typeface="ＭＳ Ｐゴシック" panose="020B0600070205080204" pitchFamily="34" charset="-128"/>
              </a:rPr>
              <a:t> </a:t>
            </a:r>
            <a:r>
              <a:rPr lang="en-US" altLang="en-US" dirty="0" err="1">
                <a:latin typeface="Times" pitchFamily="2" charset="0"/>
                <a:ea typeface="ＭＳ Ｐゴシック" panose="020B0600070205080204" pitchFamily="34" charset="-128"/>
              </a:rPr>
              <a:t>frecuentes</a:t>
            </a:r>
            <a:r>
              <a:rPr lang="en-US" altLang="en-US" dirty="0">
                <a:latin typeface="Times" pitchFamily="2" charset="0"/>
                <a:ea typeface="ＭＳ Ｐゴシック" panose="020B0600070205080204" pitchFamily="34" charset="-128"/>
              </a:rPr>
              <a:t>.</a:t>
            </a:r>
            <a:endParaRPr lang="en-US" altLang="en-US" dirty="0">
              <a:latin typeface="Palatino" pitchFamily="2" charset="77"/>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B5D69743-CCD8-9448-B49C-C1246AE8C36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83FEB92-9BC7-7740-A283-79A44DE2D3E6}" type="slidenum">
              <a:rPr lang="en-US" altLang="en-US" sz="1200">
                <a:latin typeface="Calibri" panose="020F0502020204030204" pitchFamily="34" charset="0"/>
              </a:rPr>
              <a:pPr eaLnBrk="1" hangingPunct="1"/>
              <a:t>65</a:t>
            </a:fld>
            <a:endParaRPr lang="en-US" altLang="en-US" sz="1200">
              <a:latin typeface="Calibri" panose="020F0502020204030204"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a:extLst>
              <a:ext uri="{FF2B5EF4-FFF2-40B4-BE49-F238E27FC236}">
                <a16:creationId xmlns:a16="http://schemas.microsoft.com/office/drawing/2014/main" id="{44962179-6128-7B46-847B-B399E046D7E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a:extLst>
              <a:ext uri="{FF2B5EF4-FFF2-40B4-BE49-F238E27FC236}">
                <a16:creationId xmlns:a16="http://schemas.microsoft.com/office/drawing/2014/main" id="{8A00240F-CC34-AF4A-BD3E-27F3FA84D8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Este ejercicio le ayudará a mejorar su presentación en los seminarios futuros.</a:t>
            </a:r>
          </a:p>
          <a:p>
            <a:r>
              <a:rPr lang="es-ES" altLang="en-US">
                <a:latin typeface="Times" pitchFamily="2" charset="0"/>
                <a:ea typeface="ＭＳ Ｐゴシック" panose="020B0600070205080204" pitchFamily="34" charset="-128"/>
              </a:rPr>
              <a:t>Preguntas que generan discusión</a:t>
            </a:r>
          </a:p>
          <a:p>
            <a:r>
              <a:rPr lang="es-ES" altLang="en-US">
                <a:latin typeface="Times" pitchFamily="2" charset="0"/>
                <a:ea typeface="ＭＳ Ｐゴシック" panose="020B0600070205080204" pitchFamily="34" charset="-128"/>
              </a:rPr>
              <a:t>¿Cumplió el curso con sus expectativas?</a:t>
            </a:r>
          </a:p>
          <a:p>
            <a:r>
              <a:rPr lang="es-ES" altLang="en-US">
                <a:latin typeface="Times" pitchFamily="2" charset="0"/>
                <a:ea typeface="ＭＳ Ｐゴシック" panose="020B0600070205080204" pitchFamily="34" charset="-128"/>
              </a:rPr>
              <a:t>¿Se le dio suficiente tiempo a cada tema?</a:t>
            </a:r>
          </a:p>
          <a:p>
            <a:r>
              <a:rPr lang="es-ES" altLang="en-US">
                <a:latin typeface="Times" pitchFamily="2" charset="0"/>
                <a:ea typeface="ＭＳ Ｐゴシック" panose="020B0600070205080204" pitchFamily="34" charset="-128"/>
              </a:rPr>
              <a:t>¿Qué temas le resultaron más interesantes o valiosos para su trabajo y su vida diaria?</a:t>
            </a:r>
          </a:p>
          <a:p>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B8248AD-9539-0E46-8122-1B0E7148376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C3BDF13-5DEF-A146-B7BC-950CFB1B7699}" type="slidenum">
              <a:rPr lang="en-US" altLang="en-US" sz="1200">
                <a:latin typeface="Calibri" panose="020F0502020204030204" pitchFamily="34" charset="0"/>
              </a:rPr>
              <a:pPr eaLnBrk="1" hangingPunct="1"/>
              <a:t>66</a:t>
            </a:fld>
            <a:endParaRPr lang="en-US" altLang="en-US" sz="1200">
              <a:latin typeface="Calibri" panose="020F0502020204030204"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a:extLst>
              <a:ext uri="{FF2B5EF4-FFF2-40B4-BE49-F238E27FC236}">
                <a16:creationId xmlns:a16="http://schemas.microsoft.com/office/drawing/2014/main" id="{BF83E294-AA2E-0548-9BE2-0F0EEE52E67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a:extLst>
              <a:ext uri="{FF2B5EF4-FFF2-40B4-BE49-F238E27FC236}">
                <a16:creationId xmlns:a16="http://schemas.microsoft.com/office/drawing/2014/main" id="{87F33023-81FD-9744-A849-CBAC5178B8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Reparta los formularios de evaluación. Señale que es importante para usted</a:t>
            </a:r>
            <a:r>
              <a:rPr lang="en-US" altLang="en-US">
                <a:solidFill>
                  <a:srgbClr val="FF0000"/>
                </a:solidFill>
                <a:latin typeface="Times" pitchFamily="2" charset="0"/>
                <a:ea typeface="ＭＳ Ｐゴシック" panose="020B0600070205080204" pitchFamily="34" charset="-128"/>
              </a:rPr>
              <a:t> recibir la opinión de </a:t>
            </a:r>
            <a:r>
              <a:rPr lang="en-US" altLang="en-US">
                <a:latin typeface="Times" pitchFamily="2" charset="0"/>
                <a:ea typeface="ＭＳ Ｐゴシック" panose="020B0600070205080204" pitchFamily="34" charset="-128"/>
              </a:rPr>
              <a:t>los </a:t>
            </a:r>
            <a:r>
              <a:rPr lang="en-US" altLang="en-US">
                <a:solidFill>
                  <a:srgbClr val="FF0000"/>
                </a:solidFill>
                <a:latin typeface="Times" pitchFamily="2" charset="0"/>
                <a:ea typeface="ＭＳ Ｐゴシック" panose="020B0600070205080204" pitchFamily="34" charset="-128"/>
              </a:rPr>
              <a:t>participantes para mejorar como instructor.  Anímelos a completar totalmente el formulario de evaluación</a:t>
            </a:r>
            <a:r>
              <a:rPr lang="en-US" altLang="en-US">
                <a:latin typeface="Times" pitchFamily="2" charset="0"/>
                <a:ea typeface="ＭＳ Ｐゴシック" panose="020B0600070205080204" pitchFamily="34" charset="-128"/>
              </a:rPr>
              <a:t>.  Agradézcales el tiempo que tomaron para charlar y escucharle a usted; no deje de recalcar que usted desea que la experiencia haya sido tan valiosa para ellos como lo fue para usted</a:t>
            </a:r>
          </a:p>
        </p:txBody>
      </p:sp>
      <p:sp>
        <p:nvSpPr>
          <p:cNvPr id="4" name="Slide Number Placeholder 3">
            <a:extLst>
              <a:ext uri="{FF2B5EF4-FFF2-40B4-BE49-F238E27FC236}">
                <a16:creationId xmlns:a16="http://schemas.microsoft.com/office/drawing/2014/main" id="{8011E970-4A3A-454D-9751-8FDCEA17B4C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FEBBEE1-FAC6-4F42-82D9-E19D5B1246AA}" type="slidenum">
              <a:rPr lang="en-US" altLang="en-US" sz="1200">
                <a:latin typeface="Calibri" panose="020F0502020204030204" pitchFamily="34" charset="0"/>
              </a:rPr>
              <a:pPr eaLnBrk="1" hangingPunct="1"/>
              <a:t>67</a:t>
            </a:fld>
            <a:endParaRPr lang="en-US" altLang="en-US" sz="1200">
              <a:latin typeface="Calibri" panose="020F0502020204030204"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a:extLst>
              <a:ext uri="{FF2B5EF4-FFF2-40B4-BE49-F238E27FC236}">
                <a16:creationId xmlns:a16="http://schemas.microsoft.com/office/drawing/2014/main" id="{01D03FF2-20AB-1E45-BC4E-D65D11806BE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a:extLst>
              <a:ext uri="{FF2B5EF4-FFF2-40B4-BE49-F238E27FC236}">
                <a16:creationId xmlns:a16="http://schemas.microsoft.com/office/drawing/2014/main" id="{D2B825BC-6CDF-6544-A85B-F5FC4ADF29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0274988-BF42-2149-9D4F-E84E8597BE1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322338C-9FA3-2C45-A009-0FC7E3BC1362}" type="slidenum">
              <a:rPr lang="en-US" altLang="en-US" sz="1200">
                <a:latin typeface="Calibri" panose="020F0502020204030204" pitchFamily="34" charset="0"/>
              </a:rPr>
              <a:pPr eaLnBrk="1" hangingPunct="1"/>
              <a:t>68</a:t>
            </a:fld>
            <a:endParaRPr lang="en-US" altLang="en-US"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5E1F088-D506-9F4E-BF4D-10BC6330D89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F7B39EFD-A0C2-E24E-A4A1-BD0FBCCFF0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Si lo desea, use etiquetas con el nombre de los participantes.  Reparta los cuadernos.</a:t>
            </a:r>
          </a:p>
          <a:p>
            <a:r>
              <a:rPr lang="es-ES" altLang="en-US">
                <a:latin typeface="Times" pitchFamily="2" charset="0"/>
                <a:ea typeface="ＭＳ Ｐゴシック" panose="020B0600070205080204" pitchFamily="34" charset="-128"/>
              </a:rPr>
              <a:t>Presentación del grupo: Los participantes deben ahora presentarse y decir lo que esperan aprender del seminario.  Esta actividad servirá para romper el hielo, conocerse y sentirse más cómodos.</a:t>
            </a:r>
            <a:endParaRPr lang="en-US" altLang="en-US">
              <a:latin typeface="Times" pitchFamily="2" charset="0"/>
              <a:ea typeface="ＭＳ Ｐゴシック" panose="020B0600070205080204" pitchFamily="34" charset="-128"/>
            </a:endParaRPr>
          </a:p>
          <a:p>
            <a:r>
              <a:rPr lang="es-ES" altLang="en-US">
                <a:latin typeface="Times" pitchFamily="2" charset="0"/>
                <a:ea typeface="ＭＳ Ｐゴシック" panose="020B0600070205080204" pitchFamily="34" charset="-128"/>
              </a:rPr>
              <a:t>Anote las expectativas en la hoja de caballete; o pida un voluntario entre los participantes.  Este proceso los ayuda a ellos a aprender más y a usted comprender mejor lo que ellos requieren.</a:t>
            </a:r>
          </a:p>
          <a:p>
            <a:r>
              <a:rPr lang="es-ES" altLang="en-US">
                <a:latin typeface="Times" pitchFamily="2" charset="0"/>
                <a:ea typeface="ＭＳ Ｐゴシック" panose="020B0600070205080204" pitchFamily="34" charset="-128"/>
              </a:rPr>
              <a:t>Guarde la página para la sesión de resumen y evaluación al final de la segunda sesión, para repasarla y solicitar opiniones de los participantes sobre el seminario.</a:t>
            </a:r>
            <a:endParaRPr lang="en-US" altLang="en-US">
              <a:latin typeface="Times" pitchFamily="2"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547B070-BCBE-7046-BADB-BA72E2972D8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52C9BFF-2B1A-1940-AB85-2558C01AFEE2}" type="slidenum">
              <a:rPr lang="en-US" altLang="en-US" sz="1200">
                <a:latin typeface="Calibri" panose="020F0502020204030204" pitchFamily="34" charset="0"/>
              </a:rPr>
              <a:pPr eaLnBrk="1" hangingPunct="1"/>
              <a:t>7</a:t>
            </a:fld>
            <a:endParaRPr lang="en-US" altLang="en-US" sz="12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2CBA222-66FA-8D4F-B3B8-B55CFF88F71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E626371D-B540-F84A-8369-C6BB79788C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Muestre el folleto “Mejore su crédito”.</a:t>
            </a:r>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Si es apropiado, informe a los participantes que está disponible en español, chino, coreano y vietnamita. </a:t>
            </a:r>
          </a:p>
          <a:p>
            <a:r>
              <a:rPr lang="es-ES" altLang="en-US">
                <a:latin typeface="Times" pitchFamily="2" charset="0"/>
                <a:ea typeface="ＭＳ Ｐゴシック" panose="020B0600070205080204" pitchFamily="34" charset="-128"/>
              </a:rPr>
              <a:t>Permita que los participantes se familiaricen con el folleto durante unos minutos.</a:t>
            </a:r>
            <a:endParaRPr lang="en-US" altLang="en-US">
              <a:latin typeface="Times" pitchFamily="2" charset="0"/>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0065AFB-E5FF-6F4C-8A11-52AE16A2160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0043AB8-0DC7-4140-9276-31976F4FAD65}" type="slidenum">
              <a:rPr lang="en-US" altLang="en-US" sz="1200">
                <a:latin typeface="Calibri" panose="020F0502020204030204" pitchFamily="34" charset="0"/>
              </a:rPr>
              <a:pPr eaLnBrk="1" hangingPunct="1"/>
              <a:t>8</a:t>
            </a:fld>
            <a:endParaRPr lang="en-US" altLang="en-US"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4D46F60-262A-4F42-B633-1ED3C298992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16DBA19D-29B1-5B4E-99A1-9769C552A6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pitchFamily="2" charset="0"/>
                <a:ea typeface="ＭＳ Ｐゴシック" panose="020B0600070205080204" pitchFamily="34" charset="-128"/>
              </a:rPr>
              <a:t>Pregunte a los participantes que significa para ellos el “mal crédito”,</a:t>
            </a:r>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No hay respuestas correctas o equivocadas.  Este ejercicio es para medir el nivel de conocimiento de los participantes.</a:t>
            </a:r>
          </a:p>
          <a:p>
            <a:r>
              <a:rPr lang="es-ES" altLang="en-US">
                <a:latin typeface="Times" pitchFamily="2" charset="0"/>
                <a:ea typeface="ＭＳ Ｐゴシック" panose="020B0600070205080204" pitchFamily="34" charset="-128"/>
              </a:rPr>
              <a:t>Como líder, su deber es escuchar con atención y extraer la información útil para toda la clase.  Usted debe animar y servir de apoyo y también tolerar las respuestas inespecíficas.</a:t>
            </a:r>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Anote algunas de las respuestas en la hoja de caballete.</a:t>
            </a:r>
            <a:endParaRPr lang="en-US" altLang="en-US">
              <a:latin typeface="Palatino" pitchFamily="2" charset="77"/>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DE5988AC-609C-FC4B-96DF-8F6F13A2C72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B61CEA0-DE98-3448-9F83-51FA9563E61C}" type="slidenum">
              <a:rPr lang="en-US" altLang="en-US" sz="1200">
                <a:latin typeface="Calibri" panose="020F0502020204030204" pitchFamily="34" charset="0"/>
              </a:rPr>
              <a:pPr eaLnBrk="1" hangingPunct="1"/>
              <a:t>9</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487100A-E416-5540-AAE0-585A56677546}"/>
              </a:ext>
            </a:extLst>
          </p:cNvPr>
          <p:cNvSpPr>
            <a:spLocks noGrp="1"/>
          </p:cNvSpPr>
          <p:nvPr>
            <p:ph type="dt" sz="half" idx="10"/>
          </p:nvPr>
        </p:nvSpPr>
        <p:spPr/>
        <p:txBody>
          <a:bodyPr/>
          <a:lstStyle>
            <a:lvl1pPr>
              <a:defRPr/>
            </a:lvl1pPr>
          </a:lstStyle>
          <a:p>
            <a:fld id="{0913F70E-3811-7846-B36E-BD875076F2F5}" type="datetime1">
              <a:rPr lang="en-US" altLang="en-US"/>
              <a:pPr/>
              <a:t>7/10/19</a:t>
            </a:fld>
            <a:endParaRPr lang="en-US" altLang="en-US"/>
          </a:p>
        </p:txBody>
      </p:sp>
      <p:sp>
        <p:nvSpPr>
          <p:cNvPr id="5" name="Footer Placeholder 4">
            <a:extLst>
              <a:ext uri="{FF2B5EF4-FFF2-40B4-BE49-F238E27FC236}">
                <a16:creationId xmlns:a16="http://schemas.microsoft.com/office/drawing/2014/main" id="{8283F787-A345-6F42-B890-7CBE62D077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66E5B9-344E-F84A-83EB-D1E7070609C4}"/>
              </a:ext>
            </a:extLst>
          </p:cNvPr>
          <p:cNvSpPr>
            <a:spLocks noGrp="1"/>
          </p:cNvSpPr>
          <p:nvPr>
            <p:ph type="sldNum" sz="quarter" idx="12"/>
          </p:nvPr>
        </p:nvSpPr>
        <p:spPr/>
        <p:txBody>
          <a:bodyPr/>
          <a:lstStyle>
            <a:lvl1pPr>
              <a:defRPr/>
            </a:lvl1pPr>
          </a:lstStyle>
          <a:p>
            <a:fld id="{1EB7C0BC-5A6B-7749-BBC5-77B8FA6C3D42}" type="slidenum">
              <a:rPr lang="en-US" altLang="en-US"/>
              <a:pPr/>
              <a:t>‹#›</a:t>
            </a:fld>
            <a:endParaRPr lang="en-US" altLang="en-US"/>
          </a:p>
        </p:txBody>
      </p:sp>
    </p:spTree>
    <p:extLst>
      <p:ext uri="{BB962C8B-B14F-4D97-AF65-F5344CB8AC3E}">
        <p14:creationId xmlns:p14="http://schemas.microsoft.com/office/powerpoint/2010/main" val="120596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5736E-3DD6-4542-A780-B26EA0737844}"/>
              </a:ext>
            </a:extLst>
          </p:cNvPr>
          <p:cNvSpPr>
            <a:spLocks noGrp="1"/>
          </p:cNvSpPr>
          <p:nvPr>
            <p:ph type="dt" sz="half" idx="10"/>
          </p:nvPr>
        </p:nvSpPr>
        <p:spPr/>
        <p:txBody>
          <a:bodyPr/>
          <a:lstStyle>
            <a:lvl1pPr>
              <a:defRPr/>
            </a:lvl1pPr>
          </a:lstStyle>
          <a:p>
            <a:fld id="{9B412089-BFF6-1A4B-B32D-0AFEF9B4ADDC}" type="datetime1">
              <a:rPr lang="en-US" altLang="en-US"/>
              <a:pPr/>
              <a:t>7/10/19</a:t>
            </a:fld>
            <a:endParaRPr lang="en-US" altLang="en-US"/>
          </a:p>
        </p:txBody>
      </p:sp>
      <p:sp>
        <p:nvSpPr>
          <p:cNvPr id="5" name="Footer Placeholder 4">
            <a:extLst>
              <a:ext uri="{FF2B5EF4-FFF2-40B4-BE49-F238E27FC236}">
                <a16:creationId xmlns:a16="http://schemas.microsoft.com/office/drawing/2014/main" id="{4E3A0771-CD73-B249-B1F0-A0B9AE1EFC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D6208D-B608-1644-B38C-E1E2DAAD8046}"/>
              </a:ext>
            </a:extLst>
          </p:cNvPr>
          <p:cNvSpPr>
            <a:spLocks noGrp="1"/>
          </p:cNvSpPr>
          <p:nvPr>
            <p:ph type="sldNum" sz="quarter" idx="12"/>
          </p:nvPr>
        </p:nvSpPr>
        <p:spPr/>
        <p:txBody>
          <a:bodyPr/>
          <a:lstStyle>
            <a:lvl1pPr>
              <a:defRPr/>
            </a:lvl1pPr>
          </a:lstStyle>
          <a:p>
            <a:fld id="{23D8A14E-A6AA-E24E-8572-35093D7C7AF7}" type="slidenum">
              <a:rPr lang="en-US" altLang="en-US"/>
              <a:pPr/>
              <a:t>‹#›</a:t>
            </a:fld>
            <a:endParaRPr lang="en-US" altLang="en-US"/>
          </a:p>
        </p:txBody>
      </p:sp>
    </p:spTree>
    <p:extLst>
      <p:ext uri="{BB962C8B-B14F-4D97-AF65-F5344CB8AC3E}">
        <p14:creationId xmlns:p14="http://schemas.microsoft.com/office/powerpoint/2010/main" val="369782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C5535-FF3D-C746-974A-07402C584B7B}"/>
              </a:ext>
            </a:extLst>
          </p:cNvPr>
          <p:cNvSpPr>
            <a:spLocks noGrp="1"/>
          </p:cNvSpPr>
          <p:nvPr>
            <p:ph type="dt" sz="half" idx="10"/>
          </p:nvPr>
        </p:nvSpPr>
        <p:spPr/>
        <p:txBody>
          <a:bodyPr/>
          <a:lstStyle>
            <a:lvl1pPr>
              <a:defRPr/>
            </a:lvl1pPr>
          </a:lstStyle>
          <a:p>
            <a:fld id="{405C19CC-F43C-6144-96CF-C1B13582738B}" type="datetime1">
              <a:rPr lang="en-US" altLang="en-US"/>
              <a:pPr/>
              <a:t>7/10/19</a:t>
            </a:fld>
            <a:endParaRPr lang="en-US" altLang="en-US"/>
          </a:p>
        </p:txBody>
      </p:sp>
      <p:sp>
        <p:nvSpPr>
          <p:cNvPr id="5" name="Footer Placeholder 4">
            <a:extLst>
              <a:ext uri="{FF2B5EF4-FFF2-40B4-BE49-F238E27FC236}">
                <a16:creationId xmlns:a16="http://schemas.microsoft.com/office/drawing/2014/main" id="{1EC0B8B0-F3B9-FC4E-9929-BD2E120AB9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F0A3F3-701E-E04B-9B21-EFDA6DB02CA3}"/>
              </a:ext>
            </a:extLst>
          </p:cNvPr>
          <p:cNvSpPr>
            <a:spLocks noGrp="1"/>
          </p:cNvSpPr>
          <p:nvPr>
            <p:ph type="sldNum" sz="quarter" idx="12"/>
          </p:nvPr>
        </p:nvSpPr>
        <p:spPr/>
        <p:txBody>
          <a:bodyPr/>
          <a:lstStyle>
            <a:lvl1pPr>
              <a:defRPr/>
            </a:lvl1pPr>
          </a:lstStyle>
          <a:p>
            <a:fld id="{496A1FEC-D21C-1946-982D-FFA0CDF80D41}" type="slidenum">
              <a:rPr lang="en-US" altLang="en-US"/>
              <a:pPr/>
              <a:t>‹#›</a:t>
            </a:fld>
            <a:endParaRPr lang="en-US" altLang="en-US"/>
          </a:p>
        </p:txBody>
      </p:sp>
    </p:spTree>
    <p:extLst>
      <p:ext uri="{BB962C8B-B14F-4D97-AF65-F5344CB8AC3E}">
        <p14:creationId xmlns:p14="http://schemas.microsoft.com/office/powerpoint/2010/main" val="404805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9804E-B812-2D4D-A407-A9C7D08ED484}"/>
              </a:ext>
            </a:extLst>
          </p:cNvPr>
          <p:cNvSpPr>
            <a:spLocks noGrp="1"/>
          </p:cNvSpPr>
          <p:nvPr>
            <p:ph type="dt" sz="half" idx="10"/>
          </p:nvPr>
        </p:nvSpPr>
        <p:spPr/>
        <p:txBody>
          <a:bodyPr/>
          <a:lstStyle>
            <a:lvl1pPr>
              <a:defRPr/>
            </a:lvl1pPr>
          </a:lstStyle>
          <a:p>
            <a:fld id="{41649D35-00BD-2249-BD1C-4CE1FB48FBDC}" type="datetime1">
              <a:rPr lang="en-US" altLang="en-US"/>
              <a:pPr/>
              <a:t>7/10/19</a:t>
            </a:fld>
            <a:endParaRPr lang="en-US" altLang="en-US"/>
          </a:p>
        </p:txBody>
      </p:sp>
      <p:sp>
        <p:nvSpPr>
          <p:cNvPr id="5" name="Footer Placeholder 4">
            <a:extLst>
              <a:ext uri="{FF2B5EF4-FFF2-40B4-BE49-F238E27FC236}">
                <a16:creationId xmlns:a16="http://schemas.microsoft.com/office/drawing/2014/main" id="{FAE6FC13-1A40-EA4A-B549-A9F5A4EC5B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FE3623-2214-9749-8924-50B7C327B8A4}"/>
              </a:ext>
            </a:extLst>
          </p:cNvPr>
          <p:cNvSpPr>
            <a:spLocks noGrp="1"/>
          </p:cNvSpPr>
          <p:nvPr>
            <p:ph type="sldNum" sz="quarter" idx="12"/>
          </p:nvPr>
        </p:nvSpPr>
        <p:spPr/>
        <p:txBody>
          <a:bodyPr/>
          <a:lstStyle>
            <a:lvl1pPr>
              <a:defRPr/>
            </a:lvl1pPr>
          </a:lstStyle>
          <a:p>
            <a:fld id="{4D02A90D-B9C6-9442-85D8-F2F4E37BE31C}" type="slidenum">
              <a:rPr lang="en-US" altLang="en-US"/>
              <a:pPr/>
              <a:t>‹#›</a:t>
            </a:fld>
            <a:endParaRPr lang="en-US" altLang="en-US"/>
          </a:p>
        </p:txBody>
      </p:sp>
    </p:spTree>
    <p:extLst>
      <p:ext uri="{BB962C8B-B14F-4D97-AF65-F5344CB8AC3E}">
        <p14:creationId xmlns:p14="http://schemas.microsoft.com/office/powerpoint/2010/main" val="2908025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975991-DF8D-4A4E-B62A-61AA20D4444A}"/>
              </a:ext>
            </a:extLst>
          </p:cNvPr>
          <p:cNvSpPr>
            <a:spLocks noGrp="1"/>
          </p:cNvSpPr>
          <p:nvPr>
            <p:ph type="dt" sz="half" idx="10"/>
          </p:nvPr>
        </p:nvSpPr>
        <p:spPr/>
        <p:txBody>
          <a:bodyPr/>
          <a:lstStyle>
            <a:lvl1pPr>
              <a:defRPr/>
            </a:lvl1pPr>
          </a:lstStyle>
          <a:p>
            <a:fld id="{4CE3FD61-3B5C-4B4E-BEB0-5ADBCE46C8A7}" type="datetime1">
              <a:rPr lang="en-US" altLang="en-US"/>
              <a:pPr/>
              <a:t>7/10/19</a:t>
            </a:fld>
            <a:endParaRPr lang="en-US" altLang="en-US"/>
          </a:p>
        </p:txBody>
      </p:sp>
      <p:sp>
        <p:nvSpPr>
          <p:cNvPr id="5" name="Footer Placeholder 4">
            <a:extLst>
              <a:ext uri="{FF2B5EF4-FFF2-40B4-BE49-F238E27FC236}">
                <a16:creationId xmlns:a16="http://schemas.microsoft.com/office/drawing/2014/main" id="{8FCCE557-CAF0-3740-9DC1-6577D89C46C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42D0F2-239E-3348-B858-022129EF855A}"/>
              </a:ext>
            </a:extLst>
          </p:cNvPr>
          <p:cNvSpPr>
            <a:spLocks noGrp="1"/>
          </p:cNvSpPr>
          <p:nvPr>
            <p:ph type="sldNum" sz="quarter" idx="12"/>
          </p:nvPr>
        </p:nvSpPr>
        <p:spPr/>
        <p:txBody>
          <a:bodyPr/>
          <a:lstStyle>
            <a:lvl1pPr>
              <a:defRPr/>
            </a:lvl1pPr>
          </a:lstStyle>
          <a:p>
            <a:fld id="{BC25A52D-659F-C147-9632-7938D0060EA4}" type="slidenum">
              <a:rPr lang="en-US" altLang="en-US"/>
              <a:pPr/>
              <a:t>‹#›</a:t>
            </a:fld>
            <a:endParaRPr lang="en-US" altLang="en-US"/>
          </a:p>
        </p:txBody>
      </p:sp>
    </p:spTree>
    <p:extLst>
      <p:ext uri="{BB962C8B-B14F-4D97-AF65-F5344CB8AC3E}">
        <p14:creationId xmlns:p14="http://schemas.microsoft.com/office/powerpoint/2010/main" val="226804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F95D674-D505-0D40-9A95-DC3052EA8D1F}"/>
              </a:ext>
            </a:extLst>
          </p:cNvPr>
          <p:cNvSpPr>
            <a:spLocks noGrp="1"/>
          </p:cNvSpPr>
          <p:nvPr>
            <p:ph type="dt" sz="half" idx="10"/>
          </p:nvPr>
        </p:nvSpPr>
        <p:spPr/>
        <p:txBody>
          <a:bodyPr/>
          <a:lstStyle>
            <a:lvl1pPr>
              <a:defRPr/>
            </a:lvl1pPr>
          </a:lstStyle>
          <a:p>
            <a:fld id="{CA707270-C64A-BE40-8491-ED281E36D920}" type="datetime1">
              <a:rPr lang="en-US" altLang="en-US"/>
              <a:pPr/>
              <a:t>7/10/19</a:t>
            </a:fld>
            <a:endParaRPr lang="en-US" altLang="en-US"/>
          </a:p>
        </p:txBody>
      </p:sp>
      <p:sp>
        <p:nvSpPr>
          <p:cNvPr id="6" name="Footer Placeholder 4">
            <a:extLst>
              <a:ext uri="{FF2B5EF4-FFF2-40B4-BE49-F238E27FC236}">
                <a16:creationId xmlns:a16="http://schemas.microsoft.com/office/drawing/2014/main" id="{21A7AE7D-0AF5-CF4C-A0F1-D74CF7BFF51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0328C0E-5E6F-6F4B-A40D-3CCB6B2E8C71}"/>
              </a:ext>
            </a:extLst>
          </p:cNvPr>
          <p:cNvSpPr>
            <a:spLocks noGrp="1"/>
          </p:cNvSpPr>
          <p:nvPr>
            <p:ph type="sldNum" sz="quarter" idx="12"/>
          </p:nvPr>
        </p:nvSpPr>
        <p:spPr/>
        <p:txBody>
          <a:bodyPr/>
          <a:lstStyle>
            <a:lvl1pPr>
              <a:defRPr/>
            </a:lvl1pPr>
          </a:lstStyle>
          <a:p>
            <a:fld id="{FA719155-B406-B948-9FB0-77A8D36C85B4}" type="slidenum">
              <a:rPr lang="en-US" altLang="en-US"/>
              <a:pPr/>
              <a:t>‹#›</a:t>
            </a:fld>
            <a:endParaRPr lang="en-US" altLang="en-US"/>
          </a:p>
        </p:txBody>
      </p:sp>
    </p:spTree>
    <p:extLst>
      <p:ext uri="{BB962C8B-B14F-4D97-AF65-F5344CB8AC3E}">
        <p14:creationId xmlns:p14="http://schemas.microsoft.com/office/powerpoint/2010/main" val="230329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4C29E1C-840A-7847-8887-0098420CE94F}"/>
              </a:ext>
            </a:extLst>
          </p:cNvPr>
          <p:cNvSpPr>
            <a:spLocks noGrp="1"/>
          </p:cNvSpPr>
          <p:nvPr>
            <p:ph type="dt" sz="half" idx="10"/>
          </p:nvPr>
        </p:nvSpPr>
        <p:spPr/>
        <p:txBody>
          <a:bodyPr/>
          <a:lstStyle>
            <a:lvl1pPr>
              <a:defRPr/>
            </a:lvl1pPr>
          </a:lstStyle>
          <a:p>
            <a:fld id="{1902AD9D-3139-E647-A0F2-EDEAD5070B1B}" type="datetime1">
              <a:rPr lang="en-US" altLang="en-US"/>
              <a:pPr/>
              <a:t>7/10/19</a:t>
            </a:fld>
            <a:endParaRPr lang="en-US" altLang="en-US"/>
          </a:p>
        </p:txBody>
      </p:sp>
      <p:sp>
        <p:nvSpPr>
          <p:cNvPr id="8" name="Footer Placeholder 4">
            <a:extLst>
              <a:ext uri="{FF2B5EF4-FFF2-40B4-BE49-F238E27FC236}">
                <a16:creationId xmlns:a16="http://schemas.microsoft.com/office/drawing/2014/main" id="{55F653F4-B0AE-E04E-BFCA-9DDFB4AF938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09B449F-7861-C046-98C5-CC512F463CE1}"/>
              </a:ext>
            </a:extLst>
          </p:cNvPr>
          <p:cNvSpPr>
            <a:spLocks noGrp="1"/>
          </p:cNvSpPr>
          <p:nvPr>
            <p:ph type="sldNum" sz="quarter" idx="12"/>
          </p:nvPr>
        </p:nvSpPr>
        <p:spPr/>
        <p:txBody>
          <a:bodyPr/>
          <a:lstStyle>
            <a:lvl1pPr>
              <a:defRPr/>
            </a:lvl1pPr>
          </a:lstStyle>
          <a:p>
            <a:fld id="{041D5083-05EB-0248-8251-D56FEDBC4BA5}" type="slidenum">
              <a:rPr lang="en-US" altLang="en-US"/>
              <a:pPr/>
              <a:t>‹#›</a:t>
            </a:fld>
            <a:endParaRPr lang="en-US" altLang="en-US"/>
          </a:p>
        </p:txBody>
      </p:sp>
    </p:spTree>
    <p:extLst>
      <p:ext uri="{BB962C8B-B14F-4D97-AF65-F5344CB8AC3E}">
        <p14:creationId xmlns:p14="http://schemas.microsoft.com/office/powerpoint/2010/main" val="35794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B3DAB81-9862-3848-A89F-DB00E95CD122}"/>
              </a:ext>
            </a:extLst>
          </p:cNvPr>
          <p:cNvSpPr>
            <a:spLocks noGrp="1"/>
          </p:cNvSpPr>
          <p:nvPr>
            <p:ph type="dt" sz="half" idx="10"/>
          </p:nvPr>
        </p:nvSpPr>
        <p:spPr/>
        <p:txBody>
          <a:bodyPr/>
          <a:lstStyle>
            <a:lvl1pPr>
              <a:defRPr/>
            </a:lvl1pPr>
          </a:lstStyle>
          <a:p>
            <a:fld id="{09B72DA3-8CF7-6945-89EE-4707025385B4}" type="datetime1">
              <a:rPr lang="en-US" altLang="en-US"/>
              <a:pPr/>
              <a:t>7/10/19</a:t>
            </a:fld>
            <a:endParaRPr lang="en-US" altLang="en-US"/>
          </a:p>
        </p:txBody>
      </p:sp>
      <p:sp>
        <p:nvSpPr>
          <p:cNvPr id="4" name="Footer Placeholder 4">
            <a:extLst>
              <a:ext uri="{FF2B5EF4-FFF2-40B4-BE49-F238E27FC236}">
                <a16:creationId xmlns:a16="http://schemas.microsoft.com/office/drawing/2014/main" id="{DEEB309D-5354-2D46-9EB2-BBC7082459B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F8CA063-1F5C-654C-B203-EB391A7E3D37}"/>
              </a:ext>
            </a:extLst>
          </p:cNvPr>
          <p:cNvSpPr>
            <a:spLocks noGrp="1"/>
          </p:cNvSpPr>
          <p:nvPr>
            <p:ph type="sldNum" sz="quarter" idx="12"/>
          </p:nvPr>
        </p:nvSpPr>
        <p:spPr/>
        <p:txBody>
          <a:bodyPr/>
          <a:lstStyle>
            <a:lvl1pPr>
              <a:defRPr/>
            </a:lvl1pPr>
          </a:lstStyle>
          <a:p>
            <a:fld id="{EEDE07EF-7B74-2840-BEF6-EF0AA81B209B}" type="slidenum">
              <a:rPr lang="en-US" altLang="en-US"/>
              <a:pPr/>
              <a:t>‹#›</a:t>
            </a:fld>
            <a:endParaRPr lang="en-US" altLang="en-US"/>
          </a:p>
        </p:txBody>
      </p:sp>
    </p:spTree>
    <p:extLst>
      <p:ext uri="{BB962C8B-B14F-4D97-AF65-F5344CB8AC3E}">
        <p14:creationId xmlns:p14="http://schemas.microsoft.com/office/powerpoint/2010/main" val="207941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27B5283-3260-8847-9F60-6E6FBC11E9F8}"/>
              </a:ext>
            </a:extLst>
          </p:cNvPr>
          <p:cNvSpPr>
            <a:spLocks noGrp="1"/>
          </p:cNvSpPr>
          <p:nvPr>
            <p:ph type="dt" sz="half" idx="10"/>
          </p:nvPr>
        </p:nvSpPr>
        <p:spPr/>
        <p:txBody>
          <a:bodyPr/>
          <a:lstStyle>
            <a:lvl1pPr>
              <a:defRPr/>
            </a:lvl1pPr>
          </a:lstStyle>
          <a:p>
            <a:fld id="{4B7D903F-326D-414C-84B8-81C2D112DF62}" type="datetime1">
              <a:rPr lang="en-US" altLang="en-US"/>
              <a:pPr/>
              <a:t>7/10/19</a:t>
            </a:fld>
            <a:endParaRPr lang="en-US" altLang="en-US"/>
          </a:p>
        </p:txBody>
      </p:sp>
      <p:sp>
        <p:nvSpPr>
          <p:cNvPr id="3" name="Footer Placeholder 4">
            <a:extLst>
              <a:ext uri="{FF2B5EF4-FFF2-40B4-BE49-F238E27FC236}">
                <a16:creationId xmlns:a16="http://schemas.microsoft.com/office/drawing/2014/main" id="{2983F957-6419-8E4E-B373-D6AEC2C12D0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FC21FA0-BF4E-D046-AE42-8B42AC1C69C1}"/>
              </a:ext>
            </a:extLst>
          </p:cNvPr>
          <p:cNvSpPr>
            <a:spLocks noGrp="1"/>
          </p:cNvSpPr>
          <p:nvPr>
            <p:ph type="sldNum" sz="quarter" idx="12"/>
          </p:nvPr>
        </p:nvSpPr>
        <p:spPr/>
        <p:txBody>
          <a:bodyPr/>
          <a:lstStyle>
            <a:lvl1pPr>
              <a:defRPr/>
            </a:lvl1pPr>
          </a:lstStyle>
          <a:p>
            <a:fld id="{1574C09D-7493-0C43-9413-64554337C378}" type="slidenum">
              <a:rPr lang="en-US" altLang="en-US"/>
              <a:pPr/>
              <a:t>‹#›</a:t>
            </a:fld>
            <a:endParaRPr lang="en-US" altLang="en-US"/>
          </a:p>
        </p:txBody>
      </p:sp>
    </p:spTree>
    <p:extLst>
      <p:ext uri="{BB962C8B-B14F-4D97-AF65-F5344CB8AC3E}">
        <p14:creationId xmlns:p14="http://schemas.microsoft.com/office/powerpoint/2010/main" val="2708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CCC9E16-049F-174B-895B-420C1DBB5D0C}"/>
              </a:ext>
            </a:extLst>
          </p:cNvPr>
          <p:cNvSpPr>
            <a:spLocks noGrp="1"/>
          </p:cNvSpPr>
          <p:nvPr>
            <p:ph type="dt" sz="half" idx="10"/>
          </p:nvPr>
        </p:nvSpPr>
        <p:spPr/>
        <p:txBody>
          <a:bodyPr/>
          <a:lstStyle>
            <a:lvl1pPr>
              <a:defRPr/>
            </a:lvl1pPr>
          </a:lstStyle>
          <a:p>
            <a:fld id="{95482CED-84AA-064F-B49A-C7C94DADC1FC}" type="datetime1">
              <a:rPr lang="en-US" altLang="en-US"/>
              <a:pPr/>
              <a:t>7/10/19</a:t>
            </a:fld>
            <a:endParaRPr lang="en-US" altLang="en-US"/>
          </a:p>
        </p:txBody>
      </p:sp>
      <p:sp>
        <p:nvSpPr>
          <p:cNvPr id="6" name="Footer Placeholder 4">
            <a:extLst>
              <a:ext uri="{FF2B5EF4-FFF2-40B4-BE49-F238E27FC236}">
                <a16:creationId xmlns:a16="http://schemas.microsoft.com/office/drawing/2014/main" id="{1FEC1B2B-43DA-7F4F-B2A6-1093596313F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3B6C91D-EC71-404F-AF12-DE71F878841D}"/>
              </a:ext>
            </a:extLst>
          </p:cNvPr>
          <p:cNvSpPr>
            <a:spLocks noGrp="1"/>
          </p:cNvSpPr>
          <p:nvPr>
            <p:ph type="sldNum" sz="quarter" idx="12"/>
          </p:nvPr>
        </p:nvSpPr>
        <p:spPr/>
        <p:txBody>
          <a:bodyPr/>
          <a:lstStyle>
            <a:lvl1pPr>
              <a:defRPr/>
            </a:lvl1pPr>
          </a:lstStyle>
          <a:p>
            <a:fld id="{00AF636D-8CEF-7446-8CA9-9D1F719530C3}" type="slidenum">
              <a:rPr lang="en-US" altLang="en-US"/>
              <a:pPr/>
              <a:t>‹#›</a:t>
            </a:fld>
            <a:endParaRPr lang="en-US" altLang="en-US"/>
          </a:p>
        </p:txBody>
      </p:sp>
    </p:spTree>
    <p:extLst>
      <p:ext uri="{BB962C8B-B14F-4D97-AF65-F5344CB8AC3E}">
        <p14:creationId xmlns:p14="http://schemas.microsoft.com/office/powerpoint/2010/main" val="2308777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F980929-E251-F54A-B6AC-F9B4C52D94A7}"/>
              </a:ext>
            </a:extLst>
          </p:cNvPr>
          <p:cNvSpPr>
            <a:spLocks noGrp="1"/>
          </p:cNvSpPr>
          <p:nvPr>
            <p:ph type="dt" sz="half" idx="10"/>
          </p:nvPr>
        </p:nvSpPr>
        <p:spPr/>
        <p:txBody>
          <a:bodyPr/>
          <a:lstStyle>
            <a:lvl1pPr>
              <a:defRPr/>
            </a:lvl1pPr>
          </a:lstStyle>
          <a:p>
            <a:fld id="{570AACD9-412E-4243-84C9-54DF53A28266}" type="datetime1">
              <a:rPr lang="en-US" altLang="en-US"/>
              <a:pPr/>
              <a:t>7/10/19</a:t>
            </a:fld>
            <a:endParaRPr lang="en-US" altLang="en-US"/>
          </a:p>
        </p:txBody>
      </p:sp>
      <p:sp>
        <p:nvSpPr>
          <p:cNvPr id="6" name="Footer Placeholder 4">
            <a:extLst>
              <a:ext uri="{FF2B5EF4-FFF2-40B4-BE49-F238E27FC236}">
                <a16:creationId xmlns:a16="http://schemas.microsoft.com/office/drawing/2014/main" id="{6A95151A-5BBA-1C4C-900A-E4B35052DBA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5261D9-BC43-C14E-91F0-E78090A44FD5}"/>
              </a:ext>
            </a:extLst>
          </p:cNvPr>
          <p:cNvSpPr>
            <a:spLocks noGrp="1"/>
          </p:cNvSpPr>
          <p:nvPr>
            <p:ph type="sldNum" sz="quarter" idx="12"/>
          </p:nvPr>
        </p:nvSpPr>
        <p:spPr/>
        <p:txBody>
          <a:bodyPr/>
          <a:lstStyle>
            <a:lvl1pPr>
              <a:defRPr/>
            </a:lvl1pPr>
          </a:lstStyle>
          <a:p>
            <a:fld id="{3AA8CED1-92DB-984F-A78C-2411E8AA6B48}" type="slidenum">
              <a:rPr lang="en-US" altLang="en-US"/>
              <a:pPr/>
              <a:t>‹#›</a:t>
            </a:fld>
            <a:endParaRPr lang="en-US" altLang="en-US"/>
          </a:p>
        </p:txBody>
      </p:sp>
    </p:spTree>
    <p:extLst>
      <p:ext uri="{BB962C8B-B14F-4D97-AF65-F5344CB8AC3E}">
        <p14:creationId xmlns:p14="http://schemas.microsoft.com/office/powerpoint/2010/main" val="182344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3608F23-46B5-D041-B17E-04B57F4CE00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95F8196-1B9F-A44A-93E1-48C68E9F712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0633AD1-F6ED-294B-9774-FF7BC3EE6C1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0E5515C6-04AD-974A-B0ED-2CF3BE4B05F6}" type="datetime1">
              <a:rPr lang="en-US" altLang="en-US"/>
              <a:pPr/>
              <a:t>7/10/19</a:t>
            </a:fld>
            <a:endParaRPr lang="en-US" altLang="en-US"/>
          </a:p>
        </p:txBody>
      </p:sp>
      <p:sp>
        <p:nvSpPr>
          <p:cNvPr id="5" name="Footer Placeholder 4">
            <a:extLst>
              <a:ext uri="{FF2B5EF4-FFF2-40B4-BE49-F238E27FC236}">
                <a16:creationId xmlns:a16="http://schemas.microsoft.com/office/drawing/2014/main" id="{B76380DF-334C-A646-853F-3EEDCE3ACCD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5FC34A50-8200-B54E-9110-0289CAB5C77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F7B90E0-097A-9A4B-AC45-4F1936CE56E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604A5C6-78CC-0A44-AF2C-D3E29AC380E7}"/>
              </a:ext>
            </a:extLst>
          </p:cNvPr>
          <p:cNvPicPr>
            <a:picLocks noChangeAspect="1"/>
          </p:cNvPicPr>
          <p:nvPr/>
        </p:nvPicPr>
        <p:blipFill>
          <a:blip r:embed="rId3"/>
          <a:stretch>
            <a:fillRect/>
          </a:stretch>
        </p:blipFill>
        <p:spPr>
          <a:xfrm>
            <a:off x="152400" y="6514729"/>
            <a:ext cx="1216152" cy="206746"/>
          </a:xfrm>
          <a:prstGeom prst="rect">
            <a:avLst/>
          </a:prstGeom>
        </p:spPr>
      </p:pic>
      <p:sp>
        <p:nvSpPr>
          <p:cNvPr id="15362" name="Rectangle 2">
            <a:extLst>
              <a:ext uri="{FF2B5EF4-FFF2-40B4-BE49-F238E27FC236}">
                <a16:creationId xmlns:a16="http://schemas.microsoft.com/office/drawing/2014/main" id="{7671B65F-79F0-9744-9C14-6CACEB4EE55C}"/>
              </a:ext>
            </a:extLst>
          </p:cNvPr>
          <p:cNvSpPr>
            <a:spLocks noChangeArrowheads="1"/>
          </p:cNvSpPr>
          <p:nvPr/>
        </p:nvSpPr>
        <p:spPr bwMode="auto">
          <a:xfrm>
            <a:off x="0" y="-7938"/>
            <a:ext cx="9144000" cy="6019801"/>
          </a:xfrm>
          <a:prstGeom prst="rect">
            <a:avLst/>
          </a:prstGeom>
          <a:solidFill>
            <a:srgbClr val="8D65D2"/>
          </a:solidFill>
          <a:ln w="9525">
            <a:solidFill>
              <a:srgbClr val="655994"/>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latin typeface="Calibri" panose="020F0502020204030204" pitchFamily="34" charset="0"/>
              </a:rPr>
              <a:t>a</a:t>
            </a:r>
          </a:p>
        </p:txBody>
      </p:sp>
      <p:sp>
        <p:nvSpPr>
          <p:cNvPr id="15363" name="Rectangle 3">
            <a:extLst>
              <a:ext uri="{FF2B5EF4-FFF2-40B4-BE49-F238E27FC236}">
                <a16:creationId xmlns:a16="http://schemas.microsoft.com/office/drawing/2014/main" id="{174188F5-2533-5548-8FDF-5D1EACABA728}"/>
              </a:ext>
            </a:extLst>
          </p:cNvPr>
          <p:cNvSpPr>
            <a:spLocks noChangeArrowheads="1"/>
          </p:cNvSpPr>
          <p:nvPr/>
        </p:nvSpPr>
        <p:spPr bwMode="auto">
          <a:xfrm>
            <a:off x="2362200" y="0"/>
            <a:ext cx="4343400" cy="36576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364" name="Text Box 4">
            <a:extLst>
              <a:ext uri="{FF2B5EF4-FFF2-40B4-BE49-F238E27FC236}">
                <a16:creationId xmlns:a16="http://schemas.microsoft.com/office/drawing/2014/main" id="{38C913FB-F4F4-8B44-A972-8DBF94E305B5}"/>
              </a:ext>
            </a:extLst>
          </p:cNvPr>
          <p:cNvSpPr txBox="1">
            <a:spLocks noChangeArrowheads="1"/>
          </p:cNvSpPr>
          <p:nvPr/>
        </p:nvSpPr>
        <p:spPr bwMode="auto">
          <a:xfrm>
            <a:off x="2413000" y="1212850"/>
            <a:ext cx="4267200" cy="1508105"/>
          </a:xfrm>
          <a:prstGeom prst="rect">
            <a:avLst/>
          </a:prstGeom>
          <a:noFill/>
          <a:ln w="9525">
            <a:noFill/>
            <a:miter lim="800000"/>
            <a:headEnd/>
            <a:tailEnd/>
          </a:ln>
        </p:spPr>
        <p:txBody>
          <a:bodyPr>
            <a:spAutoFit/>
          </a:bodyPr>
          <a:lstStyle/>
          <a:p>
            <a:pPr lvl="1">
              <a:defRPr/>
            </a:pPr>
            <a:r>
              <a:rPr lang="en-US" sz="4800" b="1" dirty="0">
                <a:solidFill>
                  <a:schemeClr val="bg1"/>
                </a:solidFill>
                <a:latin typeface="Humnst777 BT"/>
                <a:ea typeface="ＭＳ Ｐゴシック" charset="-128"/>
                <a:cs typeface="Humnst777 BT"/>
              </a:rPr>
              <a:t>Mejore</a:t>
            </a:r>
          </a:p>
          <a:p>
            <a:pPr lvl="1">
              <a:defRPr/>
            </a:pPr>
            <a:r>
              <a:rPr lang="en-US" sz="4100" dirty="0">
                <a:solidFill>
                  <a:schemeClr val="bg1"/>
                </a:solidFill>
                <a:latin typeface="Humnst777 BT"/>
                <a:ea typeface="ＭＳ Ｐゴシック" charset="-128"/>
                <a:cs typeface="Humnst777 BT"/>
              </a:rPr>
              <a:t>Su </a:t>
            </a:r>
            <a:r>
              <a:rPr lang="en-US" sz="4100" dirty="0" err="1">
                <a:solidFill>
                  <a:schemeClr val="bg1"/>
                </a:solidFill>
                <a:latin typeface="Humnst777 BT"/>
                <a:ea typeface="ＭＳ Ｐゴシック" charset="-128"/>
                <a:cs typeface="Humnst777 BT"/>
              </a:rPr>
              <a:t>crédito</a:t>
            </a:r>
            <a:endParaRPr lang="en-US" sz="4100" dirty="0">
              <a:solidFill>
                <a:schemeClr val="bg1"/>
              </a:solidFill>
              <a:latin typeface="Humnst777 BT"/>
              <a:ea typeface="ＭＳ Ｐゴシック" charset="-128"/>
              <a:cs typeface="Humnst777 BT"/>
            </a:endParaRPr>
          </a:p>
        </p:txBody>
      </p:sp>
      <p:sp>
        <p:nvSpPr>
          <p:cNvPr id="15365" name="Text Box 5">
            <a:extLst>
              <a:ext uri="{FF2B5EF4-FFF2-40B4-BE49-F238E27FC236}">
                <a16:creationId xmlns:a16="http://schemas.microsoft.com/office/drawing/2014/main" id="{CE937B63-8E9C-A041-BC12-D6763A6ED8C3}"/>
              </a:ext>
            </a:extLst>
          </p:cNvPr>
          <p:cNvSpPr txBox="1">
            <a:spLocks noChangeArrowheads="1"/>
          </p:cNvSpPr>
          <p:nvPr/>
        </p:nvSpPr>
        <p:spPr bwMode="auto">
          <a:xfrm>
            <a:off x="2971800" y="304800"/>
            <a:ext cx="3505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2800">
                <a:solidFill>
                  <a:schemeClr val="bg1"/>
                </a:solidFill>
                <a:latin typeface="Humnst777 BT" pitchFamily="1" charset="0"/>
              </a:rPr>
              <a:t>Bienvenidos </a:t>
            </a:r>
            <a:endParaRPr lang="en-US" altLang="en-US" sz="2800">
              <a:solidFill>
                <a:schemeClr val="bg1"/>
              </a:solidFill>
              <a:latin typeface="Humnst777 BT" pitchFamily="1" charset="0"/>
            </a:endParaRPr>
          </a:p>
        </p:txBody>
      </p:sp>
      <p:sp>
        <p:nvSpPr>
          <p:cNvPr id="15366" name="Rectangle 6">
            <a:extLst>
              <a:ext uri="{FF2B5EF4-FFF2-40B4-BE49-F238E27FC236}">
                <a16:creationId xmlns:a16="http://schemas.microsoft.com/office/drawing/2014/main" id="{BB9150CC-555A-B942-AD77-1702321BC8A3}"/>
              </a:ext>
            </a:extLst>
          </p:cNvPr>
          <p:cNvSpPr>
            <a:spLocks noChangeArrowheads="1"/>
          </p:cNvSpPr>
          <p:nvPr/>
        </p:nvSpPr>
        <p:spPr bwMode="auto">
          <a:xfrm>
            <a:off x="0" y="5410200"/>
            <a:ext cx="91440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6" name="Oval 7">
            <a:extLst>
              <a:ext uri="{FF2B5EF4-FFF2-40B4-BE49-F238E27FC236}">
                <a16:creationId xmlns:a16="http://schemas.microsoft.com/office/drawing/2014/main" id="{94D6B0F7-B095-DE45-8EAC-1AC4D915C0C9}"/>
              </a:ext>
            </a:extLst>
          </p:cNvPr>
          <p:cNvSpPr>
            <a:spLocks noChangeArrowheads="1"/>
          </p:cNvSpPr>
          <p:nvPr/>
        </p:nvSpPr>
        <p:spPr bwMode="auto">
          <a:xfrm>
            <a:off x="0" y="5029200"/>
            <a:ext cx="9144000" cy="762000"/>
          </a:xfrm>
          <a:prstGeom prst="ellipse">
            <a:avLst/>
          </a:prstGeom>
          <a:solidFill>
            <a:srgbClr val="8D65D2"/>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5368" name="Line 8">
            <a:extLst>
              <a:ext uri="{FF2B5EF4-FFF2-40B4-BE49-F238E27FC236}">
                <a16:creationId xmlns:a16="http://schemas.microsoft.com/office/drawing/2014/main" id="{23D09153-3854-4046-A5D6-25CE21DECE16}"/>
              </a:ext>
            </a:extLst>
          </p:cNvPr>
          <p:cNvSpPr>
            <a:spLocks noChangeShapeType="1"/>
          </p:cNvSpPr>
          <p:nvPr/>
        </p:nvSpPr>
        <p:spPr bwMode="auto">
          <a:xfrm>
            <a:off x="2354263" y="1143000"/>
            <a:ext cx="3352800" cy="0"/>
          </a:xfrm>
          <a:prstGeom prst="line">
            <a:avLst/>
          </a:prstGeom>
          <a:noFill/>
          <a:ln w="31750">
            <a:solidFill>
              <a:srgbClr val="8D65D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9">
            <a:extLst>
              <a:ext uri="{FF2B5EF4-FFF2-40B4-BE49-F238E27FC236}">
                <a16:creationId xmlns:a16="http://schemas.microsoft.com/office/drawing/2014/main" id="{8BB41871-EBDC-6442-BDFA-14530803257B}"/>
              </a:ext>
            </a:extLst>
          </p:cNvPr>
          <p:cNvSpPr>
            <a:spLocks noChangeShapeType="1"/>
          </p:cNvSpPr>
          <p:nvPr/>
        </p:nvSpPr>
        <p:spPr bwMode="auto">
          <a:xfrm>
            <a:off x="2981325" y="2878138"/>
            <a:ext cx="3733800" cy="0"/>
          </a:xfrm>
          <a:prstGeom prst="line">
            <a:avLst/>
          </a:prstGeom>
          <a:noFill/>
          <a:ln w="31750">
            <a:solidFill>
              <a:srgbClr val="8D65D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0" name="Text Box 10">
            <a:extLst>
              <a:ext uri="{FF2B5EF4-FFF2-40B4-BE49-F238E27FC236}">
                <a16:creationId xmlns:a16="http://schemas.microsoft.com/office/drawing/2014/main" id="{9E325F36-4724-704C-B5DD-7794CB7EACD0}"/>
              </a:ext>
            </a:extLst>
          </p:cNvPr>
          <p:cNvSpPr txBox="1">
            <a:spLocks noChangeArrowheads="1"/>
          </p:cNvSpPr>
          <p:nvPr/>
        </p:nvSpPr>
        <p:spPr bwMode="auto">
          <a:xfrm>
            <a:off x="2354263" y="5881688"/>
            <a:ext cx="4351337"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800" b="1" dirty="0">
                <a:latin typeface="Humnst777 BT" pitchFamily="1" charset="0"/>
              </a:rPr>
              <a:t>Managing Money</a:t>
            </a:r>
          </a:p>
        </p:txBody>
      </p:sp>
      <p:sp>
        <p:nvSpPr>
          <p:cNvPr id="15371" name="Text Box 11">
            <a:extLst>
              <a:ext uri="{FF2B5EF4-FFF2-40B4-BE49-F238E27FC236}">
                <a16:creationId xmlns:a16="http://schemas.microsoft.com/office/drawing/2014/main" id="{34F75653-3AD8-C942-AE5E-483A4872B401}"/>
              </a:ext>
            </a:extLst>
          </p:cNvPr>
          <p:cNvSpPr txBox="1">
            <a:spLocks noChangeArrowheads="1"/>
          </p:cNvSpPr>
          <p:nvPr/>
        </p:nvSpPr>
        <p:spPr bwMode="auto">
          <a:xfrm>
            <a:off x="2895600" y="6537325"/>
            <a:ext cx="3352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900" dirty="0">
                <a:latin typeface="Humnst777 BT" pitchFamily="1" charset="0"/>
              </a:rPr>
              <a:t>A PROJECT OF CONSUMER ACTION</a:t>
            </a:r>
          </a:p>
        </p:txBody>
      </p:sp>
      <p:sp>
        <p:nvSpPr>
          <p:cNvPr id="15372" name="AutoShape 12">
            <a:extLst>
              <a:ext uri="{FF2B5EF4-FFF2-40B4-BE49-F238E27FC236}">
                <a16:creationId xmlns:a16="http://schemas.microsoft.com/office/drawing/2014/main" id="{DB7B97C9-74B2-9B47-9C5B-BA7B317AB16F}"/>
              </a:ext>
            </a:extLst>
          </p:cNvPr>
          <p:cNvSpPr>
            <a:spLocks noChangeArrowheads="1"/>
          </p:cNvSpPr>
          <p:nvPr/>
        </p:nvSpPr>
        <p:spPr bwMode="auto">
          <a:xfrm>
            <a:off x="2362200" y="3505200"/>
            <a:ext cx="4343400" cy="457200"/>
          </a:xfrm>
          <a:prstGeom prst="roundRect">
            <a:avLst>
              <a:gd name="adj" fmla="val 16667"/>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373" name="Text Box 13">
            <a:extLst>
              <a:ext uri="{FF2B5EF4-FFF2-40B4-BE49-F238E27FC236}">
                <a16:creationId xmlns:a16="http://schemas.microsoft.com/office/drawing/2014/main" id="{1122FB07-BAC9-DB4C-A1DA-0E99168618DB}"/>
              </a:ext>
            </a:extLst>
          </p:cNvPr>
          <p:cNvSpPr txBox="1">
            <a:spLocks noChangeArrowheads="1"/>
          </p:cNvSpPr>
          <p:nvPr/>
        </p:nvSpPr>
        <p:spPr bwMode="auto">
          <a:xfrm>
            <a:off x="2438400" y="3115733"/>
            <a:ext cx="4284663" cy="461665"/>
          </a:xfrm>
          <a:prstGeom prst="rect">
            <a:avLst/>
          </a:prstGeom>
          <a:noFill/>
          <a:ln w="9525">
            <a:noFill/>
            <a:miter lim="800000"/>
            <a:headEnd/>
            <a:tailEnd/>
          </a:ln>
        </p:spPr>
        <p:txBody>
          <a:bodyPr>
            <a:spAutoFit/>
          </a:bodyPr>
          <a:lstStyle/>
          <a:p>
            <a:pPr lvl="1">
              <a:defRPr/>
            </a:pPr>
            <a:r>
              <a:rPr lang="en-US" sz="2400" i="1" dirty="0" err="1">
                <a:solidFill>
                  <a:schemeClr val="bg1"/>
                </a:solidFill>
                <a:latin typeface="Humnst777 BT" pitchFamily="1" charset="0"/>
                <a:ea typeface="ＭＳ Ｐゴシック" charset="-128"/>
                <a:cs typeface="ＭＳ Ｐゴシック" charset="-128"/>
              </a:rPr>
              <a:t>Deje</a:t>
            </a:r>
            <a:r>
              <a:rPr lang="en-US" sz="2400" i="1" dirty="0">
                <a:solidFill>
                  <a:schemeClr val="bg1"/>
                </a:solidFill>
                <a:latin typeface="Humnst777 BT" pitchFamily="1" charset="0"/>
                <a:ea typeface="ＭＳ Ｐゴシック" charset="-128"/>
                <a:cs typeface="ＭＳ Ｐゴシック" charset="-128"/>
              </a:rPr>
              <a:t> </a:t>
            </a:r>
            <a:r>
              <a:rPr lang="en-US" sz="2400" i="1" dirty="0" err="1">
                <a:solidFill>
                  <a:schemeClr val="bg1"/>
                </a:solidFill>
                <a:latin typeface="Humnst777 BT" pitchFamily="1" charset="0"/>
                <a:ea typeface="ＭＳ Ｐゴシック" charset="-128"/>
                <a:cs typeface="ＭＳ Ｐゴシック" charset="-128"/>
              </a:rPr>
              <a:t>atrás</a:t>
            </a:r>
            <a:r>
              <a:rPr lang="en-US" sz="2400" i="1" dirty="0">
                <a:solidFill>
                  <a:schemeClr val="bg1"/>
                </a:solidFill>
                <a:latin typeface="Humnst777 BT" pitchFamily="1" charset="0"/>
                <a:ea typeface="ＭＳ Ｐゴシック" charset="-128"/>
                <a:cs typeface="ＭＳ Ｐゴシック" charset="-128"/>
              </a:rPr>
              <a:t> el mal </a:t>
            </a:r>
            <a:r>
              <a:rPr lang="en-US" sz="2400" i="1" dirty="0" err="1">
                <a:solidFill>
                  <a:schemeClr val="bg1"/>
                </a:solidFill>
                <a:latin typeface="Humnst777 BT" pitchFamily="1" charset="0"/>
                <a:ea typeface="ＭＳ Ｐゴシック" charset="-128"/>
                <a:cs typeface="ＭＳ Ｐゴシック" charset="-128"/>
              </a:rPr>
              <a:t>crédito</a:t>
            </a:r>
            <a:endParaRPr lang="en-US" sz="2400" b="1" i="1" dirty="0">
              <a:solidFill>
                <a:schemeClr val="bg1"/>
              </a:solidFill>
              <a:latin typeface="Humnst777 BT" pitchFamily="1" charset="0"/>
              <a:ea typeface="ＭＳ Ｐゴシック" charset="-128"/>
              <a:cs typeface="ＭＳ Ｐゴシック" charset="-128"/>
            </a:endParaRPr>
          </a:p>
        </p:txBody>
      </p:sp>
      <p:sp>
        <p:nvSpPr>
          <p:cNvPr id="15374" name="Rectangle 16">
            <a:extLst>
              <a:ext uri="{FF2B5EF4-FFF2-40B4-BE49-F238E27FC236}">
                <a16:creationId xmlns:a16="http://schemas.microsoft.com/office/drawing/2014/main" id="{40911902-AD9B-9D47-A702-062278777286}"/>
              </a:ext>
            </a:extLst>
          </p:cNvPr>
          <p:cNvSpPr>
            <a:spLocks noChangeArrowheads="1"/>
          </p:cNvSpPr>
          <p:nvPr/>
        </p:nvSpPr>
        <p:spPr bwMode="auto">
          <a:xfrm>
            <a:off x="0" y="4800600"/>
            <a:ext cx="9144000" cy="609600"/>
          </a:xfrm>
          <a:prstGeom prst="rect">
            <a:avLst/>
          </a:prstGeom>
          <a:solidFill>
            <a:srgbClr val="8D65D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377" name="Rectangle 16">
            <a:extLst>
              <a:ext uri="{FF2B5EF4-FFF2-40B4-BE49-F238E27FC236}">
                <a16:creationId xmlns:a16="http://schemas.microsoft.com/office/drawing/2014/main" id="{A6697735-C654-F049-88FC-1462E5E481FA}"/>
              </a:ext>
            </a:extLst>
          </p:cNvPr>
          <p:cNvSpPr>
            <a:spLocks noChangeArrowheads="1"/>
          </p:cNvSpPr>
          <p:nvPr/>
        </p:nvSpPr>
        <p:spPr bwMode="auto">
          <a:xfrm>
            <a:off x="8001000" y="4876800"/>
            <a:ext cx="1066800" cy="533400"/>
          </a:xfrm>
          <a:prstGeom prst="rect">
            <a:avLst/>
          </a:prstGeom>
          <a:solidFill>
            <a:srgbClr val="8D65D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buFont typeface="Wingdings" pitchFamily="2" charset="2"/>
              <a:buNone/>
            </a:pPr>
            <a:r>
              <a:rPr lang="en-US" altLang="en-US" sz="1600" b="1">
                <a:solidFill>
                  <a:schemeClr val="bg1"/>
                </a:solidFill>
              </a:rPr>
              <a:t>©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FA0A011-88A8-034E-9B40-47F9F91DAF66}"/>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3795" name="Rectangle 4">
            <a:extLst>
              <a:ext uri="{FF2B5EF4-FFF2-40B4-BE49-F238E27FC236}">
                <a16:creationId xmlns:a16="http://schemas.microsoft.com/office/drawing/2014/main" id="{F022B614-A23D-5743-9B39-791EFCBAEBC1}"/>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DCB31443-C39A-114C-A027-4432AC42D57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3797" name="Rectangle 13">
            <a:extLst>
              <a:ext uri="{FF2B5EF4-FFF2-40B4-BE49-F238E27FC236}">
                <a16:creationId xmlns:a16="http://schemas.microsoft.com/office/drawing/2014/main" id="{1841894E-E9EA-774A-B5D2-CC38140D52E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3798" name="Text Box 4">
            <a:extLst>
              <a:ext uri="{FF2B5EF4-FFF2-40B4-BE49-F238E27FC236}">
                <a16:creationId xmlns:a16="http://schemas.microsoft.com/office/drawing/2014/main" id="{112B5FD0-F143-EA49-99EB-52B0BA5E45D2}"/>
              </a:ext>
            </a:extLst>
          </p:cNvPr>
          <p:cNvSpPr txBox="1">
            <a:spLocks noChangeArrowheads="1"/>
          </p:cNvSpPr>
          <p:nvPr/>
        </p:nvSpPr>
        <p:spPr bwMode="auto">
          <a:xfrm>
            <a:off x="304800" y="204788"/>
            <a:ext cx="82629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¿De qué forma lo limita el mal crédito?</a:t>
            </a:r>
          </a:p>
        </p:txBody>
      </p:sp>
      <p:sp>
        <p:nvSpPr>
          <p:cNvPr id="33799" name="Rectangle 3">
            <a:extLst>
              <a:ext uri="{FF2B5EF4-FFF2-40B4-BE49-F238E27FC236}">
                <a16:creationId xmlns:a16="http://schemas.microsoft.com/office/drawing/2014/main" id="{D30EAABA-7727-994B-B9A1-08A4CF67D912}"/>
              </a:ext>
            </a:extLst>
          </p:cNvPr>
          <p:cNvSpPr txBox="1">
            <a:spLocks noChangeArrowheads="1"/>
          </p:cNvSpPr>
          <p:nvPr/>
        </p:nvSpPr>
        <p:spPr bwMode="auto">
          <a:xfrm>
            <a:off x="1566863" y="1549400"/>
            <a:ext cx="6477000" cy="3886200"/>
          </a:xfrm>
          <a:prstGeom prst="rect">
            <a:avLst/>
          </a:prstGeom>
          <a:noFill/>
          <a:ln w="9525">
            <a:noFill/>
            <a:miter lim="800000"/>
            <a:headEnd/>
            <a:tailEnd/>
          </a:ln>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pitchFamily="1" charset="0"/>
            </a:endParaRPr>
          </a:p>
          <a:p>
            <a:pPr eaLnBrk="1" hangingPunct="1">
              <a:spcBef>
                <a:spcPts val="1725"/>
              </a:spcBef>
              <a:buFont typeface="Wingdings" pitchFamily="2" charset="2"/>
              <a:buChar char="ü"/>
            </a:pPr>
            <a:r>
              <a:rPr lang="es-ES" altLang="en-US" sz="3200" b="1">
                <a:latin typeface="Humnst777 BT" pitchFamily="1" charset="0"/>
              </a:rPr>
              <a:t>El acceso al crédito es esencial para comprar una casa o financiar un auto</a:t>
            </a:r>
            <a:r>
              <a:rPr lang="en-US" altLang="en-US" sz="3200" b="1">
                <a:latin typeface="Humnst777 BT" pitchFamily="1" charset="0"/>
              </a:rPr>
              <a:t>. </a:t>
            </a:r>
          </a:p>
          <a:p>
            <a:pPr eaLnBrk="1" hangingPunct="1">
              <a:spcBef>
                <a:spcPts val="1725"/>
              </a:spcBef>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3800" name="Group 9">
            <a:extLst>
              <a:ext uri="{FF2B5EF4-FFF2-40B4-BE49-F238E27FC236}">
                <a16:creationId xmlns:a16="http://schemas.microsoft.com/office/drawing/2014/main" id="{8AD04D9B-63E2-A849-83DF-F85836F791C6}"/>
              </a:ext>
            </a:extLst>
          </p:cNvPr>
          <p:cNvGrpSpPr>
            <a:grpSpLocks/>
          </p:cNvGrpSpPr>
          <p:nvPr/>
        </p:nvGrpSpPr>
        <p:grpSpPr bwMode="auto">
          <a:xfrm>
            <a:off x="2895600" y="6172200"/>
            <a:ext cx="3352800" cy="544513"/>
            <a:chOff x="2895600" y="6172200"/>
            <a:chExt cx="3352800" cy="544057"/>
          </a:xfrm>
        </p:grpSpPr>
        <p:sp>
          <p:nvSpPr>
            <p:cNvPr id="33801" name="Text Box 10">
              <a:extLst>
                <a:ext uri="{FF2B5EF4-FFF2-40B4-BE49-F238E27FC236}">
                  <a16:creationId xmlns:a16="http://schemas.microsoft.com/office/drawing/2014/main" id="{3C97447F-8AA3-084A-B6AC-CA61FA597BAD}"/>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33802" name="Text Box 11">
              <a:extLst>
                <a:ext uri="{FF2B5EF4-FFF2-40B4-BE49-F238E27FC236}">
                  <a16:creationId xmlns:a16="http://schemas.microsoft.com/office/drawing/2014/main" id="{2DF73285-FB90-9D41-AB44-380C3AFE7C4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77EA001-87F8-E140-8FB0-B621A3D48225}"/>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5843" name="Rectangle 4">
            <a:extLst>
              <a:ext uri="{FF2B5EF4-FFF2-40B4-BE49-F238E27FC236}">
                <a16:creationId xmlns:a16="http://schemas.microsoft.com/office/drawing/2014/main" id="{841FAFC8-F947-F949-A3A7-ED3B04B2CFF1}"/>
              </a:ext>
            </a:extLst>
          </p:cNvPr>
          <p:cNvSpPr>
            <a:spLocks noChangeArrowheads="1"/>
          </p:cNvSpPr>
          <p:nvPr/>
        </p:nvSpPr>
        <p:spPr bwMode="auto">
          <a:xfrm>
            <a:off x="0" y="54483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1F8DCF6-C65A-3447-8457-771B7D337E7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5845" name="Rectangle 13">
            <a:extLst>
              <a:ext uri="{FF2B5EF4-FFF2-40B4-BE49-F238E27FC236}">
                <a16:creationId xmlns:a16="http://schemas.microsoft.com/office/drawing/2014/main" id="{F7001B8D-7554-DC4C-8BFA-4B572D8294B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5846" name="Text Box 4">
            <a:extLst>
              <a:ext uri="{FF2B5EF4-FFF2-40B4-BE49-F238E27FC236}">
                <a16:creationId xmlns:a16="http://schemas.microsoft.com/office/drawing/2014/main" id="{7C32FBD8-F5FD-CC4A-8483-ED63C3282AFE}"/>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El mal crédito le podría impedir:</a:t>
            </a:r>
          </a:p>
          <a:p>
            <a:pPr eaLnBrk="1" hangingPunct="1"/>
            <a:endParaRPr lang="en-US" altLang="en-US" sz="2800" b="1">
              <a:latin typeface="Humnst777 BT" pitchFamily="1" charset="0"/>
            </a:endParaRPr>
          </a:p>
        </p:txBody>
      </p:sp>
      <p:sp>
        <p:nvSpPr>
          <p:cNvPr id="35847" name="Rectangle 3">
            <a:extLst>
              <a:ext uri="{FF2B5EF4-FFF2-40B4-BE49-F238E27FC236}">
                <a16:creationId xmlns:a16="http://schemas.microsoft.com/office/drawing/2014/main" id="{02EEC953-8B0C-6A42-9312-20C68052BCD4}"/>
              </a:ext>
            </a:extLst>
          </p:cNvPr>
          <p:cNvSpPr txBox="1">
            <a:spLocks noChangeArrowheads="1"/>
          </p:cNvSpPr>
          <p:nvPr/>
        </p:nvSpPr>
        <p:spPr bwMode="auto">
          <a:xfrm>
            <a:off x="1262063" y="1387475"/>
            <a:ext cx="6670675" cy="375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457200"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2" eaLnBrk="1" hangingPunct="1">
              <a:spcAft>
                <a:spcPts val="1800"/>
              </a:spcAft>
              <a:buFont typeface="Wingdings" pitchFamily="2" charset="2"/>
              <a:buChar char="ü"/>
            </a:pPr>
            <a:r>
              <a:rPr lang="en-US" altLang="en-US" sz="2800" b="1">
                <a:latin typeface="Humnst777 BT" pitchFamily="1" charset="0"/>
              </a:rPr>
              <a:t> </a:t>
            </a:r>
            <a:r>
              <a:rPr lang="en-US" altLang="en-US" sz="3200" b="1">
                <a:latin typeface="Humnst777 BT" pitchFamily="1" charset="0"/>
              </a:rPr>
              <a:t>Obtener una tarjeta de crédito.</a:t>
            </a:r>
          </a:p>
          <a:p>
            <a:pPr lvl="2" eaLnBrk="1" hangingPunct="1">
              <a:spcAft>
                <a:spcPts val="1800"/>
              </a:spcAft>
              <a:buFont typeface="Wingdings" pitchFamily="2" charset="2"/>
              <a:buChar char="ü"/>
            </a:pPr>
            <a:r>
              <a:rPr lang="en-US" altLang="en-US" sz="3200" b="1">
                <a:latin typeface="Humnst777 BT" pitchFamily="1" charset="0"/>
              </a:rPr>
              <a:t> </a:t>
            </a:r>
            <a:r>
              <a:rPr lang="es-ES" altLang="en-US" sz="3200" b="1">
                <a:latin typeface="Humnst777 BT" pitchFamily="1" charset="0"/>
              </a:rPr>
              <a:t>Alquilar un apartamento</a:t>
            </a:r>
            <a:r>
              <a:rPr lang="en-US" altLang="en-US" sz="3200" b="1">
                <a:latin typeface="Humnst777 BT" pitchFamily="1" charset="0"/>
              </a:rPr>
              <a:t>.</a:t>
            </a:r>
          </a:p>
          <a:p>
            <a:pPr lvl="2" eaLnBrk="1" hangingPunct="1">
              <a:spcAft>
                <a:spcPts val="1800"/>
              </a:spcAft>
              <a:buFont typeface="Wingdings" pitchFamily="2" charset="2"/>
              <a:buChar char="ü"/>
            </a:pPr>
            <a:r>
              <a:rPr lang="en-US" altLang="en-US" sz="3200" b="1">
                <a:latin typeface="Humnst777 BT" pitchFamily="1" charset="0"/>
              </a:rPr>
              <a:t> </a:t>
            </a:r>
            <a:r>
              <a:rPr lang="es-ES" altLang="en-US" sz="3200" b="1">
                <a:latin typeface="Humnst777 BT" pitchFamily="1" charset="0"/>
              </a:rPr>
              <a:t>Conectar servicio telefónico</a:t>
            </a:r>
            <a:r>
              <a:rPr lang="en-US" altLang="en-US" sz="3200" b="1">
                <a:latin typeface="Humnst777 BT" pitchFamily="1" charset="0"/>
              </a:rPr>
              <a:t>.</a:t>
            </a:r>
          </a:p>
          <a:p>
            <a:pPr eaLnBrk="1" hangingPunct="1">
              <a:spcAft>
                <a:spcPts val="1800"/>
              </a:spcAft>
              <a:buFont typeface="Wingdings" pitchFamily="2" charset="2"/>
              <a:buChar char="ü"/>
            </a:pPr>
            <a:r>
              <a:rPr lang="en-US" altLang="en-US" sz="3200" b="1">
                <a:latin typeface="Humnst777 BT" pitchFamily="1" charset="0"/>
              </a:rPr>
              <a:t> </a:t>
            </a:r>
            <a:r>
              <a:rPr lang="es-ES" altLang="en-US" sz="3200" b="1">
                <a:latin typeface="Humnst777 BT" pitchFamily="1" charset="0"/>
              </a:rPr>
              <a:t>Comprar seguro de vida</a:t>
            </a:r>
            <a:r>
              <a:rPr lang="en-US" altLang="en-US" sz="3200" b="1">
                <a:latin typeface="Humnst777 BT" pitchFamily="1" charset="0"/>
              </a:rPr>
              <a:t>.</a:t>
            </a:r>
          </a:p>
          <a:p>
            <a:pPr eaLnBrk="1" hangingPunct="1">
              <a:spcAft>
                <a:spcPts val="1800"/>
              </a:spcAft>
              <a:buFont typeface="Wingdings" pitchFamily="2" charset="2"/>
              <a:buChar char="ü"/>
            </a:pPr>
            <a:r>
              <a:rPr lang="en-US" altLang="en-US" sz="3200" b="1">
                <a:latin typeface="Humnst777 BT" pitchFamily="1" charset="0"/>
              </a:rPr>
              <a:t> </a:t>
            </a:r>
            <a:r>
              <a:rPr lang="es-ES" altLang="en-US" sz="3200" b="1">
                <a:latin typeface="Humnst777 BT" pitchFamily="1" charset="0"/>
              </a:rPr>
              <a:t>Obtener empleo</a:t>
            </a:r>
            <a:r>
              <a:rPr lang="en-US" altLang="en-US" sz="3200" b="1">
                <a:latin typeface="Humnst777 BT" pitchFamily="1" charset="0"/>
              </a:rPr>
              <a:t>.</a:t>
            </a:r>
          </a:p>
          <a:p>
            <a:pPr eaLnBrk="1" hangingPunct="1">
              <a:spcAft>
                <a:spcPts val="1800"/>
              </a:spcAft>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5848" name="Group 9">
            <a:extLst>
              <a:ext uri="{FF2B5EF4-FFF2-40B4-BE49-F238E27FC236}">
                <a16:creationId xmlns:a16="http://schemas.microsoft.com/office/drawing/2014/main" id="{62CD39A8-6AFB-954D-ADEB-1840FA2129CA}"/>
              </a:ext>
            </a:extLst>
          </p:cNvPr>
          <p:cNvGrpSpPr>
            <a:grpSpLocks/>
          </p:cNvGrpSpPr>
          <p:nvPr/>
        </p:nvGrpSpPr>
        <p:grpSpPr bwMode="auto">
          <a:xfrm>
            <a:off x="2895600" y="6172200"/>
            <a:ext cx="3352800" cy="544513"/>
            <a:chOff x="2895600" y="6172200"/>
            <a:chExt cx="3352800" cy="544057"/>
          </a:xfrm>
        </p:grpSpPr>
        <p:sp>
          <p:nvSpPr>
            <p:cNvPr id="35849" name="Text Box 10">
              <a:extLst>
                <a:ext uri="{FF2B5EF4-FFF2-40B4-BE49-F238E27FC236}">
                  <a16:creationId xmlns:a16="http://schemas.microsoft.com/office/drawing/2014/main" id="{8122E471-9DEC-ED44-B0E4-1C68763E32D9}"/>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35850" name="Text Box 11">
              <a:extLst>
                <a:ext uri="{FF2B5EF4-FFF2-40B4-BE49-F238E27FC236}">
                  <a16:creationId xmlns:a16="http://schemas.microsoft.com/office/drawing/2014/main" id="{CA633E65-9376-1B45-9980-366E976BD851}"/>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CFDFECD-06D7-EB4D-B3A7-79E4A92B5B2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7891" name="Rectangle 4">
            <a:extLst>
              <a:ext uri="{FF2B5EF4-FFF2-40B4-BE49-F238E27FC236}">
                <a16:creationId xmlns:a16="http://schemas.microsoft.com/office/drawing/2014/main" id="{95F7B454-ECBF-F546-B442-761C5A95B845}"/>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A454475-6100-0341-A539-DFF1D72E9C6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7893" name="Rectangle 13">
            <a:extLst>
              <a:ext uri="{FF2B5EF4-FFF2-40B4-BE49-F238E27FC236}">
                <a16:creationId xmlns:a16="http://schemas.microsoft.com/office/drawing/2014/main" id="{B6FDDE78-3222-F444-AB03-09C6CE5C652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7894" name="Text Box 4">
            <a:extLst>
              <a:ext uri="{FF2B5EF4-FFF2-40B4-BE49-F238E27FC236}">
                <a16:creationId xmlns:a16="http://schemas.microsoft.com/office/drawing/2014/main" id="{49375DDF-75C2-8A45-8F72-F569381200D3}"/>
              </a:ext>
            </a:extLst>
          </p:cNvPr>
          <p:cNvSpPr txBox="1">
            <a:spLocks noChangeArrowheads="1"/>
          </p:cNvSpPr>
          <p:nvPr/>
        </p:nvSpPr>
        <p:spPr bwMode="auto">
          <a:xfrm>
            <a:off x="304800" y="204788"/>
            <a:ext cx="78486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¿Cómo se entera que tiene mal crédito?</a:t>
            </a:r>
          </a:p>
          <a:p>
            <a:pPr eaLnBrk="1" hangingPunct="1"/>
            <a:endParaRPr lang="en-US" altLang="en-US" sz="2800" b="1">
              <a:latin typeface="Humnst777 BT" pitchFamily="1" charset="0"/>
            </a:endParaRPr>
          </a:p>
        </p:txBody>
      </p:sp>
      <p:sp>
        <p:nvSpPr>
          <p:cNvPr id="37895" name="Rectangle 3">
            <a:extLst>
              <a:ext uri="{FF2B5EF4-FFF2-40B4-BE49-F238E27FC236}">
                <a16:creationId xmlns:a16="http://schemas.microsoft.com/office/drawing/2014/main" id="{DD87222A-297C-F245-830E-27F1D46CFF1C}"/>
              </a:ext>
            </a:extLst>
          </p:cNvPr>
          <p:cNvSpPr txBox="1">
            <a:spLocks noChangeArrowheads="1"/>
          </p:cNvSpPr>
          <p:nvPr/>
        </p:nvSpPr>
        <p:spPr bwMode="auto">
          <a:xfrm>
            <a:off x="1168400" y="1414463"/>
            <a:ext cx="6815138"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pitchFamily="1" charset="0"/>
            </a:endParaRPr>
          </a:p>
          <a:p>
            <a:pPr lvl="1" eaLnBrk="1" hangingPunct="1">
              <a:spcBef>
                <a:spcPts val="1725"/>
              </a:spcBef>
              <a:buFont typeface="Wingdings" pitchFamily="2" charset="2"/>
              <a:buChar char="ü"/>
            </a:pPr>
            <a:r>
              <a:rPr lang="es-ES" altLang="en-US" sz="3200" b="1">
                <a:latin typeface="Humnst777 BT" pitchFamily="1" charset="0"/>
              </a:rPr>
              <a:t>Muchas personas se enteran por primera vez que tienen problemas de crédito cuando le niegan un préstamo, un trabajo o una vivienda en alquiler</a:t>
            </a:r>
            <a:r>
              <a:rPr lang="es-ES" altLang="en-US" sz="3200"/>
              <a:t>.</a:t>
            </a:r>
            <a:endParaRPr lang="en-US" altLang="en-US" sz="3200"/>
          </a:p>
          <a:p>
            <a:pPr eaLnBrk="1" hangingPunct="1">
              <a:spcBef>
                <a:spcPts val="1725"/>
              </a:spcBef>
            </a:pPr>
            <a:endParaRPr lang="en-US" altLang="en-US" sz="2800" b="1">
              <a:latin typeface="Humnst777 BT" pitchFamily="1" charset="0"/>
            </a:endParaRPr>
          </a:p>
          <a:p>
            <a:pPr eaLnBrk="1" hangingPunct="1">
              <a:spcBef>
                <a:spcPts val="1725"/>
              </a:spcBef>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7896" name="Group 9">
            <a:extLst>
              <a:ext uri="{FF2B5EF4-FFF2-40B4-BE49-F238E27FC236}">
                <a16:creationId xmlns:a16="http://schemas.microsoft.com/office/drawing/2014/main" id="{5F1D0E0A-6536-FE44-8E81-2F1ADF338DD7}"/>
              </a:ext>
            </a:extLst>
          </p:cNvPr>
          <p:cNvGrpSpPr>
            <a:grpSpLocks/>
          </p:cNvGrpSpPr>
          <p:nvPr/>
        </p:nvGrpSpPr>
        <p:grpSpPr bwMode="auto">
          <a:xfrm>
            <a:off x="2895600" y="6172200"/>
            <a:ext cx="3352800" cy="544513"/>
            <a:chOff x="2895600" y="6172200"/>
            <a:chExt cx="3352800" cy="544057"/>
          </a:xfrm>
        </p:grpSpPr>
        <p:sp>
          <p:nvSpPr>
            <p:cNvPr id="37897" name="Text Box 10">
              <a:extLst>
                <a:ext uri="{FF2B5EF4-FFF2-40B4-BE49-F238E27FC236}">
                  <a16:creationId xmlns:a16="http://schemas.microsoft.com/office/drawing/2014/main" id="{2B0E5128-14CF-7441-B5EF-F93F89A17EB2}"/>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37898" name="Text Box 11">
              <a:extLst>
                <a:ext uri="{FF2B5EF4-FFF2-40B4-BE49-F238E27FC236}">
                  <a16:creationId xmlns:a16="http://schemas.microsoft.com/office/drawing/2014/main" id="{35487672-8BA0-7E4C-8CF5-7826A213BC6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33FC4F3-A76B-CE44-9B3D-C820A6A4DDD0}"/>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9939" name="Rectangle 4">
            <a:extLst>
              <a:ext uri="{FF2B5EF4-FFF2-40B4-BE49-F238E27FC236}">
                <a16:creationId xmlns:a16="http://schemas.microsoft.com/office/drawing/2014/main" id="{B9A61443-AAA1-104A-9253-FC14FA8656FC}"/>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00476A88-A0DB-054D-A6EB-702B3525ED2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9941" name="Rectangle 13">
            <a:extLst>
              <a:ext uri="{FF2B5EF4-FFF2-40B4-BE49-F238E27FC236}">
                <a16:creationId xmlns:a16="http://schemas.microsoft.com/office/drawing/2014/main" id="{B34ED0B0-EA80-EF4A-86D5-F2DB9DAC8628}"/>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9942" name="Text Box 4">
            <a:extLst>
              <a:ext uri="{FF2B5EF4-FFF2-40B4-BE49-F238E27FC236}">
                <a16:creationId xmlns:a16="http://schemas.microsoft.com/office/drawing/2014/main" id="{897C7594-06B4-0B49-A19D-9C4D225ADB89}"/>
              </a:ext>
            </a:extLst>
          </p:cNvPr>
          <p:cNvSpPr txBox="1">
            <a:spLocks noChangeArrowheads="1"/>
          </p:cNvSpPr>
          <p:nvPr/>
        </p:nvSpPr>
        <p:spPr bwMode="auto">
          <a:xfrm>
            <a:off x="304800" y="204788"/>
            <a:ext cx="8161338"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¿Cómo se enteran las compañías sobre su mal crédito?</a:t>
            </a:r>
          </a:p>
          <a:p>
            <a:pPr eaLnBrk="1" hangingPunct="1"/>
            <a:endParaRPr lang="en-US" altLang="en-US" sz="2800" b="1">
              <a:latin typeface="Humnst777 BT" pitchFamily="1" charset="0"/>
            </a:endParaRPr>
          </a:p>
        </p:txBody>
      </p:sp>
      <p:sp>
        <p:nvSpPr>
          <p:cNvPr id="39943" name="Rectangle 3">
            <a:extLst>
              <a:ext uri="{FF2B5EF4-FFF2-40B4-BE49-F238E27FC236}">
                <a16:creationId xmlns:a16="http://schemas.microsoft.com/office/drawing/2014/main" id="{7E8E717A-94FA-BD43-9398-90E077FD2F6B}"/>
              </a:ext>
            </a:extLst>
          </p:cNvPr>
          <p:cNvSpPr txBox="1">
            <a:spLocks noChangeArrowheads="1"/>
          </p:cNvSpPr>
          <p:nvPr/>
        </p:nvSpPr>
        <p:spPr bwMode="auto">
          <a:xfrm>
            <a:off x="1033463" y="1658938"/>
            <a:ext cx="7100887"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4161750" indent="-2416175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ts val="1725"/>
              </a:spcBef>
              <a:spcAft>
                <a:spcPts val="1800"/>
              </a:spcAft>
              <a:buClr>
                <a:schemeClr val="tx1"/>
              </a:buClr>
              <a:buFont typeface="Wingdings" pitchFamily="2" charset="2"/>
              <a:buChar char="ü"/>
            </a:pPr>
            <a:r>
              <a:rPr lang="es-ES" altLang="en-US" sz="3200" b="1">
                <a:latin typeface="Humnst777 BT" pitchFamily="1" charset="0"/>
              </a:rPr>
              <a:t>Las agencias crediticias tienen información acerca de su crédito.</a:t>
            </a:r>
            <a:endParaRPr lang="en-US" altLang="en-US" sz="3200" b="1">
              <a:latin typeface="Humnst777 BT" pitchFamily="1" charset="0"/>
            </a:endParaRPr>
          </a:p>
          <a:p>
            <a:pPr lvl="1" defTabSz="914400">
              <a:spcBef>
                <a:spcPts val="1725"/>
              </a:spcBef>
              <a:spcAft>
                <a:spcPts val="1800"/>
              </a:spcAft>
              <a:buClr>
                <a:schemeClr val="tx1"/>
              </a:buClr>
              <a:buFont typeface="Wingdings" pitchFamily="2" charset="2"/>
              <a:buChar char="ü"/>
            </a:pPr>
            <a:r>
              <a:rPr lang="es-ES" altLang="en-US" sz="3200" b="1">
                <a:latin typeface="Humnst777 BT" pitchFamily="1" charset="0"/>
              </a:rPr>
              <a:t>El expediente con información acerca de usted se llama informe de crédito.</a:t>
            </a:r>
            <a:endParaRPr lang="en-US" altLang="en-US" sz="3200" b="1">
              <a:latin typeface="Humnst777 BT" pitchFamily="1" charset="0"/>
            </a:endParaRPr>
          </a:p>
          <a:p>
            <a:pPr lvl="1" defTabSz="914400">
              <a:spcBef>
                <a:spcPts val="1725"/>
              </a:spcBef>
              <a:spcAft>
                <a:spcPts val="1800"/>
              </a:spcAft>
              <a:buClr>
                <a:schemeClr val="tx1"/>
              </a:buClr>
              <a:buFont typeface="Wingdings" pitchFamily="2" charset="2"/>
              <a:buChar char="ü"/>
            </a:pPr>
            <a:endParaRPr lang="en-US" altLang="en-US" sz="32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9944" name="Group 9">
            <a:extLst>
              <a:ext uri="{FF2B5EF4-FFF2-40B4-BE49-F238E27FC236}">
                <a16:creationId xmlns:a16="http://schemas.microsoft.com/office/drawing/2014/main" id="{46CB0363-E52E-0F4E-8484-E0C5E49797D8}"/>
              </a:ext>
            </a:extLst>
          </p:cNvPr>
          <p:cNvGrpSpPr>
            <a:grpSpLocks/>
          </p:cNvGrpSpPr>
          <p:nvPr/>
        </p:nvGrpSpPr>
        <p:grpSpPr bwMode="auto">
          <a:xfrm>
            <a:off x="2895600" y="6172200"/>
            <a:ext cx="3352800" cy="544513"/>
            <a:chOff x="2895600" y="6172200"/>
            <a:chExt cx="3352800" cy="544057"/>
          </a:xfrm>
        </p:grpSpPr>
        <p:sp>
          <p:nvSpPr>
            <p:cNvPr id="39945" name="Text Box 10">
              <a:extLst>
                <a:ext uri="{FF2B5EF4-FFF2-40B4-BE49-F238E27FC236}">
                  <a16:creationId xmlns:a16="http://schemas.microsoft.com/office/drawing/2014/main" id="{BCCC357F-8C2F-4A47-9AA9-EBF56FE6702A}"/>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39946" name="Text Box 11">
              <a:extLst>
                <a:ext uri="{FF2B5EF4-FFF2-40B4-BE49-F238E27FC236}">
                  <a16:creationId xmlns:a16="http://schemas.microsoft.com/office/drawing/2014/main" id="{58E8B586-54A4-274B-A7FC-57F43F1D5B19}"/>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74E1F86-B44A-6C42-8A5F-9B680BF7212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1987" name="Rectangle 4">
            <a:extLst>
              <a:ext uri="{FF2B5EF4-FFF2-40B4-BE49-F238E27FC236}">
                <a16:creationId xmlns:a16="http://schemas.microsoft.com/office/drawing/2014/main" id="{0E5E5972-316A-8646-9F80-B467164159B8}"/>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6F4C7E9-4B83-D641-9AA4-CF10DA823F3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1989" name="Rectangle 13">
            <a:extLst>
              <a:ext uri="{FF2B5EF4-FFF2-40B4-BE49-F238E27FC236}">
                <a16:creationId xmlns:a16="http://schemas.microsoft.com/office/drawing/2014/main" id="{D9DC9F3D-4B6C-AA49-9FDE-1E11996C8C5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1990" name="Text Box 4">
            <a:extLst>
              <a:ext uri="{FF2B5EF4-FFF2-40B4-BE49-F238E27FC236}">
                <a16:creationId xmlns:a16="http://schemas.microsoft.com/office/drawing/2014/main" id="{021E36B5-D997-5144-B27F-ABADD0D8278B}"/>
              </a:ext>
            </a:extLst>
          </p:cNvPr>
          <p:cNvSpPr txBox="1">
            <a:spLocks noChangeArrowheads="1"/>
          </p:cNvSpPr>
          <p:nvPr/>
        </p:nvSpPr>
        <p:spPr bwMode="auto">
          <a:xfrm>
            <a:off x="304800" y="204788"/>
            <a:ext cx="845026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Usted tiene el derecho de obtener una copia de su informe de crédito</a:t>
            </a:r>
            <a:endParaRPr lang="en-US" altLang="en-US" sz="3800" b="1">
              <a:solidFill>
                <a:srgbClr val="8D65D2"/>
              </a:solidFill>
              <a:latin typeface="Humnst777 BT" pitchFamily="1" charset="0"/>
            </a:endParaRPr>
          </a:p>
          <a:p>
            <a:pPr eaLnBrk="1" hangingPunct="1"/>
            <a:endParaRPr lang="en-US" altLang="en-US" sz="2800" b="1">
              <a:latin typeface="Humnst777 BT" pitchFamily="1" charset="0"/>
            </a:endParaRPr>
          </a:p>
        </p:txBody>
      </p:sp>
      <p:sp>
        <p:nvSpPr>
          <p:cNvPr id="41991" name="Rectangle 3">
            <a:extLst>
              <a:ext uri="{FF2B5EF4-FFF2-40B4-BE49-F238E27FC236}">
                <a16:creationId xmlns:a16="http://schemas.microsoft.com/office/drawing/2014/main" id="{AD9CA488-7939-D74B-A60B-87C3D56D30FD}"/>
              </a:ext>
            </a:extLst>
          </p:cNvPr>
          <p:cNvSpPr txBox="1">
            <a:spLocks noChangeArrowheads="1"/>
          </p:cNvSpPr>
          <p:nvPr/>
        </p:nvSpPr>
        <p:spPr bwMode="auto">
          <a:xfrm>
            <a:off x="931863" y="1693863"/>
            <a:ext cx="7467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ts val="1725"/>
              </a:spcBef>
              <a:buFont typeface="Wingdings" pitchFamily="2" charset="2"/>
              <a:buChar char="ü"/>
            </a:pPr>
            <a:r>
              <a:rPr lang="es-ES" altLang="en-US" sz="2800" b="1">
                <a:latin typeface="Humnst777 BT" pitchFamily="1" charset="0"/>
              </a:rPr>
              <a:t>Todos los años, usted puede obtener una copia gratuita de su informe de crédito en las tres agencias de crédito más importantes en:</a:t>
            </a:r>
            <a:endParaRPr lang="en-US" altLang="en-US" sz="2800" b="1">
              <a:latin typeface="Humnst777 BT" pitchFamily="1" charset="0"/>
            </a:endParaRPr>
          </a:p>
          <a:p>
            <a:pPr lvl="1" eaLnBrk="1" hangingPunct="1">
              <a:lnSpc>
                <a:spcPct val="30000"/>
              </a:lnSpc>
              <a:spcBef>
                <a:spcPts val="1725"/>
              </a:spcBef>
              <a:spcAft>
                <a:spcPts val="600"/>
              </a:spcAft>
            </a:pPr>
            <a:r>
              <a:rPr lang="en-US" altLang="en-US" sz="2800" b="1">
                <a:latin typeface="Humnst777 BT" pitchFamily="1" charset="0"/>
              </a:rPr>
              <a:t>	</a:t>
            </a:r>
            <a:r>
              <a:rPr lang="en-US" altLang="en-US" sz="2800" b="1">
                <a:latin typeface="Humnst777 BT" pitchFamily="1" charset="0"/>
                <a:hlinkClick r:id="rId3"/>
              </a:rPr>
              <a:t>www.annualcreditreport.com</a:t>
            </a:r>
            <a:endParaRPr lang="en-US" altLang="en-US" sz="2800" b="1">
              <a:latin typeface="Humnst777 BT" pitchFamily="1" charset="0"/>
            </a:endParaRPr>
          </a:p>
          <a:p>
            <a:pPr lvl="1">
              <a:spcBef>
                <a:spcPts val="1725"/>
              </a:spcBef>
              <a:spcAft>
                <a:spcPts val="600"/>
              </a:spcAft>
              <a:buClr>
                <a:schemeClr val="tx1"/>
              </a:buClr>
              <a:buFont typeface="Wingdings" pitchFamily="2" charset="2"/>
              <a:buChar char="ü"/>
            </a:pPr>
            <a:r>
              <a:rPr lang="es-ES" altLang="en-US" sz="2800" b="1">
                <a:latin typeface="Humnst777 BT" pitchFamily="1" charset="0"/>
              </a:rPr>
              <a:t>También es gratis si le negaron crédito.</a:t>
            </a:r>
            <a:endParaRPr lang="en-US" altLang="en-US" sz="2800" b="1">
              <a:latin typeface="Humnst777 BT" pitchFamily="1" charset="0"/>
            </a:endParaRPr>
          </a:p>
          <a:p>
            <a:pPr lvl="1">
              <a:spcBef>
                <a:spcPts val="1725"/>
              </a:spcBef>
              <a:spcAft>
                <a:spcPts val="600"/>
              </a:spcAft>
              <a:buClr>
                <a:schemeClr val="tx1"/>
              </a:buClr>
              <a:buFont typeface="Wingdings" pitchFamily="2" charset="2"/>
              <a:buChar char="ü"/>
            </a:pPr>
            <a:r>
              <a:rPr lang="es-ES" altLang="en-US" sz="2800" b="1">
                <a:latin typeface="Humnst777 BT" pitchFamily="1" charset="0"/>
              </a:rPr>
              <a:t>De lo contrario, le cobran aproximadamente $10 por copia.</a:t>
            </a:r>
            <a:endParaRPr lang="en-US" altLang="en-US" sz="2800" b="1">
              <a:latin typeface="Humnst777 BT" pitchFamily="1" charset="0"/>
            </a:endParaRPr>
          </a:p>
          <a:p>
            <a:pPr lvl="1">
              <a:spcBef>
                <a:spcPts val="1725"/>
              </a:spcBef>
              <a:spcAft>
                <a:spcPts val="600"/>
              </a:spcAft>
              <a:buClr>
                <a:schemeClr val="tx1"/>
              </a:buClr>
              <a:buFont typeface="Wingdings" pitchFamily="2" charset="2"/>
              <a:buChar char="ü"/>
            </a:pPr>
            <a:endParaRPr lang="en-US" altLang="en-US" sz="2800" b="1">
              <a:latin typeface="Humnst777 BT" pitchFamily="1" charset="0"/>
            </a:endParaRPr>
          </a:p>
          <a:p>
            <a:pPr lvl="1">
              <a:spcBef>
                <a:spcPts val="1725"/>
              </a:spcBef>
              <a:buClr>
                <a:schemeClr val="tx1"/>
              </a:buClr>
              <a:buFont typeface="Wingdings" pitchFamily="2" charset="2"/>
              <a:buChar char="ü"/>
            </a:pPr>
            <a:endParaRPr lang="en-US" altLang="en-US" sz="2800" b="1">
              <a:latin typeface="Humnst777 BT" pitchFamily="1" charset="0"/>
            </a:endParaRPr>
          </a:p>
          <a:p>
            <a:pPr lvl="1">
              <a:spcBef>
                <a:spcPts val="1725"/>
              </a:spcBef>
              <a:buClr>
                <a:schemeClr val="tx1"/>
              </a:buClr>
              <a:buFont typeface="Wingdings" pitchFamily="2" charset="2"/>
              <a:buChar char="ü"/>
            </a:pPr>
            <a:endParaRPr lang="en-US" altLang="en-US" sz="2800" b="1">
              <a:latin typeface="Humnst777 BT" pitchFamily="1" charset="0"/>
            </a:endParaRPr>
          </a:p>
          <a:p>
            <a:pPr lvl="1">
              <a:spcBef>
                <a:spcPts val="1725"/>
              </a:spcBef>
              <a:buClr>
                <a:schemeClr val="tx1"/>
              </a:buClr>
              <a:buFont typeface="Wingdings" pitchFamily="2" charset="2"/>
              <a:buChar char="ü"/>
            </a:pPr>
            <a:endParaRPr lang="en-US" altLang="en-US" sz="2800" b="1">
              <a:latin typeface="Humnst777 BT" pitchFamily="1" charset="0"/>
            </a:endParaRPr>
          </a:p>
          <a:p>
            <a:pPr lvl="1">
              <a:spcBef>
                <a:spcPts val="1725"/>
              </a:spcBef>
              <a:buClr>
                <a:schemeClr val="tx1"/>
              </a:buClr>
              <a:buFont typeface="Wingdings" pitchFamily="2" charset="2"/>
              <a:buChar char="ü"/>
            </a:pPr>
            <a:endParaRPr lang="en-US" altLang="en-US" sz="2800" b="1">
              <a:latin typeface="Humnst777 BT" pitchFamily="1" charset="0"/>
            </a:endParaRPr>
          </a:p>
          <a:p>
            <a:pPr lvl="1">
              <a:spcBef>
                <a:spcPts val="1725"/>
              </a:spcBef>
              <a:buClr>
                <a:schemeClr val="tx1"/>
              </a:buClr>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1992" name="Group 9">
            <a:extLst>
              <a:ext uri="{FF2B5EF4-FFF2-40B4-BE49-F238E27FC236}">
                <a16:creationId xmlns:a16="http://schemas.microsoft.com/office/drawing/2014/main" id="{16DE3EE2-CA8B-934B-BB1B-1D3B2727E7BD}"/>
              </a:ext>
            </a:extLst>
          </p:cNvPr>
          <p:cNvGrpSpPr>
            <a:grpSpLocks/>
          </p:cNvGrpSpPr>
          <p:nvPr/>
        </p:nvGrpSpPr>
        <p:grpSpPr bwMode="auto">
          <a:xfrm>
            <a:off x="2895600" y="6172200"/>
            <a:ext cx="3352800" cy="544513"/>
            <a:chOff x="2895600" y="6172200"/>
            <a:chExt cx="3352800" cy="544057"/>
          </a:xfrm>
        </p:grpSpPr>
        <p:sp>
          <p:nvSpPr>
            <p:cNvPr id="41993" name="Text Box 10">
              <a:extLst>
                <a:ext uri="{FF2B5EF4-FFF2-40B4-BE49-F238E27FC236}">
                  <a16:creationId xmlns:a16="http://schemas.microsoft.com/office/drawing/2014/main" id="{F7FA6BE7-2BDE-4D4B-A94F-EE74B8A32E26}"/>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41994" name="Text Box 11">
              <a:extLst>
                <a:ext uri="{FF2B5EF4-FFF2-40B4-BE49-F238E27FC236}">
                  <a16:creationId xmlns:a16="http://schemas.microsoft.com/office/drawing/2014/main" id="{D9EF31C7-D5BC-EA40-AD91-85B71DDE66D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E1A7063-393D-8946-890B-F3A77AC6BA9D}"/>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4035" name="Rectangle 4">
            <a:extLst>
              <a:ext uri="{FF2B5EF4-FFF2-40B4-BE49-F238E27FC236}">
                <a16:creationId xmlns:a16="http://schemas.microsoft.com/office/drawing/2014/main" id="{C0099A67-43CD-1D49-AE6C-E23D1F21A1BF}"/>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EBC70A4-2D4C-CE4F-A381-02B245A9231F}"/>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4037" name="Rectangle 13">
            <a:extLst>
              <a:ext uri="{FF2B5EF4-FFF2-40B4-BE49-F238E27FC236}">
                <a16:creationId xmlns:a16="http://schemas.microsoft.com/office/drawing/2014/main" id="{8566B17E-94B7-524B-BD6B-31A68166B37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4038" name="Text Box 4">
            <a:extLst>
              <a:ext uri="{FF2B5EF4-FFF2-40B4-BE49-F238E27FC236}">
                <a16:creationId xmlns:a16="http://schemas.microsoft.com/office/drawing/2014/main" id="{EE5AD4BE-3182-484E-B2B2-981A8B588D4B}"/>
              </a:ext>
            </a:extLst>
          </p:cNvPr>
          <p:cNvSpPr txBox="1">
            <a:spLocks noChangeArrowheads="1"/>
          </p:cNvSpPr>
          <p:nvPr/>
        </p:nvSpPr>
        <p:spPr bwMode="auto">
          <a:xfrm>
            <a:off x="304800" y="204788"/>
            <a:ext cx="7848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¿Qué es un informe de crédito?</a:t>
            </a:r>
          </a:p>
        </p:txBody>
      </p:sp>
      <p:sp>
        <p:nvSpPr>
          <p:cNvPr id="33799" name="Rectangle 3">
            <a:extLst>
              <a:ext uri="{FF2B5EF4-FFF2-40B4-BE49-F238E27FC236}">
                <a16:creationId xmlns:a16="http://schemas.microsoft.com/office/drawing/2014/main" id="{A53DD715-94C9-E340-AF3A-109495DB1883}"/>
              </a:ext>
            </a:extLst>
          </p:cNvPr>
          <p:cNvSpPr txBox="1">
            <a:spLocks noChangeArrowheads="1"/>
          </p:cNvSpPr>
          <p:nvPr/>
        </p:nvSpPr>
        <p:spPr bwMode="auto">
          <a:xfrm>
            <a:off x="1152525" y="1455738"/>
            <a:ext cx="7153275" cy="4497387"/>
          </a:xfrm>
          <a:prstGeom prst="rect">
            <a:avLst/>
          </a:prstGeom>
          <a:noFill/>
          <a:ln w="9525">
            <a:noFill/>
            <a:miter lim="800000"/>
            <a:headEnd/>
            <a:tailEnd/>
          </a:ln>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pitchFamily="1" charset="0"/>
            </a:endParaRPr>
          </a:p>
          <a:p>
            <a:pPr eaLnBrk="1" hangingPunct="1">
              <a:spcBef>
                <a:spcPts val="1725"/>
              </a:spcBef>
              <a:buFont typeface="Wingdings" pitchFamily="2" charset="2"/>
              <a:buChar char="ü"/>
            </a:pPr>
            <a:r>
              <a:rPr lang="es-ES" altLang="en-US" sz="3200" b="1">
                <a:latin typeface="Humnst777 BT" pitchFamily="1" charset="0"/>
              </a:rPr>
              <a:t>Un registro de sus préstamos y cuentas de crédito pasados y presentes</a:t>
            </a:r>
            <a:endParaRPr lang="en-US" altLang="en-US" sz="3200" b="1">
              <a:latin typeface="Humnst777 BT" pitchFamily="1" charset="0"/>
            </a:endParaRPr>
          </a:p>
          <a:p>
            <a:pPr eaLnBrk="1" hangingPunct="1">
              <a:spcBef>
                <a:spcPts val="1725"/>
              </a:spcBef>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4040" name="Group 9">
            <a:extLst>
              <a:ext uri="{FF2B5EF4-FFF2-40B4-BE49-F238E27FC236}">
                <a16:creationId xmlns:a16="http://schemas.microsoft.com/office/drawing/2014/main" id="{D275D14C-E68B-5049-8A75-9B84C9C192A1}"/>
              </a:ext>
            </a:extLst>
          </p:cNvPr>
          <p:cNvGrpSpPr>
            <a:grpSpLocks/>
          </p:cNvGrpSpPr>
          <p:nvPr/>
        </p:nvGrpSpPr>
        <p:grpSpPr bwMode="auto">
          <a:xfrm>
            <a:off x="2895600" y="6172200"/>
            <a:ext cx="3352800" cy="544513"/>
            <a:chOff x="2895600" y="6172200"/>
            <a:chExt cx="3352800" cy="544057"/>
          </a:xfrm>
        </p:grpSpPr>
        <p:sp>
          <p:nvSpPr>
            <p:cNvPr id="44041" name="Text Box 10">
              <a:extLst>
                <a:ext uri="{FF2B5EF4-FFF2-40B4-BE49-F238E27FC236}">
                  <a16:creationId xmlns:a16="http://schemas.microsoft.com/office/drawing/2014/main" id="{310EA872-0C7E-764C-AAE2-A50815232E3B}"/>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44042" name="Text Box 11">
              <a:extLst>
                <a:ext uri="{FF2B5EF4-FFF2-40B4-BE49-F238E27FC236}">
                  <a16:creationId xmlns:a16="http://schemas.microsoft.com/office/drawing/2014/main" id="{631C1B9A-F9C6-D742-A0A8-21FD8E67A11A}"/>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07FD112-8740-C54C-874F-3CC37D50CA61}"/>
              </a:ext>
            </a:extLst>
          </p:cNvPr>
          <p:cNvSpPr>
            <a:spLocks noChangeArrowheads="1"/>
          </p:cNvSpPr>
          <p:nvPr/>
        </p:nvSpPr>
        <p:spPr bwMode="auto">
          <a:xfrm>
            <a:off x="0" y="17463"/>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6083" name="Rectangle 4">
            <a:extLst>
              <a:ext uri="{FF2B5EF4-FFF2-40B4-BE49-F238E27FC236}">
                <a16:creationId xmlns:a16="http://schemas.microsoft.com/office/drawing/2014/main" id="{C79CB339-008B-AC4A-A37F-EC460FFC7CE2}"/>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D2BDE80D-47EE-DA4A-A29C-E0E93BBA2DC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6085" name="Rectangle 13">
            <a:extLst>
              <a:ext uri="{FF2B5EF4-FFF2-40B4-BE49-F238E27FC236}">
                <a16:creationId xmlns:a16="http://schemas.microsoft.com/office/drawing/2014/main" id="{2633CD02-7044-AC48-8F70-26DE679FE1D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6086" name="Text Box 4">
            <a:extLst>
              <a:ext uri="{FF2B5EF4-FFF2-40B4-BE49-F238E27FC236}">
                <a16:creationId xmlns:a16="http://schemas.microsoft.com/office/drawing/2014/main" id="{983A8936-9ABF-D947-9929-B9337AACF113}"/>
              </a:ext>
            </a:extLst>
          </p:cNvPr>
          <p:cNvSpPr txBox="1">
            <a:spLocks noChangeArrowheads="1"/>
          </p:cNvSpPr>
          <p:nvPr/>
        </p:nvSpPr>
        <p:spPr bwMode="auto">
          <a:xfrm>
            <a:off x="304800" y="204788"/>
            <a:ext cx="88392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¿Qué contiene su infome de crédito?</a:t>
            </a:r>
          </a:p>
        </p:txBody>
      </p:sp>
      <p:sp>
        <p:nvSpPr>
          <p:cNvPr id="46087" name="Rectangle 3">
            <a:extLst>
              <a:ext uri="{FF2B5EF4-FFF2-40B4-BE49-F238E27FC236}">
                <a16:creationId xmlns:a16="http://schemas.microsoft.com/office/drawing/2014/main" id="{876512CD-2AA1-344B-9651-A2061A9098A2}"/>
              </a:ext>
            </a:extLst>
          </p:cNvPr>
          <p:cNvSpPr txBox="1">
            <a:spLocks noChangeArrowheads="1"/>
          </p:cNvSpPr>
          <p:nvPr/>
        </p:nvSpPr>
        <p:spPr bwMode="auto">
          <a:xfrm>
            <a:off x="822325" y="1366838"/>
            <a:ext cx="7681913"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indent="347663"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3716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8288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2860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7432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2004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600"/>
              </a:spcAft>
              <a:buFont typeface="Wingdings" pitchFamily="2" charset="2"/>
              <a:buChar char="ü"/>
            </a:pPr>
            <a:r>
              <a:rPr lang="en-US" altLang="en-US" sz="3200" b="1">
                <a:latin typeface="Humnst777 BT" pitchFamily="1" charset="0"/>
              </a:rPr>
              <a:t>Información pasada y actual sobre…</a:t>
            </a:r>
          </a:p>
          <a:p>
            <a:pPr lvl="1" eaLnBrk="1" hangingPunct="1">
              <a:spcAft>
                <a:spcPts val="600"/>
              </a:spcAft>
              <a:buFont typeface="Arial" panose="020B0604020202020204" pitchFamily="34" charset="0"/>
              <a:buChar char="•"/>
            </a:pPr>
            <a:r>
              <a:rPr lang="en-US" altLang="en-US" sz="2800" b="1">
                <a:latin typeface="Humnst777 BT" pitchFamily="1" charset="0"/>
              </a:rPr>
              <a:t>Tarjetas de crédito</a:t>
            </a:r>
          </a:p>
          <a:p>
            <a:pPr lvl="1" eaLnBrk="1" hangingPunct="1">
              <a:spcAft>
                <a:spcPts val="600"/>
              </a:spcAft>
              <a:buFont typeface="Arial" panose="020B0604020202020204" pitchFamily="34" charset="0"/>
              <a:buChar char="•"/>
            </a:pPr>
            <a:r>
              <a:rPr lang="en-US" altLang="en-US" sz="2800" b="1">
                <a:latin typeface="Humnst777 BT" pitchFamily="1" charset="0"/>
              </a:rPr>
              <a:t>Hipotecas</a:t>
            </a:r>
          </a:p>
          <a:p>
            <a:pPr lvl="1" eaLnBrk="1" hangingPunct="1">
              <a:spcBef>
                <a:spcPts val="100"/>
              </a:spcBef>
              <a:spcAft>
                <a:spcPts val="600"/>
              </a:spcAft>
              <a:buFont typeface="Arial" panose="020B0604020202020204" pitchFamily="34" charset="0"/>
              <a:buChar char="•"/>
            </a:pPr>
            <a:r>
              <a:rPr lang="en-US" altLang="en-US" sz="2800" b="1">
                <a:latin typeface="Humnst777 BT" pitchFamily="1" charset="0"/>
              </a:rPr>
              <a:t>Préstamos de automóvil</a:t>
            </a:r>
          </a:p>
          <a:p>
            <a:pPr lvl="4" eaLnBrk="1" hangingPunct="1">
              <a:spcBef>
                <a:spcPts val="100"/>
              </a:spcBef>
              <a:spcAft>
                <a:spcPts val="600"/>
              </a:spcAft>
              <a:buFont typeface="Lucida Grande" panose="020B0600040502020204" pitchFamily="34" charset="0"/>
              <a:buChar char="−"/>
            </a:pPr>
            <a:r>
              <a:rPr lang="en-US" altLang="en-US" b="1">
                <a:latin typeface="Humnst777 BT" pitchFamily="1" charset="0"/>
              </a:rPr>
              <a:t>Su informe de crédito tiene información sobre sus cuentas de crédito de los últimos siete años (o de los últimos 10 años si se presentó en quiebra).</a:t>
            </a:r>
          </a:p>
          <a:p>
            <a:pPr lvl="4" eaLnBrk="1" hangingPunct="1">
              <a:spcBef>
                <a:spcPts val="100"/>
              </a:spcBef>
              <a:spcAft>
                <a:spcPts val="600"/>
              </a:spcAft>
              <a:buFont typeface="Lucida Grande" panose="020B0600040502020204" pitchFamily="34" charset="0"/>
              <a:buChar char="−"/>
            </a:pPr>
            <a:endParaRPr lang="en-US" altLang="en-US" b="1">
              <a:latin typeface="Humnst777 BT" pitchFamily="1" charset="0"/>
            </a:endParaRPr>
          </a:p>
          <a:p>
            <a:pPr lvl="2" eaLnBrk="1" hangingPunct="1">
              <a:buFont typeface="Wingdings" pitchFamily="2" charset="2"/>
              <a:buChar char="§"/>
            </a:pPr>
            <a:endParaRPr lang="en-US" altLang="en-US" sz="2800" b="1">
              <a:latin typeface="Humnst777 BT" pitchFamily="1" charset="0"/>
            </a:endParaRPr>
          </a:p>
          <a:p>
            <a:pPr lvl="2" eaLnBrk="1" hangingPunct="1">
              <a:buFont typeface="Wingdings" pitchFamily="2" charset="2"/>
              <a:buChar char="§"/>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6088" name="Group 9">
            <a:extLst>
              <a:ext uri="{FF2B5EF4-FFF2-40B4-BE49-F238E27FC236}">
                <a16:creationId xmlns:a16="http://schemas.microsoft.com/office/drawing/2014/main" id="{5EBFA5E3-6DF1-3540-9EC3-1D3DF698BCF2}"/>
              </a:ext>
            </a:extLst>
          </p:cNvPr>
          <p:cNvGrpSpPr>
            <a:grpSpLocks/>
          </p:cNvGrpSpPr>
          <p:nvPr/>
        </p:nvGrpSpPr>
        <p:grpSpPr bwMode="auto">
          <a:xfrm>
            <a:off x="2895600" y="6172200"/>
            <a:ext cx="3352800" cy="544513"/>
            <a:chOff x="2895600" y="6172200"/>
            <a:chExt cx="3352800" cy="544057"/>
          </a:xfrm>
        </p:grpSpPr>
        <p:sp>
          <p:nvSpPr>
            <p:cNvPr id="46089" name="Text Box 10">
              <a:extLst>
                <a:ext uri="{FF2B5EF4-FFF2-40B4-BE49-F238E27FC236}">
                  <a16:creationId xmlns:a16="http://schemas.microsoft.com/office/drawing/2014/main" id="{8DCC06B7-FD17-FA4F-8F4D-C272555974C1}"/>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46090" name="Text Box 11">
              <a:extLst>
                <a:ext uri="{FF2B5EF4-FFF2-40B4-BE49-F238E27FC236}">
                  <a16:creationId xmlns:a16="http://schemas.microsoft.com/office/drawing/2014/main" id="{D04A3EC2-8C31-514A-9BED-BCD186BE7FD8}"/>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A752880-07AC-F249-BD88-74B84B052DA7}"/>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8131" name="Rectangle 4">
            <a:extLst>
              <a:ext uri="{FF2B5EF4-FFF2-40B4-BE49-F238E27FC236}">
                <a16:creationId xmlns:a16="http://schemas.microsoft.com/office/drawing/2014/main" id="{5F1AB548-CA85-2B46-A811-BBC6E1C821EC}"/>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F355584-E6F9-FD4A-A2EB-ACA2D516325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8133" name="Rectangle 13">
            <a:extLst>
              <a:ext uri="{FF2B5EF4-FFF2-40B4-BE49-F238E27FC236}">
                <a16:creationId xmlns:a16="http://schemas.microsoft.com/office/drawing/2014/main" id="{CDEAC84A-C991-0946-8F1D-415C2FAFB26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8134" name="Text Box 4">
            <a:extLst>
              <a:ext uri="{FF2B5EF4-FFF2-40B4-BE49-F238E27FC236}">
                <a16:creationId xmlns:a16="http://schemas.microsoft.com/office/drawing/2014/main" id="{48BE1BBE-DDBF-614A-9447-F2379A15A1B6}"/>
              </a:ext>
            </a:extLst>
          </p:cNvPr>
          <p:cNvSpPr txBox="1">
            <a:spLocks noChangeArrowheads="1"/>
          </p:cNvSpPr>
          <p:nvPr/>
        </p:nvSpPr>
        <p:spPr bwMode="auto">
          <a:xfrm>
            <a:off x="304800" y="204788"/>
            <a:ext cx="76263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Recuerde</a:t>
            </a:r>
          </a:p>
          <a:p>
            <a:pPr eaLnBrk="1" hangingPunct="1"/>
            <a:endParaRPr lang="en-US" altLang="en-US" sz="2800" b="1">
              <a:latin typeface="Humnst777 BT" pitchFamily="1" charset="0"/>
            </a:endParaRPr>
          </a:p>
        </p:txBody>
      </p:sp>
      <p:sp>
        <p:nvSpPr>
          <p:cNvPr id="48135" name="Rectangle 3">
            <a:extLst>
              <a:ext uri="{FF2B5EF4-FFF2-40B4-BE49-F238E27FC236}">
                <a16:creationId xmlns:a16="http://schemas.microsoft.com/office/drawing/2014/main" id="{A172D7B3-C8B6-FA48-A469-4777C11358FE}"/>
              </a:ext>
            </a:extLst>
          </p:cNvPr>
          <p:cNvSpPr txBox="1">
            <a:spLocks noChangeArrowheads="1"/>
          </p:cNvSpPr>
          <p:nvPr/>
        </p:nvSpPr>
        <p:spPr bwMode="auto">
          <a:xfrm>
            <a:off x="885825" y="1147763"/>
            <a:ext cx="7567613" cy="480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ts val="1200"/>
              </a:spcBef>
              <a:spcAft>
                <a:spcPts val="1200"/>
              </a:spcAft>
              <a:buFont typeface="Wingdings" pitchFamily="2" charset="2"/>
              <a:buChar char="ü"/>
            </a:pPr>
            <a:r>
              <a:rPr lang="es-ES" altLang="en-US" sz="3000" b="1">
                <a:latin typeface="Humnst777 BT" pitchFamily="1" charset="0"/>
              </a:rPr>
              <a:t>Si se le negó crédito en los últimos 60 días, puede obtener una copia gratuita de su informe de crédito</a:t>
            </a:r>
            <a:r>
              <a:rPr lang="en-US" altLang="en-US" sz="3000" b="1">
                <a:latin typeface="Humnst777 BT" pitchFamily="1" charset="0"/>
              </a:rPr>
              <a:t>.</a:t>
            </a:r>
          </a:p>
          <a:p>
            <a:pPr lvl="1">
              <a:spcBef>
                <a:spcPts val="1200"/>
              </a:spcBef>
              <a:spcAft>
                <a:spcPts val="1200"/>
              </a:spcAft>
              <a:buClr>
                <a:schemeClr val="tx1"/>
              </a:buClr>
              <a:buFont typeface="Wingdings" pitchFamily="2" charset="2"/>
              <a:buChar char="ü"/>
            </a:pPr>
            <a:r>
              <a:rPr lang="es-ES" altLang="en-US" sz="3000" b="1">
                <a:latin typeface="Humnst777 BT" pitchFamily="1" charset="0"/>
              </a:rPr>
              <a:t>Usted tiene el derecho de corregir los errores en su informe de crédito</a:t>
            </a:r>
            <a:r>
              <a:rPr lang="en-US" altLang="en-US" sz="3000" b="1">
                <a:latin typeface="Humnst777 BT" pitchFamily="1" charset="0"/>
              </a:rPr>
              <a:t>.</a:t>
            </a:r>
          </a:p>
          <a:p>
            <a:pPr lvl="1">
              <a:spcBef>
                <a:spcPts val="1200"/>
              </a:spcBef>
              <a:spcAft>
                <a:spcPts val="1200"/>
              </a:spcAft>
              <a:buClr>
                <a:schemeClr val="tx1"/>
              </a:buClr>
              <a:buFont typeface="Wingdings" pitchFamily="2" charset="2"/>
              <a:buChar char="ü"/>
            </a:pPr>
            <a:r>
              <a:rPr lang="es-ES" altLang="en-US" sz="3000" b="1">
                <a:latin typeface="Humnst777 BT" pitchFamily="1" charset="0"/>
              </a:rPr>
              <a:t>No puede borrar información de su informe de crédito que no contiene errores</a:t>
            </a:r>
            <a:r>
              <a:rPr lang="en-US" altLang="en-US" sz="3000" b="1">
                <a:latin typeface="Humnst777 BT" pitchFamily="1" charset="0"/>
              </a:rPr>
              <a:t>.</a:t>
            </a:r>
          </a:p>
          <a:p>
            <a:pPr lvl="1">
              <a:spcBef>
                <a:spcPts val="1725"/>
              </a:spcBef>
              <a:buClr>
                <a:schemeClr val="tx1"/>
              </a:buClr>
              <a:buFont typeface="Wingdings" pitchFamily="2" charset="2"/>
              <a:buChar char="ü"/>
            </a:pPr>
            <a:endParaRPr lang="en-US" altLang="en-US" sz="3000" b="1">
              <a:latin typeface="Humnst777 BT" pitchFamily="1" charset="0"/>
            </a:endParaRPr>
          </a:p>
          <a:p>
            <a:pPr lvl="1">
              <a:spcBef>
                <a:spcPts val="1725"/>
              </a:spcBef>
              <a:buClr>
                <a:schemeClr val="tx1"/>
              </a:buClr>
              <a:buFont typeface="Wingdings" pitchFamily="2" charset="2"/>
              <a:buChar char="ü"/>
            </a:pPr>
            <a:endParaRPr lang="en-US" altLang="en-US" sz="3000" b="1">
              <a:latin typeface="Humnst777 BT" pitchFamily="1" charset="0"/>
            </a:endParaRPr>
          </a:p>
          <a:p>
            <a:pPr lvl="1">
              <a:spcBef>
                <a:spcPts val="1725"/>
              </a:spcBef>
              <a:buClr>
                <a:schemeClr val="tx1"/>
              </a:buClr>
              <a:buFont typeface="Wingdings" pitchFamily="2" charset="2"/>
              <a:buChar char="ü"/>
            </a:pPr>
            <a:endParaRPr lang="en-US" altLang="en-US" sz="3000" b="1">
              <a:latin typeface="Humnst777 BT" pitchFamily="1" charset="0"/>
            </a:endParaRPr>
          </a:p>
          <a:p>
            <a:pPr lvl="1">
              <a:spcBef>
                <a:spcPts val="1725"/>
              </a:spcBef>
              <a:buClr>
                <a:schemeClr val="tx1"/>
              </a:buClr>
              <a:buFont typeface="Wingdings" pitchFamily="2" charset="2"/>
              <a:buChar char="ü"/>
            </a:pPr>
            <a:endParaRPr lang="en-US" altLang="en-US" sz="3000" b="1">
              <a:latin typeface="Humnst777 BT" pitchFamily="1" charset="0"/>
            </a:endParaRPr>
          </a:p>
          <a:p>
            <a:pPr lvl="1">
              <a:spcBef>
                <a:spcPts val="1725"/>
              </a:spcBef>
              <a:buClr>
                <a:schemeClr val="tx1"/>
              </a:buClr>
              <a:buFont typeface="Wingdings" pitchFamily="2" charset="2"/>
              <a:buChar char="ü"/>
            </a:pPr>
            <a:endParaRPr lang="en-US" altLang="en-US" sz="3000" b="1">
              <a:latin typeface="Humnst777 BT" pitchFamily="1" charset="0"/>
            </a:endParaRPr>
          </a:p>
          <a:p>
            <a:pPr lvl="1">
              <a:spcBef>
                <a:spcPct val="20000"/>
              </a:spcBef>
              <a:buClr>
                <a:schemeClr val="tx2"/>
              </a:buClr>
            </a:pPr>
            <a:endParaRPr kumimoji="1" lang="en-US" altLang="en-US" sz="3000" b="1">
              <a:solidFill>
                <a:schemeClr val="accent2"/>
              </a:solidFill>
              <a:latin typeface="Calibri" panose="020F0502020204030204" pitchFamily="34" charset="0"/>
            </a:endParaRPr>
          </a:p>
          <a:p>
            <a:pPr lvl="1">
              <a:spcBef>
                <a:spcPct val="20000"/>
              </a:spcBef>
              <a:buClr>
                <a:schemeClr val="tx2"/>
              </a:buClr>
            </a:pPr>
            <a:endParaRPr kumimoji="1" lang="en-US" altLang="en-US" sz="3000" b="1">
              <a:solidFill>
                <a:schemeClr val="accent2"/>
              </a:solidFill>
              <a:latin typeface="Calibri" panose="020F0502020204030204" pitchFamily="34" charset="0"/>
            </a:endParaRPr>
          </a:p>
        </p:txBody>
      </p:sp>
      <p:grpSp>
        <p:nvGrpSpPr>
          <p:cNvPr id="48136" name="Group 9">
            <a:extLst>
              <a:ext uri="{FF2B5EF4-FFF2-40B4-BE49-F238E27FC236}">
                <a16:creationId xmlns:a16="http://schemas.microsoft.com/office/drawing/2014/main" id="{DF1D73EF-7811-CA47-AA2F-CD0051CB756A}"/>
              </a:ext>
            </a:extLst>
          </p:cNvPr>
          <p:cNvGrpSpPr>
            <a:grpSpLocks/>
          </p:cNvGrpSpPr>
          <p:nvPr/>
        </p:nvGrpSpPr>
        <p:grpSpPr bwMode="auto">
          <a:xfrm>
            <a:off x="2895600" y="6172200"/>
            <a:ext cx="3352800" cy="544513"/>
            <a:chOff x="2895600" y="6172200"/>
            <a:chExt cx="3352800" cy="544057"/>
          </a:xfrm>
        </p:grpSpPr>
        <p:sp>
          <p:nvSpPr>
            <p:cNvPr id="48137" name="Text Box 10">
              <a:extLst>
                <a:ext uri="{FF2B5EF4-FFF2-40B4-BE49-F238E27FC236}">
                  <a16:creationId xmlns:a16="http://schemas.microsoft.com/office/drawing/2014/main" id="{CF69D003-75EA-AF44-A8D1-47CF1F0C1C34}"/>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48138" name="Text Box 11">
              <a:extLst>
                <a:ext uri="{FF2B5EF4-FFF2-40B4-BE49-F238E27FC236}">
                  <a16:creationId xmlns:a16="http://schemas.microsoft.com/office/drawing/2014/main" id="{8CB20936-D018-C14A-843F-6C23FE463476}"/>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ADFAEF5-0130-7E4B-A42D-FBC7C0F2956A}"/>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0179" name="Rectangle 4">
            <a:extLst>
              <a:ext uri="{FF2B5EF4-FFF2-40B4-BE49-F238E27FC236}">
                <a16:creationId xmlns:a16="http://schemas.microsoft.com/office/drawing/2014/main" id="{FD0F9EC5-E65B-BB47-A63D-C76EF62C5190}"/>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5DBE10F-9642-F34F-9460-F0E86CD673B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0181" name="Rectangle 13">
            <a:extLst>
              <a:ext uri="{FF2B5EF4-FFF2-40B4-BE49-F238E27FC236}">
                <a16:creationId xmlns:a16="http://schemas.microsoft.com/office/drawing/2014/main" id="{E7AE5A62-FEB7-494D-8399-346BEC13B75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0182" name="Text Box 4">
            <a:extLst>
              <a:ext uri="{FF2B5EF4-FFF2-40B4-BE49-F238E27FC236}">
                <a16:creationId xmlns:a16="http://schemas.microsoft.com/office/drawing/2014/main" id="{18C6F83C-AF26-0D42-A616-5CF649C9C13F}"/>
              </a:ext>
            </a:extLst>
          </p:cNvPr>
          <p:cNvSpPr txBox="1">
            <a:spLocks noChangeArrowheads="1"/>
          </p:cNvSpPr>
          <p:nvPr/>
        </p:nvSpPr>
        <p:spPr bwMode="auto">
          <a:xfrm>
            <a:off x="304800" y="204788"/>
            <a:ext cx="8043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Agencias de reportes crediticios</a:t>
            </a:r>
          </a:p>
        </p:txBody>
      </p:sp>
      <p:sp>
        <p:nvSpPr>
          <p:cNvPr id="50183" name="Rectangle 3">
            <a:extLst>
              <a:ext uri="{FF2B5EF4-FFF2-40B4-BE49-F238E27FC236}">
                <a16:creationId xmlns:a16="http://schemas.microsoft.com/office/drawing/2014/main" id="{5C6C4EC0-8A4A-3C48-B55B-84B361A271D2}"/>
              </a:ext>
            </a:extLst>
          </p:cNvPr>
          <p:cNvSpPr txBox="1">
            <a:spLocks noChangeArrowheads="1"/>
          </p:cNvSpPr>
          <p:nvPr/>
        </p:nvSpPr>
        <p:spPr bwMode="auto">
          <a:xfrm>
            <a:off x="788988" y="1244600"/>
            <a:ext cx="7681912"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3716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8288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2860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7432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200400" indent="-4572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Wingdings" pitchFamily="2" charset="2"/>
              <a:buChar char="ü"/>
            </a:pPr>
            <a:r>
              <a:rPr lang="en-US" altLang="en-US" sz="3200" b="1">
                <a:latin typeface="Humnst777 BT" pitchFamily="1" charset="0"/>
              </a:rPr>
              <a:t>Las tres agencias principales de reportes crediticios son: </a:t>
            </a:r>
          </a:p>
          <a:p>
            <a:pPr lvl="2" eaLnBrk="1" hangingPunct="1">
              <a:spcAft>
                <a:spcPts val="1200"/>
              </a:spcAft>
              <a:buFont typeface="Arial" panose="020B0604020202020204" pitchFamily="34" charset="0"/>
              <a:buChar char="•"/>
            </a:pPr>
            <a:r>
              <a:rPr lang="en-US" altLang="en-US" sz="2800" b="1">
                <a:latin typeface="Humnst777 BT" pitchFamily="1" charset="0"/>
              </a:rPr>
              <a:t>Equifax</a:t>
            </a:r>
          </a:p>
          <a:p>
            <a:pPr lvl="2" eaLnBrk="1" hangingPunct="1">
              <a:spcAft>
                <a:spcPts val="1200"/>
              </a:spcAft>
              <a:buFont typeface="Arial" panose="020B0604020202020204" pitchFamily="34" charset="0"/>
              <a:buChar char="•"/>
            </a:pPr>
            <a:r>
              <a:rPr lang="en-US" altLang="en-US" sz="2800" b="1">
                <a:latin typeface="Humnst777 BT" pitchFamily="1" charset="0"/>
              </a:rPr>
              <a:t>Experian</a:t>
            </a:r>
          </a:p>
          <a:p>
            <a:pPr lvl="2" eaLnBrk="1" hangingPunct="1">
              <a:spcBef>
                <a:spcPts val="100"/>
              </a:spcBef>
              <a:spcAft>
                <a:spcPts val="1200"/>
              </a:spcAft>
              <a:buFont typeface="Arial" panose="020B0604020202020204" pitchFamily="34" charset="0"/>
              <a:buChar char="•"/>
            </a:pPr>
            <a:r>
              <a:rPr lang="en-US" altLang="en-US" sz="2800" b="1">
                <a:latin typeface="Humnst777 BT" pitchFamily="1" charset="0"/>
              </a:rPr>
              <a:t>TransUnion</a:t>
            </a:r>
          </a:p>
          <a:p>
            <a:pPr lvl="4" eaLnBrk="1" hangingPunct="1">
              <a:spcBef>
                <a:spcPts val="100"/>
              </a:spcBef>
              <a:spcAft>
                <a:spcPts val="1200"/>
              </a:spcAft>
              <a:buFont typeface="Lucida Grande" panose="020B0600040502020204" pitchFamily="34" charset="0"/>
              <a:buChar char="−"/>
            </a:pPr>
            <a:r>
              <a:rPr lang="en-US" altLang="en-US" b="1">
                <a:latin typeface="Humnst777 BT" pitchFamily="1" charset="0"/>
              </a:rPr>
              <a:t>En el folleto Mejore su crédito” encontrará la información para comunicarse con las agencias crediticias.</a:t>
            </a:r>
          </a:p>
          <a:p>
            <a:pPr lvl="4" eaLnBrk="1" hangingPunct="1">
              <a:spcBef>
                <a:spcPts val="100"/>
              </a:spcBef>
              <a:spcAft>
                <a:spcPts val="25"/>
              </a:spcAft>
              <a:buFont typeface="Wingdings" pitchFamily="2" charset="2"/>
              <a:buChar char="²"/>
            </a:pPr>
            <a:endParaRPr lang="en-US" altLang="en-US" b="1">
              <a:latin typeface="Humnst777 BT" pitchFamily="1" charset="0"/>
            </a:endParaRPr>
          </a:p>
          <a:p>
            <a:pPr lvl="2" eaLnBrk="1" hangingPunct="1">
              <a:buFont typeface="Wingdings" pitchFamily="2" charset="2"/>
              <a:buChar char="§"/>
            </a:pPr>
            <a:endParaRPr lang="en-US" altLang="en-US" sz="2800" b="1">
              <a:latin typeface="Humnst777 BT" pitchFamily="1" charset="0"/>
            </a:endParaRPr>
          </a:p>
          <a:p>
            <a:pPr lvl="2" eaLnBrk="1" hangingPunct="1">
              <a:buFont typeface="Wingdings" pitchFamily="2" charset="2"/>
              <a:buChar char="§"/>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0184" name="Group 9">
            <a:extLst>
              <a:ext uri="{FF2B5EF4-FFF2-40B4-BE49-F238E27FC236}">
                <a16:creationId xmlns:a16="http://schemas.microsoft.com/office/drawing/2014/main" id="{ABD92090-7A7C-C349-BC61-CF18275D238F}"/>
              </a:ext>
            </a:extLst>
          </p:cNvPr>
          <p:cNvGrpSpPr>
            <a:grpSpLocks/>
          </p:cNvGrpSpPr>
          <p:nvPr/>
        </p:nvGrpSpPr>
        <p:grpSpPr bwMode="auto">
          <a:xfrm>
            <a:off x="2895600" y="6172200"/>
            <a:ext cx="3352800" cy="544513"/>
            <a:chOff x="2895600" y="6172200"/>
            <a:chExt cx="3352800" cy="544057"/>
          </a:xfrm>
        </p:grpSpPr>
        <p:sp>
          <p:nvSpPr>
            <p:cNvPr id="50185" name="Text Box 10">
              <a:extLst>
                <a:ext uri="{FF2B5EF4-FFF2-40B4-BE49-F238E27FC236}">
                  <a16:creationId xmlns:a16="http://schemas.microsoft.com/office/drawing/2014/main" id="{CAF520D0-7872-8944-8C92-449A9D30A16C}"/>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50186" name="Text Box 11">
              <a:extLst>
                <a:ext uri="{FF2B5EF4-FFF2-40B4-BE49-F238E27FC236}">
                  <a16:creationId xmlns:a16="http://schemas.microsoft.com/office/drawing/2014/main" id="{C4122A53-1F03-A54D-AE3C-8FFA3C58FC7F}"/>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BE629E1-AC5A-F044-B080-2F457E65D9E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2227" name="Rectangle 4">
            <a:extLst>
              <a:ext uri="{FF2B5EF4-FFF2-40B4-BE49-F238E27FC236}">
                <a16:creationId xmlns:a16="http://schemas.microsoft.com/office/drawing/2014/main" id="{F57C69E8-4E90-694A-B788-C33C2FEACFB9}"/>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0D04EFBE-1A8F-C94D-925C-F15D33C19ABA}"/>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2229" name="Rectangle 13">
            <a:extLst>
              <a:ext uri="{FF2B5EF4-FFF2-40B4-BE49-F238E27FC236}">
                <a16:creationId xmlns:a16="http://schemas.microsoft.com/office/drawing/2014/main" id="{EE526FF8-2BCC-A947-AA8E-9699B51DB9D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2230" name="Text Box 4">
            <a:extLst>
              <a:ext uri="{FF2B5EF4-FFF2-40B4-BE49-F238E27FC236}">
                <a16:creationId xmlns:a16="http://schemas.microsoft.com/office/drawing/2014/main" id="{7B542F4A-F3B3-8643-964C-A4A16CA108E6}"/>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Hagamos una pausa</a:t>
            </a:r>
            <a:endParaRPr lang="en-US" altLang="en-US" sz="3800" b="1">
              <a:solidFill>
                <a:srgbClr val="8D65D2"/>
              </a:solidFill>
              <a:latin typeface="Humnst777 BT" pitchFamily="1" charset="0"/>
            </a:endParaRPr>
          </a:p>
          <a:p>
            <a:pPr eaLnBrk="1" hangingPunct="1"/>
            <a:endParaRPr lang="en-US" altLang="en-US" sz="2800" b="1">
              <a:latin typeface="Humnst777 BT" pitchFamily="1" charset="0"/>
            </a:endParaRPr>
          </a:p>
        </p:txBody>
      </p:sp>
      <p:sp>
        <p:nvSpPr>
          <p:cNvPr id="52231" name="Rectangle 3">
            <a:extLst>
              <a:ext uri="{FF2B5EF4-FFF2-40B4-BE49-F238E27FC236}">
                <a16:creationId xmlns:a16="http://schemas.microsoft.com/office/drawing/2014/main" id="{B8377DFC-715A-2C45-8591-85914C0427C6}"/>
              </a:ext>
            </a:extLst>
          </p:cNvPr>
          <p:cNvSpPr txBox="1">
            <a:spLocks noChangeArrowheads="1"/>
          </p:cNvSpPr>
          <p:nvPr/>
        </p:nvSpPr>
        <p:spPr bwMode="auto">
          <a:xfrm>
            <a:off x="1084263" y="1270000"/>
            <a:ext cx="6832600"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pitchFamily="1" charset="0"/>
            </a:endParaRPr>
          </a:p>
          <a:p>
            <a:pPr algn="ctr" eaLnBrk="1" hangingPunct="1">
              <a:spcBef>
                <a:spcPts val="1725"/>
              </a:spcBef>
            </a:pPr>
            <a:endParaRPr lang="en-US" altLang="en-US" sz="3200" b="1">
              <a:latin typeface="Humnst777 BT" pitchFamily="1" charset="0"/>
            </a:endParaRPr>
          </a:p>
          <a:p>
            <a:pPr algn="ctr" eaLnBrk="1" hangingPunct="1">
              <a:spcBef>
                <a:spcPts val="1725"/>
              </a:spcBef>
            </a:pPr>
            <a:r>
              <a:rPr lang="en-US" altLang="en-US" sz="3200" b="1">
                <a:latin typeface="Humnst777 BT" pitchFamily="1" charset="0"/>
              </a:rPr>
              <a:t>Por favor regresen en 15 minutos</a:t>
            </a:r>
          </a:p>
          <a:p>
            <a:pPr eaLnBrk="1" hangingPunct="1">
              <a:spcBef>
                <a:spcPts val="1725"/>
              </a:spcBef>
              <a:buFont typeface="Wingdings" pitchFamily="2" charset="2"/>
              <a:buChar char="ü"/>
            </a:pPr>
            <a:endParaRPr lang="en-US" altLang="en-US" sz="2800" b="1">
              <a:latin typeface="Humnst777 BT" pitchFamily="1" charset="0"/>
            </a:endParaRPr>
          </a:p>
          <a:p>
            <a:pPr eaLnBrk="1" hangingPunct="1">
              <a:spcBef>
                <a:spcPts val="1725"/>
              </a:spcBef>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2232" name="Group 9">
            <a:extLst>
              <a:ext uri="{FF2B5EF4-FFF2-40B4-BE49-F238E27FC236}">
                <a16:creationId xmlns:a16="http://schemas.microsoft.com/office/drawing/2014/main" id="{10284C75-CEEA-1147-AE4E-ABDB33915AB9}"/>
              </a:ext>
            </a:extLst>
          </p:cNvPr>
          <p:cNvGrpSpPr>
            <a:grpSpLocks/>
          </p:cNvGrpSpPr>
          <p:nvPr/>
        </p:nvGrpSpPr>
        <p:grpSpPr bwMode="auto">
          <a:xfrm>
            <a:off x="2895600" y="6172200"/>
            <a:ext cx="3352800" cy="544513"/>
            <a:chOff x="2895600" y="6172200"/>
            <a:chExt cx="3352800" cy="544057"/>
          </a:xfrm>
        </p:grpSpPr>
        <p:sp>
          <p:nvSpPr>
            <p:cNvPr id="52233" name="Text Box 10">
              <a:extLst>
                <a:ext uri="{FF2B5EF4-FFF2-40B4-BE49-F238E27FC236}">
                  <a16:creationId xmlns:a16="http://schemas.microsoft.com/office/drawing/2014/main" id="{CEB5A2F5-9868-0846-A101-D3231B5E8D53}"/>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52234" name="Text Box 11">
              <a:extLst>
                <a:ext uri="{FF2B5EF4-FFF2-40B4-BE49-F238E27FC236}">
                  <a16:creationId xmlns:a16="http://schemas.microsoft.com/office/drawing/2014/main" id="{76261EAE-D1C4-C34A-923C-F40E6FAF82C8}"/>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74F7A97-2795-AF4D-A25D-5287A04F1EC8}"/>
              </a:ext>
            </a:extLst>
          </p:cNvPr>
          <p:cNvSpPr>
            <a:spLocks noChangeArrowheads="1"/>
          </p:cNvSpPr>
          <p:nvPr/>
        </p:nvSpPr>
        <p:spPr bwMode="auto">
          <a:xfrm>
            <a:off x="1270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7411" name="Rectangle 4">
            <a:extLst>
              <a:ext uri="{FF2B5EF4-FFF2-40B4-BE49-F238E27FC236}">
                <a16:creationId xmlns:a16="http://schemas.microsoft.com/office/drawing/2014/main" id="{419BA1ED-8EE1-E643-AA7F-2300423BE5C6}"/>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678DFBB-7268-844C-83AC-3576F5E8CC6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7413" name="Rectangle 13">
            <a:extLst>
              <a:ext uri="{FF2B5EF4-FFF2-40B4-BE49-F238E27FC236}">
                <a16:creationId xmlns:a16="http://schemas.microsoft.com/office/drawing/2014/main" id="{E6E6A211-B147-FF4C-8D52-E25C458293A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7414" name="Text Box 4">
            <a:extLst>
              <a:ext uri="{FF2B5EF4-FFF2-40B4-BE49-F238E27FC236}">
                <a16:creationId xmlns:a16="http://schemas.microsoft.com/office/drawing/2014/main" id="{3A0071E8-BF6C-9442-BF87-D3FF702EEC4D}"/>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Mejore su crédito</a:t>
            </a:r>
          </a:p>
          <a:p>
            <a:pPr eaLnBrk="1" hangingPunct="1"/>
            <a:endParaRPr lang="en-US" altLang="en-US" sz="2800" b="1">
              <a:latin typeface="Humnst777 BT" pitchFamily="1" charset="0"/>
            </a:endParaRPr>
          </a:p>
        </p:txBody>
      </p:sp>
      <p:sp>
        <p:nvSpPr>
          <p:cNvPr id="17415" name="Rectangle 3">
            <a:extLst>
              <a:ext uri="{FF2B5EF4-FFF2-40B4-BE49-F238E27FC236}">
                <a16:creationId xmlns:a16="http://schemas.microsoft.com/office/drawing/2014/main" id="{A8D62B72-EEAE-9D46-9649-54B8A7826595}"/>
              </a:ext>
            </a:extLst>
          </p:cNvPr>
          <p:cNvSpPr txBox="1">
            <a:spLocks noChangeArrowheads="1"/>
          </p:cNvSpPr>
          <p:nvPr/>
        </p:nvSpPr>
        <p:spPr bwMode="auto">
          <a:xfrm>
            <a:off x="1452563" y="1727200"/>
            <a:ext cx="6484937"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2"/>
              </a:buClr>
              <a:buSzPct val="65000"/>
            </a:pPr>
            <a:r>
              <a:rPr lang="en-US" altLang="en-US" sz="3200" b="1" dirty="0">
                <a:latin typeface="Humnst777 BT" pitchFamily="1" charset="0"/>
              </a:rPr>
              <a:t>Managing Money</a:t>
            </a:r>
            <a:endParaRPr kumimoji="1" lang="en-US" altLang="en-US" sz="3200" b="1" dirty="0">
              <a:solidFill>
                <a:srgbClr val="000000"/>
              </a:solidFill>
              <a:latin typeface="Humnst777 BT" pitchFamily="1" charset="0"/>
            </a:endParaRPr>
          </a:p>
          <a:p>
            <a:pPr lvl="1" defTabSz="914400">
              <a:spcBef>
                <a:spcPts val="1725"/>
              </a:spcBef>
              <a:buClr>
                <a:schemeClr val="tx1"/>
              </a:buClr>
              <a:buFont typeface="Wingdings" pitchFamily="2" charset="2"/>
              <a:buChar char="ü"/>
            </a:pPr>
            <a:r>
              <a:rPr lang="en-US" altLang="en-US" sz="2800" b="1" dirty="0">
                <a:latin typeface="Humnst777 BT" pitchFamily="1" charset="0"/>
              </a:rPr>
              <a:t>Proyecto </a:t>
            </a:r>
            <a:r>
              <a:rPr lang="en-US" altLang="en-US" sz="2800" b="1" dirty="0" err="1">
                <a:latin typeface="Humnst777 BT" pitchFamily="1" charset="0"/>
              </a:rPr>
              <a:t>didáctico</a:t>
            </a:r>
            <a:r>
              <a:rPr lang="en-US" altLang="en-US" sz="2800" b="1" dirty="0">
                <a:latin typeface="Humnst777 BT" pitchFamily="1" charset="0"/>
              </a:rPr>
              <a:t> </a:t>
            </a:r>
            <a:r>
              <a:rPr lang="en-US" altLang="en-US" sz="2800" b="1" dirty="0" err="1">
                <a:latin typeface="Humnst777 BT" pitchFamily="1" charset="0"/>
              </a:rPr>
              <a:t>financiero</a:t>
            </a:r>
            <a:r>
              <a:rPr lang="en-US" altLang="en-US" sz="2800" b="1" dirty="0">
                <a:latin typeface="Humnst777 BT" pitchFamily="1" charset="0"/>
              </a:rPr>
              <a:t> de Consumer Action</a:t>
            </a:r>
          </a:p>
          <a:p>
            <a:pPr lvl="1" defTabSz="914400">
              <a:spcBef>
                <a:spcPts val="1725"/>
              </a:spcBef>
              <a:buClr>
                <a:schemeClr val="tx1"/>
              </a:buClr>
              <a:buFont typeface="Wingdings" pitchFamily="2" charset="2"/>
              <a:buChar char="ü"/>
            </a:pPr>
            <a:endParaRPr lang="en-US" altLang="en-US" sz="2800" b="1" dirty="0">
              <a:latin typeface="Humnst777 BT" pitchFamily="1" charset="0"/>
            </a:endParaRPr>
          </a:p>
          <a:p>
            <a:pPr lvl="1" defTabSz="914400">
              <a:spcBef>
                <a:spcPts val="1725"/>
              </a:spcBef>
              <a:buClr>
                <a:schemeClr val="tx1"/>
              </a:buClr>
              <a:buFont typeface="Wingdings" pitchFamily="2" charset="2"/>
              <a:buChar char="ü"/>
            </a:pPr>
            <a:endParaRPr lang="en-US" altLang="en-US" sz="2800" b="1" dirty="0">
              <a:latin typeface="Humnst777 BT" pitchFamily="1"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buFontTx/>
              <a:buChar char="–"/>
            </a:pPr>
            <a:endParaRPr kumimoji="1" lang="en-US" altLang="en-US" sz="2800" b="1" dirty="0">
              <a:solidFill>
                <a:schemeClr val="accent2"/>
              </a:solidFill>
              <a:latin typeface="Calibri" panose="020F0502020204030204" pitchFamily="34" charset="0"/>
            </a:endParaRPr>
          </a:p>
        </p:txBody>
      </p:sp>
      <p:grpSp>
        <p:nvGrpSpPr>
          <p:cNvPr id="17416" name="Group 9">
            <a:extLst>
              <a:ext uri="{FF2B5EF4-FFF2-40B4-BE49-F238E27FC236}">
                <a16:creationId xmlns:a16="http://schemas.microsoft.com/office/drawing/2014/main" id="{8DCDF1D2-DA8C-724A-9C8F-1D17875B5E92}"/>
              </a:ext>
            </a:extLst>
          </p:cNvPr>
          <p:cNvGrpSpPr>
            <a:grpSpLocks/>
          </p:cNvGrpSpPr>
          <p:nvPr/>
        </p:nvGrpSpPr>
        <p:grpSpPr bwMode="auto">
          <a:xfrm>
            <a:off x="2895600" y="6172200"/>
            <a:ext cx="3352800" cy="544513"/>
            <a:chOff x="2895600" y="6172200"/>
            <a:chExt cx="3352800" cy="544057"/>
          </a:xfrm>
        </p:grpSpPr>
        <p:sp>
          <p:nvSpPr>
            <p:cNvPr id="17417" name="Text Box 10">
              <a:extLst>
                <a:ext uri="{FF2B5EF4-FFF2-40B4-BE49-F238E27FC236}">
                  <a16:creationId xmlns:a16="http://schemas.microsoft.com/office/drawing/2014/main" id="{73A320F8-482E-BF4C-B111-E29C72D059B6}"/>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7418" name="Text Box 11">
              <a:extLst>
                <a:ext uri="{FF2B5EF4-FFF2-40B4-BE49-F238E27FC236}">
                  <a16:creationId xmlns:a16="http://schemas.microsoft.com/office/drawing/2014/main" id="{59F61B2B-331E-ED4A-881B-101F03CD0B13}"/>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8CC01D14-60AF-3F44-BEA3-5C0FE644F60A}"/>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4275" name="Rectangle 4">
            <a:extLst>
              <a:ext uri="{FF2B5EF4-FFF2-40B4-BE49-F238E27FC236}">
                <a16:creationId xmlns:a16="http://schemas.microsoft.com/office/drawing/2014/main" id="{58F05EF7-65B6-0245-9C61-D75C7349787B}"/>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21DC2C7-B393-6F48-BA13-748F0AAB499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4277" name="Rectangle 13">
            <a:extLst>
              <a:ext uri="{FF2B5EF4-FFF2-40B4-BE49-F238E27FC236}">
                <a16:creationId xmlns:a16="http://schemas.microsoft.com/office/drawing/2014/main" id="{C891E51F-2F31-374D-89F4-761427834AD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4278" name="Text Box 4">
            <a:extLst>
              <a:ext uri="{FF2B5EF4-FFF2-40B4-BE49-F238E27FC236}">
                <a16:creationId xmlns:a16="http://schemas.microsoft.com/office/drawing/2014/main" id="{D8BFA317-BD74-8D4D-8BB9-489116911D06}"/>
              </a:ext>
            </a:extLst>
          </p:cNvPr>
          <p:cNvSpPr txBox="1">
            <a:spLocks noChangeArrowheads="1"/>
          </p:cNvSpPr>
          <p:nvPr/>
        </p:nvSpPr>
        <p:spPr bwMode="auto">
          <a:xfrm>
            <a:off x="660400" y="204788"/>
            <a:ext cx="816133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200" b="1">
                <a:solidFill>
                  <a:srgbClr val="8D65D2"/>
                </a:solidFill>
                <a:latin typeface="Humnst777 BT" pitchFamily="1" charset="0"/>
              </a:rPr>
              <a:t>Las compañías que ofrecen reparación de crédito, ¿realmente ayudan?</a:t>
            </a:r>
            <a:endParaRPr lang="en-US" altLang="en-US" sz="3200" b="1">
              <a:solidFill>
                <a:srgbClr val="8D65D2"/>
              </a:solidFill>
              <a:latin typeface="Humnst777 BT" pitchFamily="1" charset="0"/>
            </a:endParaRPr>
          </a:p>
        </p:txBody>
      </p:sp>
      <p:sp>
        <p:nvSpPr>
          <p:cNvPr id="54279" name="Rectangle 3">
            <a:extLst>
              <a:ext uri="{FF2B5EF4-FFF2-40B4-BE49-F238E27FC236}">
                <a16:creationId xmlns:a16="http://schemas.microsoft.com/office/drawing/2014/main" id="{EA453460-3842-7241-9428-52087F447BF7}"/>
              </a:ext>
            </a:extLst>
          </p:cNvPr>
          <p:cNvSpPr txBox="1">
            <a:spLocks noChangeArrowheads="1"/>
          </p:cNvSpPr>
          <p:nvPr/>
        </p:nvSpPr>
        <p:spPr bwMode="auto">
          <a:xfrm>
            <a:off x="893763" y="1411288"/>
            <a:ext cx="7475537"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2800" b="1">
                <a:latin typeface="Humnst777 BT" pitchFamily="1" charset="0"/>
              </a:rPr>
              <a:t>Todo lo que puede hacer legalmente una compañía de reparación de crédito, lo puede hacer usted mismo.</a:t>
            </a:r>
          </a:p>
          <a:p>
            <a:pPr lvl="2" defTabSz="914400">
              <a:spcAft>
                <a:spcPts val="600"/>
              </a:spcAft>
              <a:buClr>
                <a:schemeClr val="tx1"/>
              </a:buClr>
              <a:buSzPct val="100000"/>
              <a:buFont typeface="Arial" panose="020B0604020202020204" pitchFamily="34" charset="0"/>
              <a:buChar char="•"/>
            </a:pPr>
            <a:r>
              <a:rPr lang="es-ES" altLang="en-US" b="1">
                <a:latin typeface="Humnst777 BT" pitchFamily="1" charset="0"/>
              </a:rPr>
              <a:t>Las compañías de reparación de crédito cobran; a veces demasiado.</a:t>
            </a:r>
            <a:endParaRPr lang="en-US" altLang="en-US" b="1">
              <a:latin typeface="Humnst777 BT" pitchFamily="1" charset="0"/>
            </a:endParaRPr>
          </a:p>
          <a:p>
            <a:pPr lvl="2" defTabSz="914400">
              <a:spcAft>
                <a:spcPts val="600"/>
              </a:spcAft>
              <a:buClr>
                <a:schemeClr val="tx1"/>
              </a:buClr>
              <a:buSzPct val="100000"/>
              <a:buFont typeface="Arial" panose="020B0604020202020204" pitchFamily="34" charset="0"/>
              <a:buChar char="•"/>
            </a:pPr>
            <a:r>
              <a:rPr lang="en-US" altLang="en-US" b="1">
                <a:latin typeface="Humnst777 BT" pitchFamily="1" charset="0"/>
              </a:rPr>
              <a:t>Nadie puede borrar legalmente del informe de crédito la información negativa si no contiene errores.</a:t>
            </a:r>
          </a:p>
          <a:p>
            <a:pPr lvl="2" defTabSz="914400">
              <a:spcAft>
                <a:spcPts val="600"/>
              </a:spcAft>
              <a:buClr>
                <a:schemeClr val="tx1"/>
              </a:buClr>
              <a:buSzPct val="100000"/>
              <a:buFont typeface="Arial" panose="020B0604020202020204" pitchFamily="34" charset="0"/>
              <a:buChar char="•"/>
            </a:pPr>
            <a:r>
              <a:rPr lang="en-US" altLang="en-US" b="1">
                <a:latin typeface="Humnst777 BT" pitchFamily="1" charset="0"/>
              </a:rPr>
              <a:t>Si decide usar una de estas compañías, estudie detenidamente lo que le ofrecen.</a:t>
            </a:r>
          </a:p>
          <a:p>
            <a:pPr lvl="2" defTabSz="914400">
              <a:spcAft>
                <a:spcPts val="600"/>
              </a:spcAft>
              <a:buClr>
                <a:schemeClr val="tx1"/>
              </a:buClr>
              <a:buSzPct val="100000"/>
              <a:buFont typeface="Arial" panose="020B0604020202020204" pitchFamily="34" charset="0"/>
              <a:buChar char="•"/>
            </a:pPr>
            <a:endParaRPr lang="en-US" altLang="en-US" sz="26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4280" name="Group 9">
            <a:extLst>
              <a:ext uri="{FF2B5EF4-FFF2-40B4-BE49-F238E27FC236}">
                <a16:creationId xmlns:a16="http://schemas.microsoft.com/office/drawing/2014/main" id="{CE4F41CE-F5E1-5E47-9276-5116A0350E07}"/>
              </a:ext>
            </a:extLst>
          </p:cNvPr>
          <p:cNvGrpSpPr>
            <a:grpSpLocks/>
          </p:cNvGrpSpPr>
          <p:nvPr/>
        </p:nvGrpSpPr>
        <p:grpSpPr bwMode="auto">
          <a:xfrm>
            <a:off x="2895600" y="6172200"/>
            <a:ext cx="3352800" cy="544513"/>
            <a:chOff x="2895600" y="6172200"/>
            <a:chExt cx="3352800" cy="544057"/>
          </a:xfrm>
        </p:grpSpPr>
        <p:sp>
          <p:nvSpPr>
            <p:cNvPr id="54281" name="Text Box 10">
              <a:extLst>
                <a:ext uri="{FF2B5EF4-FFF2-40B4-BE49-F238E27FC236}">
                  <a16:creationId xmlns:a16="http://schemas.microsoft.com/office/drawing/2014/main" id="{289960DA-00A7-0D4D-BCA2-C58A6EDA9B7D}"/>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54282" name="Text Box 11">
              <a:extLst>
                <a:ext uri="{FF2B5EF4-FFF2-40B4-BE49-F238E27FC236}">
                  <a16:creationId xmlns:a16="http://schemas.microsoft.com/office/drawing/2014/main" id="{52AEA3BD-29D2-F941-8691-8638478BFA18}"/>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E2256C5-8A86-014E-8585-4F415D700C6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6323" name="Rectangle 4">
            <a:extLst>
              <a:ext uri="{FF2B5EF4-FFF2-40B4-BE49-F238E27FC236}">
                <a16:creationId xmlns:a16="http://schemas.microsoft.com/office/drawing/2014/main" id="{1D19CDCC-CCA3-5D4D-A028-F6017EB8F19D}"/>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6302EF1-AAEB-BC43-AC5A-83AB047D1C7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6325" name="Rectangle 13">
            <a:extLst>
              <a:ext uri="{FF2B5EF4-FFF2-40B4-BE49-F238E27FC236}">
                <a16:creationId xmlns:a16="http://schemas.microsoft.com/office/drawing/2014/main" id="{67673856-2439-FD49-B5D2-80A0D15E2A1C}"/>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6326" name="Text Box 4">
            <a:extLst>
              <a:ext uri="{FF2B5EF4-FFF2-40B4-BE49-F238E27FC236}">
                <a16:creationId xmlns:a16="http://schemas.microsoft.com/office/drawing/2014/main" id="{2DCEDED6-36D2-F545-91AC-1A85ECD446E9}"/>
              </a:ext>
            </a:extLst>
          </p:cNvPr>
          <p:cNvSpPr txBox="1">
            <a:spLocks noChangeArrowheads="1"/>
          </p:cNvSpPr>
          <p:nvPr/>
        </p:nvSpPr>
        <p:spPr bwMode="auto">
          <a:xfrm>
            <a:off x="304800" y="204788"/>
            <a:ext cx="84328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¿Se puede obtener un número de identidad personal nuevo?</a:t>
            </a:r>
          </a:p>
          <a:p>
            <a:pPr eaLnBrk="1" hangingPunct="1"/>
            <a:endParaRPr lang="en-US" altLang="en-US" sz="2800" b="1">
              <a:latin typeface="Humnst777 BT" pitchFamily="1" charset="0"/>
            </a:endParaRPr>
          </a:p>
        </p:txBody>
      </p:sp>
      <p:sp>
        <p:nvSpPr>
          <p:cNvPr id="44039" name="Rectangle 3">
            <a:extLst>
              <a:ext uri="{FF2B5EF4-FFF2-40B4-BE49-F238E27FC236}">
                <a16:creationId xmlns:a16="http://schemas.microsoft.com/office/drawing/2014/main" id="{A90B2493-1EA1-4B42-BE35-3F0C9E9CE281}"/>
              </a:ext>
            </a:extLst>
          </p:cNvPr>
          <p:cNvSpPr txBox="1">
            <a:spLocks noChangeArrowheads="1"/>
          </p:cNvSpPr>
          <p:nvPr/>
        </p:nvSpPr>
        <p:spPr bwMode="auto">
          <a:xfrm>
            <a:off x="719138" y="1117600"/>
            <a:ext cx="7840662" cy="4724400"/>
          </a:xfrm>
          <a:prstGeom prst="rect">
            <a:avLst/>
          </a:prstGeom>
          <a:noFill/>
          <a:ln w="9525">
            <a:noFill/>
            <a:miter lim="800000"/>
            <a:headEnd/>
            <a:tailEnd/>
          </a:ln>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indent="347663"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eaLnBrk="1" hangingPunct="1"/>
            <a:endParaRPr lang="en-US" altLang="en-US" sz="3200" b="1">
              <a:latin typeface="Humnst777 BT" pitchFamily="1" charset="0"/>
            </a:endParaRPr>
          </a:p>
          <a:p>
            <a:pPr defTabSz="914400" eaLnBrk="1" hangingPunct="1">
              <a:spcAft>
                <a:spcPts val="1800"/>
              </a:spcAft>
              <a:buFont typeface="Wingdings" pitchFamily="2" charset="2"/>
              <a:buChar char="ü"/>
            </a:pPr>
            <a:r>
              <a:rPr lang="en-US" altLang="en-US" sz="2800" b="1">
                <a:latin typeface="Humnst777 BT" pitchFamily="1" charset="0"/>
              </a:rPr>
              <a:t>No. Las compañías que le prometen un número de Seguro Social o de identidad impositiva nuevo infringen la ley. </a:t>
            </a:r>
          </a:p>
          <a:p>
            <a:pPr lvl="2" defTabSz="914400" eaLnBrk="1" hangingPunct="1">
              <a:spcAft>
                <a:spcPts val="1800"/>
              </a:spcAft>
              <a:buFont typeface="Arial" panose="020B0604020202020204" pitchFamily="34" charset="0"/>
              <a:buChar char="•"/>
            </a:pPr>
            <a:r>
              <a:rPr lang="en-US" altLang="en-US" b="1">
                <a:latin typeface="Humnst777 BT" pitchFamily="1" charset="0"/>
              </a:rPr>
              <a:t>Le dicen que puede solicitar un número de identificación comercial impositiva llamado Número de Identificación de Empleador. </a:t>
            </a:r>
          </a:p>
          <a:p>
            <a:pPr lvl="2" defTabSz="914400" eaLnBrk="1" hangingPunct="1">
              <a:spcAft>
                <a:spcPts val="1800"/>
              </a:spcAft>
              <a:buFont typeface="Arial" panose="020B0604020202020204" pitchFamily="34" charset="0"/>
              <a:buChar char="•"/>
            </a:pPr>
            <a:r>
              <a:rPr lang="en-US" altLang="en-US" b="1">
                <a:latin typeface="Humnst777 BT" pitchFamily="1" charset="0"/>
              </a:rPr>
              <a:t>Los Números de Identificación de Empleador son parecidos a los números de Seguro Social, excepto que son para empresas</a:t>
            </a:r>
          </a:p>
          <a:p>
            <a:pPr lvl="1" defTabSz="914400" eaLnBrk="1" hangingPunct="1">
              <a:buFont typeface="Arial" panose="020B0604020202020204" pitchFamily="34" charset="0"/>
              <a:buChar char="•"/>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6328" name="Group 9">
            <a:extLst>
              <a:ext uri="{FF2B5EF4-FFF2-40B4-BE49-F238E27FC236}">
                <a16:creationId xmlns:a16="http://schemas.microsoft.com/office/drawing/2014/main" id="{65423025-7B5E-9043-BE33-C284DA8AAB52}"/>
              </a:ext>
            </a:extLst>
          </p:cNvPr>
          <p:cNvGrpSpPr>
            <a:grpSpLocks/>
          </p:cNvGrpSpPr>
          <p:nvPr/>
        </p:nvGrpSpPr>
        <p:grpSpPr bwMode="auto">
          <a:xfrm>
            <a:off x="2895600" y="6172200"/>
            <a:ext cx="3352800" cy="544513"/>
            <a:chOff x="2895600" y="6172200"/>
            <a:chExt cx="3352800" cy="544057"/>
          </a:xfrm>
        </p:grpSpPr>
        <p:sp>
          <p:nvSpPr>
            <p:cNvPr id="56329" name="Text Box 10">
              <a:extLst>
                <a:ext uri="{FF2B5EF4-FFF2-40B4-BE49-F238E27FC236}">
                  <a16:creationId xmlns:a16="http://schemas.microsoft.com/office/drawing/2014/main" id="{8F3FA0AC-E8A3-2C43-814C-66CB541D3DD0}"/>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56330" name="Text Box 11">
              <a:extLst>
                <a:ext uri="{FF2B5EF4-FFF2-40B4-BE49-F238E27FC236}">
                  <a16:creationId xmlns:a16="http://schemas.microsoft.com/office/drawing/2014/main" id="{EE27CD9E-8514-7740-B0E1-1A3126D957BB}"/>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9D1C0A63-029C-9C4A-A833-066118E60B2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8371" name="Rectangle 4">
            <a:extLst>
              <a:ext uri="{FF2B5EF4-FFF2-40B4-BE49-F238E27FC236}">
                <a16:creationId xmlns:a16="http://schemas.microsoft.com/office/drawing/2014/main" id="{10C7E105-A778-8E4E-8BB4-30C5C94AA3BF}"/>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EABD203-353F-C644-96A2-4346526044D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8373" name="Rectangle 13">
            <a:extLst>
              <a:ext uri="{FF2B5EF4-FFF2-40B4-BE49-F238E27FC236}">
                <a16:creationId xmlns:a16="http://schemas.microsoft.com/office/drawing/2014/main" id="{4E4E8BB1-AD1A-4F43-9AC0-703924D8C76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8374" name="Text Box 4">
            <a:extLst>
              <a:ext uri="{FF2B5EF4-FFF2-40B4-BE49-F238E27FC236}">
                <a16:creationId xmlns:a16="http://schemas.microsoft.com/office/drawing/2014/main" id="{14803C7B-184A-2343-B30F-2336BB76B550}"/>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Recuerde</a:t>
            </a:r>
          </a:p>
          <a:p>
            <a:pPr eaLnBrk="1" hangingPunct="1"/>
            <a:endParaRPr lang="en-US" altLang="en-US" sz="2800" b="1">
              <a:latin typeface="Humnst777 BT" pitchFamily="1" charset="0"/>
            </a:endParaRPr>
          </a:p>
        </p:txBody>
      </p:sp>
      <p:sp>
        <p:nvSpPr>
          <p:cNvPr id="58375" name="Rectangle 3">
            <a:extLst>
              <a:ext uri="{FF2B5EF4-FFF2-40B4-BE49-F238E27FC236}">
                <a16:creationId xmlns:a16="http://schemas.microsoft.com/office/drawing/2014/main" id="{B323017E-B69A-8945-B701-FAC76BB96E3E}"/>
              </a:ext>
            </a:extLst>
          </p:cNvPr>
          <p:cNvSpPr txBox="1">
            <a:spLocks noChangeArrowheads="1"/>
          </p:cNvSpPr>
          <p:nvPr/>
        </p:nvSpPr>
        <p:spPr bwMode="auto">
          <a:xfrm>
            <a:off x="1041400" y="1303338"/>
            <a:ext cx="6815138"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pitchFamily="1" charset="0"/>
            </a:endParaRPr>
          </a:p>
          <a:p>
            <a:pPr lvl="1" eaLnBrk="1" hangingPunct="1">
              <a:spcBef>
                <a:spcPts val="1725"/>
              </a:spcBef>
              <a:buFont typeface="Wingdings" pitchFamily="2" charset="2"/>
              <a:buChar char="ü"/>
            </a:pPr>
            <a:r>
              <a:rPr lang="es-ES" altLang="en-US" sz="3200" b="1">
                <a:latin typeface="Humnst777 BT" pitchFamily="1" charset="0"/>
              </a:rPr>
              <a:t>Hacer declaraciones falsas en una solicitud de préstamo o crédito es un delito federal.</a:t>
            </a:r>
            <a:endParaRPr lang="en-US" altLang="en-US" sz="3200" b="1">
              <a:latin typeface="Humnst777 BT" pitchFamily="1" charset="0"/>
            </a:endParaRPr>
          </a:p>
          <a:p>
            <a:pPr lvl="1" eaLnBrk="1" hangingPunct="1">
              <a:spcBef>
                <a:spcPts val="1725"/>
              </a:spcBef>
              <a:buFont typeface="Wingdings" pitchFamily="2" charset="2"/>
              <a:buChar char="ü"/>
            </a:pPr>
            <a:endParaRPr lang="en-US" altLang="en-US" sz="3200" b="1">
              <a:latin typeface="Humnst777 BT" pitchFamily="1" charset="0"/>
            </a:endParaRPr>
          </a:p>
          <a:p>
            <a:pPr eaLnBrk="1" hangingPunct="1">
              <a:spcBef>
                <a:spcPts val="1725"/>
              </a:spcBef>
            </a:pPr>
            <a:endParaRPr lang="en-US" altLang="en-US" sz="2800" b="1">
              <a:latin typeface="Humnst777 BT" pitchFamily="1" charset="0"/>
            </a:endParaRPr>
          </a:p>
          <a:p>
            <a:pPr eaLnBrk="1" hangingPunct="1">
              <a:spcBef>
                <a:spcPts val="1725"/>
              </a:spcBef>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8376" name="Group 9">
            <a:extLst>
              <a:ext uri="{FF2B5EF4-FFF2-40B4-BE49-F238E27FC236}">
                <a16:creationId xmlns:a16="http://schemas.microsoft.com/office/drawing/2014/main" id="{9AFBA334-46D0-7D41-B116-CFF64669A911}"/>
              </a:ext>
            </a:extLst>
          </p:cNvPr>
          <p:cNvGrpSpPr>
            <a:grpSpLocks/>
          </p:cNvGrpSpPr>
          <p:nvPr/>
        </p:nvGrpSpPr>
        <p:grpSpPr bwMode="auto">
          <a:xfrm>
            <a:off x="2895600" y="6172200"/>
            <a:ext cx="3352800" cy="544513"/>
            <a:chOff x="2895600" y="6172200"/>
            <a:chExt cx="3352800" cy="544057"/>
          </a:xfrm>
        </p:grpSpPr>
        <p:sp>
          <p:nvSpPr>
            <p:cNvPr id="58377" name="Text Box 10">
              <a:extLst>
                <a:ext uri="{FF2B5EF4-FFF2-40B4-BE49-F238E27FC236}">
                  <a16:creationId xmlns:a16="http://schemas.microsoft.com/office/drawing/2014/main" id="{1D83CAC6-B3CC-9B47-8FAB-BF57F4EB27B3}"/>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58378" name="Text Box 11">
              <a:extLst>
                <a:ext uri="{FF2B5EF4-FFF2-40B4-BE49-F238E27FC236}">
                  <a16:creationId xmlns:a16="http://schemas.microsoft.com/office/drawing/2014/main" id="{F6EDDAEA-3A1E-CC42-8F52-B57722C3D56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1D6DEF9-A091-A046-98A9-DD0189EAB59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0419" name="Rectangle 4">
            <a:extLst>
              <a:ext uri="{FF2B5EF4-FFF2-40B4-BE49-F238E27FC236}">
                <a16:creationId xmlns:a16="http://schemas.microsoft.com/office/drawing/2014/main" id="{1388C523-D9E2-2143-862F-0AE10E1C6160}"/>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FA9F82D-1B05-9F44-8E3E-0C7D517DBD6F}"/>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0421" name="Rectangle 13">
            <a:extLst>
              <a:ext uri="{FF2B5EF4-FFF2-40B4-BE49-F238E27FC236}">
                <a16:creationId xmlns:a16="http://schemas.microsoft.com/office/drawing/2014/main" id="{44F77F9B-7C44-CD49-8A96-2FDFA311F4C6}"/>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0422" name="Text Box 4">
            <a:extLst>
              <a:ext uri="{FF2B5EF4-FFF2-40B4-BE49-F238E27FC236}">
                <a16:creationId xmlns:a16="http://schemas.microsoft.com/office/drawing/2014/main" id="{76E30DA5-9601-644C-8913-8FD91596D64F}"/>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Consolidación de préstamos</a:t>
            </a:r>
          </a:p>
        </p:txBody>
      </p:sp>
      <p:sp>
        <p:nvSpPr>
          <p:cNvPr id="60423" name="Rectangle 3">
            <a:extLst>
              <a:ext uri="{FF2B5EF4-FFF2-40B4-BE49-F238E27FC236}">
                <a16:creationId xmlns:a16="http://schemas.microsoft.com/office/drawing/2014/main" id="{64750559-FE45-414D-8BA3-01A310AF6FF9}"/>
              </a:ext>
            </a:extLst>
          </p:cNvPr>
          <p:cNvSpPr txBox="1">
            <a:spLocks noChangeArrowheads="1"/>
          </p:cNvSpPr>
          <p:nvPr/>
        </p:nvSpPr>
        <p:spPr bwMode="auto">
          <a:xfrm>
            <a:off x="879475" y="1331913"/>
            <a:ext cx="7545388"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pitchFamily="1" charset="0"/>
              </a:rPr>
              <a:t>¿Puede consolidar todos sus préstamos en uno nuevo?</a:t>
            </a:r>
          </a:p>
          <a:p>
            <a:pPr lvl="4" defTabSz="914400">
              <a:spcAft>
                <a:spcPts val="1200"/>
              </a:spcAft>
              <a:buClr>
                <a:schemeClr val="tx1"/>
              </a:buClr>
              <a:buSzPct val="100000"/>
              <a:buFont typeface="Arial" panose="020B0604020202020204" pitchFamily="34" charset="0"/>
              <a:buChar char="•"/>
            </a:pPr>
            <a:r>
              <a:rPr lang="en-US" altLang="en-US" sz="2800" b="1">
                <a:latin typeface="Humnst 777 BT" charset="0"/>
              </a:rPr>
              <a:t>La consolidación de préstamos podría hundirlo más en deudas.</a:t>
            </a:r>
          </a:p>
          <a:p>
            <a:pPr lvl="1"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La mejor forma de consolidar deudas puede ser pidiendo dinero prestado a parientes o amigos.</a:t>
            </a:r>
            <a:endParaRPr lang="en-US" altLang="en-US" sz="3200" b="1">
              <a:latin typeface="Humnst777 BT" pitchFamily="1" charset="0"/>
            </a:endParaRPr>
          </a:p>
          <a:p>
            <a:pPr lvl="1" defTabSz="914400">
              <a:spcBef>
                <a:spcPts val="1725"/>
              </a:spcBef>
              <a:spcAft>
                <a:spcPts val="12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0424" name="Group 9">
            <a:extLst>
              <a:ext uri="{FF2B5EF4-FFF2-40B4-BE49-F238E27FC236}">
                <a16:creationId xmlns:a16="http://schemas.microsoft.com/office/drawing/2014/main" id="{F44A327D-2C1F-5541-B08D-08BA35732B71}"/>
              </a:ext>
            </a:extLst>
          </p:cNvPr>
          <p:cNvGrpSpPr>
            <a:grpSpLocks/>
          </p:cNvGrpSpPr>
          <p:nvPr/>
        </p:nvGrpSpPr>
        <p:grpSpPr bwMode="auto">
          <a:xfrm>
            <a:off x="2895600" y="6172200"/>
            <a:ext cx="3352800" cy="544513"/>
            <a:chOff x="2895600" y="6172200"/>
            <a:chExt cx="3352800" cy="544057"/>
          </a:xfrm>
        </p:grpSpPr>
        <p:sp>
          <p:nvSpPr>
            <p:cNvPr id="60425" name="Text Box 10">
              <a:extLst>
                <a:ext uri="{FF2B5EF4-FFF2-40B4-BE49-F238E27FC236}">
                  <a16:creationId xmlns:a16="http://schemas.microsoft.com/office/drawing/2014/main" id="{495D3E5D-20A8-4B40-91F1-673C3152D486}"/>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60426" name="Text Box 11">
              <a:extLst>
                <a:ext uri="{FF2B5EF4-FFF2-40B4-BE49-F238E27FC236}">
                  <a16:creationId xmlns:a16="http://schemas.microsoft.com/office/drawing/2014/main" id="{3C5A6856-0933-DD4B-8460-7AFF9236112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156E6E3-A5D7-8343-8725-D68F39FACBD0}"/>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2467" name="Rectangle 4">
            <a:extLst>
              <a:ext uri="{FF2B5EF4-FFF2-40B4-BE49-F238E27FC236}">
                <a16:creationId xmlns:a16="http://schemas.microsoft.com/office/drawing/2014/main" id="{29DEDAD0-B697-394A-8B9E-103EE410590A}"/>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9E59446-444B-2B4A-90CB-9C7645F9823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2469" name="Rectangle 13">
            <a:extLst>
              <a:ext uri="{FF2B5EF4-FFF2-40B4-BE49-F238E27FC236}">
                <a16:creationId xmlns:a16="http://schemas.microsoft.com/office/drawing/2014/main" id="{BDB74C2B-7E46-4948-AF86-4213BC3D414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2470" name="Text Box 4">
            <a:extLst>
              <a:ext uri="{FF2B5EF4-FFF2-40B4-BE49-F238E27FC236}">
                <a16:creationId xmlns:a16="http://schemas.microsoft.com/office/drawing/2014/main" id="{D7F47EA3-5454-6547-9501-B48927217324}"/>
              </a:ext>
            </a:extLst>
          </p:cNvPr>
          <p:cNvSpPr txBox="1">
            <a:spLocks noChangeArrowheads="1"/>
          </p:cNvSpPr>
          <p:nvPr/>
        </p:nvSpPr>
        <p:spPr bwMode="auto">
          <a:xfrm>
            <a:off x="304800" y="204788"/>
            <a:ext cx="8135938"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400" b="1">
                <a:solidFill>
                  <a:srgbClr val="8D65D2"/>
                </a:solidFill>
                <a:latin typeface="Humnst777 BT" pitchFamily="1" charset="0"/>
              </a:rPr>
              <a:t>Una solución podr</a:t>
            </a:r>
            <a:r>
              <a:rPr lang="en-US" altLang="ja-JP" sz="3400" b="1">
                <a:solidFill>
                  <a:srgbClr val="8D65D2"/>
                </a:solidFill>
                <a:latin typeface="Humnst777 BT" pitchFamily="1" charset="0"/>
              </a:rPr>
              <a:t>ía</a:t>
            </a:r>
            <a:r>
              <a:rPr lang="en-US" altLang="en-US" sz="3400" b="1">
                <a:solidFill>
                  <a:srgbClr val="8D65D2"/>
                </a:solidFill>
                <a:latin typeface="Humnst777 BT" pitchFamily="1" charset="0"/>
              </a:rPr>
              <a:t> ser un préstamo por el valor líquido de la vivienda</a:t>
            </a:r>
          </a:p>
        </p:txBody>
      </p:sp>
      <p:sp>
        <p:nvSpPr>
          <p:cNvPr id="62471" name="Rectangle 3">
            <a:extLst>
              <a:ext uri="{FF2B5EF4-FFF2-40B4-BE49-F238E27FC236}">
                <a16:creationId xmlns:a16="http://schemas.microsoft.com/office/drawing/2014/main" id="{A724ADA7-9855-6142-A25E-E18103206F77}"/>
              </a:ext>
            </a:extLst>
          </p:cNvPr>
          <p:cNvSpPr txBox="1">
            <a:spLocks noChangeArrowheads="1"/>
          </p:cNvSpPr>
          <p:nvPr/>
        </p:nvSpPr>
        <p:spPr bwMode="auto">
          <a:xfrm>
            <a:off x="830263" y="1598613"/>
            <a:ext cx="7432675"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2800" b="1">
                <a:latin typeface="Humnst777 BT" pitchFamily="1" charset="0"/>
              </a:rPr>
              <a:t>Si su vivienda tiene valor líquido, puede obtener un préstamo sobre el mismo.</a:t>
            </a:r>
          </a:p>
          <a:p>
            <a:pPr lvl="4" defTabSz="914400">
              <a:spcAft>
                <a:spcPts val="600"/>
              </a:spcAft>
              <a:buClr>
                <a:schemeClr val="tx1"/>
              </a:buClr>
              <a:buSzPct val="100000"/>
              <a:buFont typeface="Arial" panose="020B0604020202020204" pitchFamily="34" charset="0"/>
              <a:buChar char="•"/>
            </a:pPr>
            <a:r>
              <a:rPr lang="es-ES" altLang="en-US" sz="2600" b="1">
                <a:latin typeface="Humnst777 BT" pitchFamily="1" charset="0"/>
              </a:rPr>
              <a:t>Es posible que los intereses sean desgravables</a:t>
            </a:r>
          </a:p>
          <a:p>
            <a:pPr lvl="4" defTabSz="914400">
              <a:spcAft>
                <a:spcPts val="600"/>
              </a:spcAft>
              <a:buClr>
                <a:schemeClr val="tx1"/>
              </a:buClr>
              <a:buSzPct val="100000"/>
              <a:buFont typeface="Arial" panose="020B0604020202020204" pitchFamily="34" charset="0"/>
              <a:buChar char="•"/>
            </a:pPr>
            <a:r>
              <a:rPr lang="en-US" altLang="en-US" sz="2600" b="1">
                <a:latin typeface="Humnst777 BT" pitchFamily="1" charset="0"/>
              </a:rPr>
              <a:t>Todo préstamo garantizado por su vivienda debe ser considerado con precaución.</a:t>
            </a:r>
          </a:p>
          <a:p>
            <a:pPr lvl="4" defTabSz="914400">
              <a:spcAft>
                <a:spcPts val="600"/>
              </a:spcAft>
              <a:buClr>
                <a:schemeClr val="tx1"/>
              </a:buClr>
              <a:buSzPct val="100000"/>
              <a:buFont typeface="Arial" panose="020B0604020202020204" pitchFamily="34" charset="0"/>
              <a:buChar char="•"/>
            </a:pPr>
            <a:r>
              <a:rPr lang="es-ES" altLang="en-US" sz="2600" b="1">
                <a:latin typeface="Humnst777 BT" pitchFamily="1" charset="0"/>
              </a:rPr>
              <a:t>Si no paga el pr</a:t>
            </a:r>
            <a:r>
              <a:rPr lang="en-US" altLang="en-US" sz="2600" b="1">
                <a:latin typeface="Humnst777 BT" pitchFamily="1" charset="0"/>
              </a:rPr>
              <a:t>éstamo podría perder su casa.</a:t>
            </a:r>
            <a:endParaRPr lang="es-ES" altLang="en-US" sz="26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6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2472" name="Group 9">
            <a:extLst>
              <a:ext uri="{FF2B5EF4-FFF2-40B4-BE49-F238E27FC236}">
                <a16:creationId xmlns:a16="http://schemas.microsoft.com/office/drawing/2014/main" id="{94931916-5FCE-DE41-9291-0C9934CD4A55}"/>
              </a:ext>
            </a:extLst>
          </p:cNvPr>
          <p:cNvGrpSpPr>
            <a:grpSpLocks/>
          </p:cNvGrpSpPr>
          <p:nvPr/>
        </p:nvGrpSpPr>
        <p:grpSpPr bwMode="auto">
          <a:xfrm>
            <a:off x="2895600" y="6172200"/>
            <a:ext cx="3352800" cy="544513"/>
            <a:chOff x="2895600" y="6172200"/>
            <a:chExt cx="3352800" cy="544057"/>
          </a:xfrm>
        </p:grpSpPr>
        <p:sp>
          <p:nvSpPr>
            <p:cNvPr id="62473" name="Text Box 10">
              <a:extLst>
                <a:ext uri="{FF2B5EF4-FFF2-40B4-BE49-F238E27FC236}">
                  <a16:creationId xmlns:a16="http://schemas.microsoft.com/office/drawing/2014/main" id="{65D78DBB-218A-2549-88DF-7A89F316E89A}"/>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62474" name="Text Box 11">
              <a:extLst>
                <a:ext uri="{FF2B5EF4-FFF2-40B4-BE49-F238E27FC236}">
                  <a16:creationId xmlns:a16="http://schemas.microsoft.com/office/drawing/2014/main" id="{C727A130-3887-5545-A3B9-EC7DB0C4F5FC}"/>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4964CF3-A826-E144-A85D-B13B58DA1A38}"/>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4515" name="Rectangle 4">
            <a:extLst>
              <a:ext uri="{FF2B5EF4-FFF2-40B4-BE49-F238E27FC236}">
                <a16:creationId xmlns:a16="http://schemas.microsoft.com/office/drawing/2014/main" id="{B4D10979-0364-1348-959F-B5BFBA215326}"/>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1F455053-06D4-F642-948B-6536E7E9770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4517" name="Rectangle 13">
            <a:extLst>
              <a:ext uri="{FF2B5EF4-FFF2-40B4-BE49-F238E27FC236}">
                <a16:creationId xmlns:a16="http://schemas.microsoft.com/office/drawing/2014/main" id="{C01D10BA-05A0-8646-BC8C-32399562091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4518" name="Text Box 4">
            <a:extLst>
              <a:ext uri="{FF2B5EF4-FFF2-40B4-BE49-F238E27FC236}">
                <a16:creationId xmlns:a16="http://schemas.microsoft.com/office/drawing/2014/main" id="{1AA57BD1-2072-8848-B2F1-8C72FC3B7B26}"/>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Evaluemos algunos avisos</a:t>
            </a:r>
          </a:p>
        </p:txBody>
      </p:sp>
      <p:sp>
        <p:nvSpPr>
          <p:cNvPr id="64519" name="Rectangle 3">
            <a:extLst>
              <a:ext uri="{FF2B5EF4-FFF2-40B4-BE49-F238E27FC236}">
                <a16:creationId xmlns:a16="http://schemas.microsoft.com/office/drawing/2014/main" id="{5D440524-DABD-1742-9038-8AADCEDEB458}"/>
              </a:ext>
            </a:extLst>
          </p:cNvPr>
          <p:cNvSpPr txBox="1">
            <a:spLocks noChangeArrowheads="1"/>
          </p:cNvSpPr>
          <p:nvPr/>
        </p:nvSpPr>
        <p:spPr bwMode="auto">
          <a:xfrm>
            <a:off x="906463" y="1336675"/>
            <a:ext cx="7483475"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marL="1187450" indent="-457200" eaLnBrk="0" hangingPunct="0">
              <a:defRPr sz="2400">
                <a:solidFill>
                  <a:schemeClr val="tx1"/>
                </a:solidFill>
                <a:latin typeface="Arial" panose="020B0604020202020204" pitchFamily="34" charset="0"/>
                <a:ea typeface="ＭＳ Ｐゴシック" panose="020B0600070205080204" pitchFamily="34" charset="-128"/>
              </a:defRPr>
            </a:lvl3pPr>
            <a:lvl4pPr indent="-457200"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1200"/>
              </a:spcAft>
              <a:buClr>
                <a:schemeClr val="tx1"/>
              </a:buClr>
              <a:buSzPct val="100000"/>
              <a:buFont typeface="Wingdings" pitchFamily="2" charset="2"/>
              <a:buChar char="ü"/>
            </a:pPr>
            <a:r>
              <a:rPr lang="en-US" altLang="en-US" sz="3200" b="1">
                <a:latin typeface="Humnst777 BT" pitchFamily="1" charset="0"/>
              </a:rPr>
              <a:t>Actividad para la clase</a:t>
            </a:r>
          </a:p>
          <a:p>
            <a:pPr lvl="4" defTabSz="914400">
              <a:spcAft>
                <a:spcPts val="1200"/>
              </a:spcAft>
              <a:buClr>
                <a:schemeClr val="tx1"/>
              </a:buClr>
              <a:buSzPct val="100000"/>
              <a:buFont typeface="Arial" panose="020B0604020202020204" pitchFamily="34" charset="0"/>
              <a:buChar char="•"/>
            </a:pPr>
            <a:r>
              <a:rPr lang="es-ES" altLang="en-US" sz="2800" b="1">
                <a:latin typeface="Humnst777 BT" pitchFamily="1" charset="0"/>
              </a:rPr>
              <a:t>Saquen de sus carpetas la hoja de actividad</a:t>
            </a:r>
            <a:r>
              <a:rPr lang="en-US" altLang="en-US" sz="2800" b="1">
                <a:latin typeface="Humnst777 BT" pitchFamily="1" charset="0"/>
              </a:rPr>
              <a:t>. </a:t>
            </a:r>
          </a:p>
          <a:p>
            <a:pPr lvl="4" defTabSz="914400">
              <a:spcAft>
                <a:spcPts val="1200"/>
              </a:spcAft>
              <a:buClr>
                <a:schemeClr val="tx1"/>
              </a:buClr>
              <a:buSzPct val="100000"/>
              <a:buFont typeface="Arial" panose="020B0604020202020204" pitchFamily="34" charset="0"/>
              <a:buChar char="•"/>
            </a:pPr>
            <a:r>
              <a:rPr lang="es-ES" altLang="en-US" sz="2800" b="1">
                <a:latin typeface="Humnst777 BT" pitchFamily="1" charset="0"/>
              </a:rPr>
              <a:t>Lean detenidamente los avisos</a:t>
            </a:r>
            <a:r>
              <a:rPr lang="en-US" altLang="en-US" sz="2800" b="1">
                <a:latin typeface="Humnst777 BT" pitchFamily="1" charset="0"/>
              </a:rPr>
              <a:t>. </a:t>
            </a:r>
          </a:p>
          <a:p>
            <a:pPr lvl="3" defTabSz="914400">
              <a:spcAft>
                <a:spcPts val="1200"/>
              </a:spcAft>
              <a:buClr>
                <a:schemeClr val="tx1"/>
              </a:buClr>
              <a:buSzPct val="100000"/>
              <a:buFont typeface="Lucida Grande" panose="020B0600040502020204" pitchFamily="34" charset="0"/>
              <a:buChar char="−"/>
            </a:pPr>
            <a:r>
              <a:rPr lang="es-ES" altLang="en-US" b="1">
                <a:latin typeface="Humnst777 BT" pitchFamily="1" charset="0"/>
              </a:rPr>
              <a:t>¿Piensa que ofrecen un servicio legítimo</a:t>
            </a:r>
            <a:r>
              <a:rPr lang="en-US" altLang="en-US" b="1">
                <a:latin typeface="Humnst777 BT" pitchFamily="1" charset="0"/>
              </a:rPr>
              <a:t>? </a:t>
            </a:r>
          </a:p>
          <a:p>
            <a:pPr lvl="4" defTabSz="914400">
              <a:spcAft>
                <a:spcPts val="1200"/>
              </a:spcAft>
              <a:buClr>
                <a:schemeClr val="tx1"/>
              </a:buClr>
              <a:buSzPct val="100000"/>
              <a:buFont typeface="Arial" panose="020B0604020202020204" pitchFamily="34" charset="0"/>
              <a:buChar char="•"/>
            </a:pPr>
            <a:r>
              <a:rPr lang="es-ES" altLang="en-US" sz="2800" b="1">
                <a:latin typeface="Humnst777 BT" pitchFamily="1" charset="0"/>
              </a:rPr>
              <a:t>Anote sus ideas para compartir con la clase.</a:t>
            </a:r>
            <a:endParaRPr lang="en-US" altLang="en-US" sz="2800" b="1">
              <a:latin typeface="Humnst777 BT" pitchFamily="1" charset="0"/>
            </a:endParaRPr>
          </a:p>
          <a:p>
            <a:pPr lvl="4"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2"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2"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2"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2"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2"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4520" name="Group 9">
            <a:extLst>
              <a:ext uri="{FF2B5EF4-FFF2-40B4-BE49-F238E27FC236}">
                <a16:creationId xmlns:a16="http://schemas.microsoft.com/office/drawing/2014/main" id="{CB1A0705-F2EF-2043-A910-1EB359449B47}"/>
              </a:ext>
            </a:extLst>
          </p:cNvPr>
          <p:cNvGrpSpPr>
            <a:grpSpLocks/>
          </p:cNvGrpSpPr>
          <p:nvPr/>
        </p:nvGrpSpPr>
        <p:grpSpPr bwMode="auto">
          <a:xfrm>
            <a:off x="2895600" y="6172200"/>
            <a:ext cx="3352800" cy="544513"/>
            <a:chOff x="2895600" y="6172200"/>
            <a:chExt cx="3352800" cy="544057"/>
          </a:xfrm>
        </p:grpSpPr>
        <p:sp>
          <p:nvSpPr>
            <p:cNvPr id="64521" name="Text Box 10">
              <a:extLst>
                <a:ext uri="{FF2B5EF4-FFF2-40B4-BE49-F238E27FC236}">
                  <a16:creationId xmlns:a16="http://schemas.microsoft.com/office/drawing/2014/main" id="{FBDD3893-DB0C-8249-8A29-C5692CD8E7DB}"/>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64522" name="Text Box 11">
              <a:extLst>
                <a:ext uri="{FF2B5EF4-FFF2-40B4-BE49-F238E27FC236}">
                  <a16:creationId xmlns:a16="http://schemas.microsoft.com/office/drawing/2014/main" id="{65C7D584-D15D-A246-B747-78037785B3DC}"/>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E6A446F-E8E5-FB48-9319-F9D71FD7096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6563" name="Rectangle 4">
            <a:extLst>
              <a:ext uri="{FF2B5EF4-FFF2-40B4-BE49-F238E27FC236}">
                <a16:creationId xmlns:a16="http://schemas.microsoft.com/office/drawing/2014/main" id="{ECD0132B-4FB5-C541-A2AF-4CE4A40C3A52}"/>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FC8EFD4-F10A-6D40-8CF4-F12EF7CDF9A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6565" name="Rectangle 13">
            <a:extLst>
              <a:ext uri="{FF2B5EF4-FFF2-40B4-BE49-F238E27FC236}">
                <a16:creationId xmlns:a16="http://schemas.microsoft.com/office/drawing/2014/main" id="{DA6072E4-C5D3-454D-80B8-D741EB20D98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6566" name="Text Box 4">
            <a:extLst>
              <a:ext uri="{FF2B5EF4-FFF2-40B4-BE49-F238E27FC236}">
                <a16:creationId xmlns:a16="http://schemas.microsoft.com/office/drawing/2014/main" id="{0A8C2746-DB11-3641-B299-8A26F4E65B51}"/>
              </a:ext>
            </a:extLst>
          </p:cNvPr>
          <p:cNvSpPr txBox="1">
            <a:spLocks noChangeArrowheads="1"/>
          </p:cNvSpPr>
          <p:nvPr/>
        </p:nvSpPr>
        <p:spPr bwMode="auto">
          <a:xfrm>
            <a:off x="304800" y="204788"/>
            <a:ext cx="831373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Evaluación de avisos sobre servicios financieros </a:t>
            </a:r>
          </a:p>
          <a:p>
            <a:pPr eaLnBrk="1" hangingPunct="1"/>
            <a:endParaRPr lang="en-US" altLang="en-US" sz="2800" b="1">
              <a:latin typeface="Humnst777 BT" pitchFamily="1" charset="0"/>
            </a:endParaRPr>
          </a:p>
        </p:txBody>
      </p:sp>
      <p:sp>
        <p:nvSpPr>
          <p:cNvPr id="66567" name="Rectangle 3">
            <a:extLst>
              <a:ext uri="{FF2B5EF4-FFF2-40B4-BE49-F238E27FC236}">
                <a16:creationId xmlns:a16="http://schemas.microsoft.com/office/drawing/2014/main" id="{95013A51-D32D-4342-BF47-BBDF3DD056B7}"/>
              </a:ext>
            </a:extLst>
          </p:cNvPr>
          <p:cNvSpPr txBox="1">
            <a:spLocks noChangeArrowheads="1"/>
          </p:cNvSpPr>
          <p:nvPr/>
        </p:nvSpPr>
        <p:spPr bwMode="auto">
          <a:xfrm>
            <a:off x="942975" y="1778000"/>
            <a:ext cx="7299325"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2pPr>
            <a:lvl3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3pPr>
            <a:lvl4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4pPr>
            <a:lvl5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800"/>
              </a:spcAft>
              <a:buFont typeface="Wingdings" pitchFamily="2" charset="2"/>
              <a:buChar char="ü"/>
            </a:pPr>
            <a:r>
              <a:rPr lang="en-US" altLang="en-US" sz="2800" b="1">
                <a:latin typeface="Humnst777 BT" pitchFamily="1" charset="0"/>
              </a:rPr>
              <a:t>Los prestamistas legítimos nuncan “garantizan” que podrá obtener un préstamo o una tarjeta de crédito.</a:t>
            </a:r>
          </a:p>
          <a:p>
            <a:pPr eaLnBrk="1" hangingPunct="1">
              <a:spcAft>
                <a:spcPts val="1800"/>
              </a:spcAft>
              <a:buFont typeface="Wingdings" pitchFamily="2" charset="2"/>
              <a:buChar char="ü"/>
            </a:pPr>
            <a:r>
              <a:rPr lang="en-US" altLang="en-US" sz="2800" b="1">
                <a:latin typeface="Humnst777 BT" pitchFamily="1" charset="0"/>
              </a:rPr>
              <a:t>La ley prohíbe que se le solicite pagar un préstamo antes de aprobarlo.</a:t>
            </a:r>
          </a:p>
          <a:p>
            <a:pPr eaLnBrk="1" hangingPunct="1">
              <a:spcAft>
                <a:spcPts val="1800"/>
              </a:spcAft>
              <a:buFont typeface="Wingdings" pitchFamily="2" charset="2"/>
              <a:buChar char="ü"/>
            </a:pPr>
            <a:r>
              <a:rPr lang="en-US" altLang="en-US" sz="2800" b="1">
                <a:latin typeface="Humnst777 BT" pitchFamily="1" charset="0"/>
              </a:rPr>
              <a:t>Cualquier promesa de crear una identidad nueva es un fraude.</a:t>
            </a:r>
          </a:p>
          <a:p>
            <a:pPr eaLnBrk="1" hangingPunct="1">
              <a:spcAft>
                <a:spcPts val="1200"/>
              </a:spcAft>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6568" name="Group 9">
            <a:extLst>
              <a:ext uri="{FF2B5EF4-FFF2-40B4-BE49-F238E27FC236}">
                <a16:creationId xmlns:a16="http://schemas.microsoft.com/office/drawing/2014/main" id="{D3628366-5D77-E44A-ACE0-4224125DA530}"/>
              </a:ext>
            </a:extLst>
          </p:cNvPr>
          <p:cNvGrpSpPr>
            <a:grpSpLocks/>
          </p:cNvGrpSpPr>
          <p:nvPr/>
        </p:nvGrpSpPr>
        <p:grpSpPr bwMode="auto">
          <a:xfrm>
            <a:off x="2895600" y="6172200"/>
            <a:ext cx="3352800" cy="544513"/>
            <a:chOff x="2895600" y="6172200"/>
            <a:chExt cx="3352800" cy="544057"/>
          </a:xfrm>
        </p:grpSpPr>
        <p:sp>
          <p:nvSpPr>
            <p:cNvPr id="66569" name="Text Box 10">
              <a:extLst>
                <a:ext uri="{FF2B5EF4-FFF2-40B4-BE49-F238E27FC236}">
                  <a16:creationId xmlns:a16="http://schemas.microsoft.com/office/drawing/2014/main" id="{96793673-AD7C-FF48-90A2-A5BD5747818D}"/>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66570" name="Text Box 11">
              <a:extLst>
                <a:ext uri="{FF2B5EF4-FFF2-40B4-BE49-F238E27FC236}">
                  <a16:creationId xmlns:a16="http://schemas.microsoft.com/office/drawing/2014/main" id="{7C4EE114-2CCD-D24E-9671-544534437E0F}"/>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AC5F61AE-2A3F-4640-8117-C8EA6874A54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8611" name="Rectangle 4">
            <a:extLst>
              <a:ext uri="{FF2B5EF4-FFF2-40B4-BE49-F238E27FC236}">
                <a16:creationId xmlns:a16="http://schemas.microsoft.com/office/drawing/2014/main" id="{C896FD5F-56F0-5848-9C4F-A465D2456B39}"/>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5EEA769-F87C-B94C-878C-BF802A8BA66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8613" name="Rectangle 13">
            <a:extLst>
              <a:ext uri="{FF2B5EF4-FFF2-40B4-BE49-F238E27FC236}">
                <a16:creationId xmlns:a16="http://schemas.microsoft.com/office/drawing/2014/main" id="{1A913271-26D6-B84A-8CD2-C21AB855FD2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8614" name="Text Box 4">
            <a:extLst>
              <a:ext uri="{FF2B5EF4-FFF2-40B4-BE49-F238E27FC236}">
                <a16:creationId xmlns:a16="http://schemas.microsoft.com/office/drawing/2014/main" id="{886B7497-7A21-744E-BEE1-58A7F4EB2612}"/>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Recuerde</a:t>
            </a:r>
          </a:p>
        </p:txBody>
      </p:sp>
      <p:sp>
        <p:nvSpPr>
          <p:cNvPr id="68615" name="Rectangle 3">
            <a:extLst>
              <a:ext uri="{FF2B5EF4-FFF2-40B4-BE49-F238E27FC236}">
                <a16:creationId xmlns:a16="http://schemas.microsoft.com/office/drawing/2014/main" id="{81878E4F-757E-1047-984F-D3A3D120E79F}"/>
              </a:ext>
            </a:extLst>
          </p:cNvPr>
          <p:cNvSpPr txBox="1">
            <a:spLocks noChangeArrowheads="1"/>
          </p:cNvSpPr>
          <p:nvPr/>
        </p:nvSpPr>
        <p:spPr bwMode="auto">
          <a:xfrm>
            <a:off x="904875" y="1500188"/>
            <a:ext cx="72993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800"/>
              </a:spcAft>
              <a:buClr>
                <a:schemeClr val="tx1"/>
              </a:buClr>
              <a:buSzPct val="100000"/>
              <a:buFont typeface="Wingdings" pitchFamily="2" charset="2"/>
              <a:buChar char="ü"/>
            </a:pPr>
            <a:r>
              <a:rPr lang="es-ES" altLang="en-US" sz="3200" b="1">
                <a:latin typeface="Humnst777 BT" pitchFamily="1" charset="0"/>
              </a:rPr>
              <a:t>Los avisos legítimos no afirman cosas increíbles o exageradas</a:t>
            </a:r>
            <a:r>
              <a:rPr lang="en-US" altLang="en-US" sz="3200" b="1">
                <a:latin typeface="Humnst777 BT" pitchFamily="1" charset="0"/>
              </a:rPr>
              <a:t>.</a:t>
            </a:r>
          </a:p>
          <a:p>
            <a:pPr lvl="4" defTabSz="914400">
              <a:spcAft>
                <a:spcPts val="1800"/>
              </a:spcAft>
              <a:buClr>
                <a:schemeClr val="tx1"/>
              </a:buClr>
              <a:buSzPct val="100000"/>
              <a:buFont typeface="Arial" panose="020B0604020202020204" pitchFamily="34" charset="0"/>
              <a:buChar char="•"/>
            </a:pPr>
            <a:r>
              <a:rPr lang="en-US" altLang="en-US" sz="2800" b="1">
                <a:latin typeface="Humnst777 BT" pitchFamily="1" charset="0"/>
              </a:rPr>
              <a:t>Los sitios web que terminan en “.org” (PUNTO ORG) son propiedad de organizaciones sin fines de lucro.</a:t>
            </a: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8616" name="Group 9">
            <a:extLst>
              <a:ext uri="{FF2B5EF4-FFF2-40B4-BE49-F238E27FC236}">
                <a16:creationId xmlns:a16="http://schemas.microsoft.com/office/drawing/2014/main" id="{16497C54-B156-A748-910B-B8514F0BB736}"/>
              </a:ext>
            </a:extLst>
          </p:cNvPr>
          <p:cNvGrpSpPr>
            <a:grpSpLocks/>
          </p:cNvGrpSpPr>
          <p:nvPr/>
        </p:nvGrpSpPr>
        <p:grpSpPr bwMode="auto">
          <a:xfrm>
            <a:off x="2895600" y="6172200"/>
            <a:ext cx="3352800" cy="544513"/>
            <a:chOff x="2895600" y="6172200"/>
            <a:chExt cx="3352800" cy="544057"/>
          </a:xfrm>
        </p:grpSpPr>
        <p:sp>
          <p:nvSpPr>
            <p:cNvPr id="68617" name="Text Box 10">
              <a:extLst>
                <a:ext uri="{FF2B5EF4-FFF2-40B4-BE49-F238E27FC236}">
                  <a16:creationId xmlns:a16="http://schemas.microsoft.com/office/drawing/2014/main" id="{16700567-5FBD-634E-8030-A33E7F317B54}"/>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68618" name="Text Box 11">
              <a:extLst>
                <a:ext uri="{FF2B5EF4-FFF2-40B4-BE49-F238E27FC236}">
                  <a16:creationId xmlns:a16="http://schemas.microsoft.com/office/drawing/2014/main" id="{A3EEE8B7-A465-664E-BB6D-45D3E8711626}"/>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60EF909F-C7BF-2C45-82AC-A6468093065D}"/>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0659" name="Rectangle 4">
            <a:extLst>
              <a:ext uri="{FF2B5EF4-FFF2-40B4-BE49-F238E27FC236}">
                <a16:creationId xmlns:a16="http://schemas.microsoft.com/office/drawing/2014/main" id="{258CA4FE-79DF-044E-9842-9E62AC0BB965}"/>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E9FC515-69F0-2D41-9CF7-0BB9DF3A756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0661" name="Rectangle 13">
            <a:extLst>
              <a:ext uri="{FF2B5EF4-FFF2-40B4-BE49-F238E27FC236}">
                <a16:creationId xmlns:a16="http://schemas.microsoft.com/office/drawing/2014/main" id="{0F291EE6-67D2-EA4F-AD68-5FE8CEA066F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0662" name="Text Box 4">
            <a:extLst>
              <a:ext uri="{FF2B5EF4-FFF2-40B4-BE49-F238E27FC236}">
                <a16:creationId xmlns:a16="http://schemas.microsoft.com/office/drawing/2014/main" id="{2A7F7C76-1DED-D84B-B243-47456EC46F49}"/>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Recuerde</a:t>
            </a:r>
          </a:p>
        </p:txBody>
      </p:sp>
      <p:sp>
        <p:nvSpPr>
          <p:cNvPr id="70663" name="Rectangle 3">
            <a:extLst>
              <a:ext uri="{FF2B5EF4-FFF2-40B4-BE49-F238E27FC236}">
                <a16:creationId xmlns:a16="http://schemas.microsoft.com/office/drawing/2014/main" id="{0933AC9C-54D8-BE4E-8B2F-D3749C28C41D}"/>
              </a:ext>
            </a:extLst>
          </p:cNvPr>
          <p:cNvSpPr txBox="1">
            <a:spLocks noChangeArrowheads="1"/>
          </p:cNvSpPr>
          <p:nvPr/>
        </p:nvSpPr>
        <p:spPr bwMode="auto">
          <a:xfrm>
            <a:off x="1092200" y="1466850"/>
            <a:ext cx="70612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800"/>
              </a:spcAft>
              <a:buClr>
                <a:schemeClr val="tx1"/>
              </a:buClr>
              <a:buSzPct val="100000"/>
              <a:buFont typeface="Wingdings" pitchFamily="2" charset="2"/>
              <a:buChar char="ü"/>
            </a:pPr>
            <a:r>
              <a:rPr lang="en-US" altLang="en-US" sz="3200" b="1">
                <a:latin typeface="Humnst777 BT" pitchFamily="1" charset="0"/>
              </a:rPr>
              <a:t>Los números “900” deben considerarse una alerta de fraude</a:t>
            </a:r>
          </a:p>
          <a:p>
            <a:pPr lvl="4" defTabSz="914400">
              <a:spcAft>
                <a:spcPts val="1800"/>
              </a:spcAft>
              <a:buClr>
                <a:schemeClr val="tx1"/>
              </a:buClr>
              <a:buSzPct val="100000"/>
              <a:buFont typeface="Arial" panose="020B0604020202020204" pitchFamily="34" charset="0"/>
              <a:buChar char="•"/>
            </a:pPr>
            <a:r>
              <a:rPr lang="es-ES" altLang="en-US" sz="2800" b="1">
                <a:latin typeface="Humnst777 BT" pitchFamily="1" charset="0"/>
              </a:rPr>
              <a:t>Si llama a un número ”900” recibirá un cargo alto en su cuenta de teléfono</a:t>
            </a:r>
            <a:r>
              <a:rPr lang="en-US" altLang="en-US" sz="2800" b="1">
                <a:latin typeface="Humnst777 BT" pitchFamily="1" charset="0"/>
              </a:rPr>
              <a:t>. </a:t>
            </a: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0664" name="Group 9">
            <a:extLst>
              <a:ext uri="{FF2B5EF4-FFF2-40B4-BE49-F238E27FC236}">
                <a16:creationId xmlns:a16="http://schemas.microsoft.com/office/drawing/2014/main" id="{F5C14F46-5AE1-F244-9389-231365E1B245}"/>
              </a:ext>
            </a:extLst>
          </p:cNvPr>
          <p:cNvGrpSpPr>
            <a:grpSpLocks/>
          </p:cNvGrpSpPr>
          <p:nvPr/>
        </p:nvGrpSpPr>
        <p:grpSpPr bwMode="auto">
          <a:xfrm>
            <a:off x="2895600" y="6172200"/>
            <a:ext cx="3352800" cy="544513"/>
            <a:chOff x="2895600" y="6172200"/>
            <a:chExt cx="3352800" cy="544057"/>
          </a:xfrm>
        </p:grpSpPr>
        <p:sp>
          <p:nvSpPr>
            <p:cNvPr id="70665" name="Text Box 10">
              <a:extLst>
                <a:ext uri="{FF2B5EF4-FFF2-40B4-BE49-F238E27FC236}">
                  <a16:creationId xmlns:a16="http://schemas.microsoft.com/office/drawing/2014/main" id="{FE8B0A6A-F039-C44A-B72E-A89B93256319}"/>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70666" name="Text Box 11">
              <a:extLst>
                <a:ext uri="{FF2B5EF4-FFF2-40B4-BE49-F238E27FC236}">
                  <a16:creationId xmlns:a16="http://schemas.microsoft.com/office/drawing/2014/main" id="{DCF3039E-654C-7E43-AF92-A0942BE9F7C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74253FC0-89AA-1B4E-B98D-13147F2F3EF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2707" name="Rectangle 4">
            <a:extLst>
              <a:ext uri="{FF2B5EF4-FFF2-40B4-BE49-F238E27FC236}">
                <a16:creationId xmlns:a16="http://schemas.microsoft.com/office/drawing/2014/main" id="{377D10CE-97DC-FA48-A1A5-AFAB1385CC5C}"/>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2640769-2286-BA4D-8B1B-D6BE7D2F3DE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2709" name="Rectangle 13">
            <a:extLst>
              <a:ext uri="{FF2B5EF4-FFF2-40B4-BE49-F238E27FC236}">
                <a16:creationId xmlns:a16="http://schemas.microsoft.com/office/drawing/2014/main" id="{61A74BCC-CE29-964A-8DDB-A58F993389D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2710" name="Text Box 4">
            <a:extLst>
              <a:ext uri="{FF2B5EF4-FFF2-40B4-BE49-F238E27FC236}">
                <a16:creationId xmlns:a16="http://schemas.microsoft.com/office/drawing/2014/main" id="{1FC648B6-EF56-694B-BBAE-09E7D11504D7}"/>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Agencias de cobranza</a:t>
            </a:r>
            <a:endParaRPr lang="en-US" altLang="en-US" sz="3800" b="1">
              <a:solidFill>
                <a:srgbClr val="8D65D2"/>
              </a:solidFill>
              <a:latin typeface="Humnst777 BT" pitchFamily="1" charset="0"/>
            </a:endParaRPr>
          </a:p>
        </p:txBody>
      </p:sp>
      <p:sp>
        <p:nvSpPr>
          <p:cNvPr id="72711" name="Rectangle 3">
            <a:extLst>
              <a:ext uri="{FF2B5EF4-FFF2-40B4-BE49-F238E27FC236}">
                <a16:creationId xmlns:a16="http://schemas.microsoft.com/office/drawing/2014/main" id="{901FD1E7-BF7A-4546-AD4F-C85E10D2BA6D}"/>
              </a:ext>
            </a:extLst>
          </p:cNvPr>
          <p:cNvSpPr txBox="1">
            <a:spLocks noChangeArrowheads="1"/>
          </p:cNvSpPr>
          <p:nvPr/>
        </p:nvSpPr>
        <p:spPr bwMode="auto">
          <a:xfrm>
            <a:off x="1082675" y="1535113"/>
            <a:ext cx="7231063" cy="387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800"/>
              </a:spcAft>
              <a:buClr>
                <a:schemeClr val="tx1"/>
              </a:buClr>
              <a:buSzPct val="100000"/>
              <a:buFont typeface="Wingdings" pitchFamily="2" charset="2"/>
              <a:buChar char="ü"/>
            </a:pPr>
            <a:r>
              <a:rPr lang="en-US" altLang="en-US" sz="3200" b="1">
                <a:latin typeface="Humnst777 BT" pitchFamily="1" charset="0"/>
              </a:rPr>
              <a:t>Si no paga una deuda, la compañía acreedora puede contratar a una agencia de cobranza.</a:t>
            </a:r>
          </a:p>
          <a:p>
            <a:pPr lvl="4" defTabSz="914400">
              <a:spcAft>
                <a:spcPts val="1800"/>
              </a:spcAft>
              <a:buClr>
                <a:schemeClr val="tx1"/>
              </a:buClr>
              <a:buSzPct val="100000"/>
              <a:buFont typeface="Arial" panose="020B0604020202020204" pitchFamily="34" charset="0"/>
              <a:buChar char="•"/>
            </a:pPr>
            <a:r>
              <a:rPr lang="en-US" altLang="en-US" sz="2800" b="1">
                <a:latin typeface="Humnst777 BT" pitchFamily="1" charset="0"/>
              </a:rPr>
              <a:t>Las agencias de cobranza reciben una parte de las deudas que cobran.</a:t>
            </a: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2712" name="Group 9">
            <a:extLst>
              <a:ext uri="{FF2B5EF4-FFF2-40B4-BE49-F238E27FC236}">
                <a16:creationId xmlns:a16="http://schemas.microsoft.com/office/drawing/2014/main" id="{16F80EDA-420B-7740-A075-BC57AF94574B}"/>
              </a:ext>
            </a:extLst>
          </p:cNvPr>
          <p:cNvGrpSpPr>
            <a:grpSpLocks/>
          </p:cNvGrpSpPr>
          <p:nvPr/>
        </p:nvGrpSpPr>
        <p:grpSpPr bwMode="auto">
          <a:xfrm>
            <a:off x="2895600" y="6172200"/>
            <a:ext cx="3352800" cy="544513"/>
            <a:chOff x="2895600" y="6172200"/>
            <a:chExt cx="3352800" cy="544057"/>
          </a:xfrm>
        </p:grpSpPr>
        <p:sp>
          <p:nvSpPr>
            <p:cNvPr id="72713" name="Text Box 10">
              <a:extLst>
                <a:ext uri="{FF2B5EF4-FFF2-40B4-BE49-F238E27FC236}">
                  <a16:creationId xmlns:a16="http://schemas.microsoft.com/office/drawing/2014/main" id="{95E718E0-0D5E-D944-A425-D4C4A8A94989}"/>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72714" name="Text Box 11">
              <a:extLst>
                <a:ext uri="{FF2B5EF4-FFF2-40B4-BE49-F238E27FC236}">
                  <a16:creationId xmlns:a16="http://schemas.microsoft.com/office/drawing/2014/main" id="{CAAE5970-5D0D-C346-BD01-AAF356B7AE2A}"/>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D1FA654-9838-C044-B19E-BC41F3F34FDF}"/>
              </a:ext>
            </a:extLst>
          </p:cNvPr>
          <p:cNvSpPr>
            <a:spLocks noChangeArrowheads="1"/>
          </p:cNvSpPr>
          <p:nvPr/>
        </p:nvSpPr>
        <p:spPr bwMode="auto">
          <a:xfrm>
            <a:off x="4763"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9459" name="Rectangle 4">
            <a:extLst>
              <a:ext uri="{FF2B5EF4-FFF2-40B4-BE49-F238E27FC236}">
                <a16:creationId xmlns:a16="http://schemas.microsoft.com/office/drawing/2014/main" id="{AD701F95-57A1-294D-9470-F40D2C33F834}"/>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FD0212E-3AAB-BE44-B90D-582F8151958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9461" name="Rectangle 13">
            <a:extLst>
              <a:ext uri="{FF2B5EF4-FFF2-40B4-BE49-F238E27FC236}">
                <a16:creationId xmlns:a16="http://schemas.microsoft.com/office/drawing/2014/main" id="{4DEE676D-4F64-194D-B2AE-80C2F148B5B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63074D06-850B-5C43-B526-1ECC2C5175C9}"/>
              </a:ext>
            </a:extLst>
          </p:cNvPr>
          <p:cNvSpPr txBox="1">
            <a:spLocks noChangeArrowheads="1"/>
          </p:cNvSpPr>
          <p:nvPr/>
        </p:nvSpPr>
        <p:spPr bwMode="auto">
          <a:xfrm>
            <a:off x="304800" y="204788"/>
            <a:ext cx="85217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Al finalizar este seminario, comprenderá:</a:t>
            </a:r>
          </a:p>
        </p:txBody>
      </p:sp>
      <p:sp>
        <p:nvSpPr>
          <p:cNvPr id="19463" name="Rectangle 3">
            <a:extLst>
              <a:ext uri="{FF2B5EF4-FFF2-40B4-BE49-F238E27FC236}">
                <a16:creationId xmlns:a16="http://schemas.microsoft.com/office/drawing/2014/main" id="{DA28CFDB-B9C5-1140-9A51-77F5103BE602}"/>
              </a:ext>
            </a:extLst>
          </p:cNvPr>
          <p:cNvSpPr txBox="1">
            <a:spLocks noChangeArrowheads="1"/>
          </p:cNvSpPr>
          <p:nvPr/>
        </p:nvSpPr>
        <p:spPr bwMode="auto">
          <a:xfrm>
            <a:off x="1054100" y="1651000"/>
            <a:ext cx="7213600" cy="427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ts val="1800"/>
              </a:spcBef>
              <a:buClr>
                <a:schemeClr val="tx1"/>
              </a:buClr>
              <a:buSzPct val="100000"/>
              <a:buFont typeface="Wingdings" pitchFamily="2" charset="2"/>
              <a:buChar char="ü"/>
            </a:pPr>
            <a:r>
              <a:rPr lang="es-ES" altLang="en-US" sz="2800" b="1">
                <a:latin typeface="Humnst777 BT" pitchFamily="1" charset="0"/>
              </a:rPr>
              <a:t>Cómo el mal crédito le impide hacer ciertas cosas.</a:t>
            </a:r>
            <a:endParaRPr lang="en-US" altLang="en-US" sz="2800" b="1">
              <a:latin typeface="Humnst777 BT" pitchFamily="1" charset="0"/>
            </a:endParaRPr>
          </a:p>
          <a:p>
            <a:pPr lvl="1" defTabSz="914400">
              <a:spcBef>
                <a:spcPts val="1800"/>
              </a:spcBef>
              <a:buClr>
                <a:schemeClr val="tx1"/>
              </a:buClr>
              <a:buSzPct val="100000"/>
              <a:buFont typeface="Wingdings" pitchFamily="2" charset="2"/>
              <a:buChar char="ü"/>
            </a:pPr>
            <a:r>
              <a:rPr lang="es-ES" altLang="en-US" sz="2800" b="1">
                <a:latin typeface="Humnst777 BT" pitchFamily="1" charset="0"/>
              </a:rPr>
              <a:t>Que nunca es tarde para reparar su crédito.</a:t>
            </a:r>
            <a:endParaRPr lang="en-US" altLang="en-US" sz="2800" b="1">
              <a:latin typeface="Humnst777 BT" pitchFamily="1" charset="0"/>
            </a:endParaRPr>
          </a:p>
          <a:p>
            <a:pPr lvl="1" defTabSz="914400">
              <a:spcBef>
                <a:spcPts val="1800"/>
              </a:spcBef>
              <a:buClr>
                <a:schemeClr val="tx1"/>
              </a:buClr>
              <a:buSzPct val="100000"/>
              <a:buFont typeface="Wingdings" pitchFamily="2" charset="2"/>
              <a:buChar char="ü"/>
            </a:pPr>
            <a:r>
              <a:rPr lang="es-ES" altLang="en-US" sz="2800" b="1">
                <a:latin typeface="Humnst777 BT" pitchFamily="1" charset="0"/>
              </a:rPr>
              <a:t>La información que se considera negativa en un informe de crédito</a:t>
            </a:r>
            <a:r>
              <a:rPr lang="en-US" altLang="en-US" sz="2800" b="1">
                <a:latin typeface="Humnst777 BT" pitchFamily="1" charset="0"/>
              </a:rPr>
              <a:t>.</a:t>
            </a:r>
          </a:p>
          <a:p>
            <a:pPr lvl="1" defTabSz="914400">
              <a:spcBef>
                <a:spcPts val="1800"/>
              </a:spcBef>
              <a:buClr>
                <a:schemeClr val="tx1"/>
              </a:buClr>
              <a:buSzPct val="100000"/>
              <a:buFont typeface="Wingdings" pitchFamily="2" charset="2"/>
              <a:buChar char="ü"/>
            </a:pPr>
            <a:r>
              <a:rPr lang="es-ES" altLang="en-US" sz="2800" b="1">
                <a:latin typeface="Humnst777 BT" pitchFamily="1" charset="0"/>
              </a:rPr>
              <a:t>Algunas formas de mejorar el crédito.</a:t>
            </a:r>
            <a:endParaRPr lang="en-US" altLang="en-US" sz="2800" b="1">
              <a:latin typeface="Humnst777 BT" pitchFamily="1" charset="0"/>
            </a:endParaRPr>
          </a:p>
          <a:p>
            <a:pPr lvl="1" defTabSz="914400">
              <a:spcBef>
                <a:spcPts val="1800"/>
              </a:spcBef>
              <a:buClr>
                <a:schemeClr val="tx1"/>
              </a:buClr>
              <a:buSzPct val="100000"/>
              <a:buFont typeface="Wingdings" pitchFamily="2" charset="2"/>
              <a:buChar char="ü"/>
            </a:pPr>
            <a:endParaRPr lang="en-US" altLang="en-US" sz="2800"/>
          </a:p>
          <a:p>
            <a:pPr defTabSz="914400">
              <a:spcBef>
                <a:spcPts val="1725"/>
              </a:spcBef>
              <a:buClr>
                <a:schemeClr val="tx1"/>
              </a:buClr>
              <a:buSzPct val="100000"/>
              <a:buFont typeface="Wingdings" pitchFamily="2" charset="2"/>
              <a:buChar char="ü"/>
            </a:pPr>
            <a:endParaRPr lang="en-US" altLang="en-US" sz="3200" b="1">
              <a:latin typeface="Humnst777 BT" pitchFamily="1" charset="0"/>
            </a:endParaRPr>
          </a:p>
          <a:p>
            <a:pPr defTabSz="914400">
              <a:spcBef>
                <a:spcPts val="1725"/>
              </a:spcBef>
              <a:spcAft>
                <a:spcPts val="1200"/>
              </a:spcAft>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9464" name="Group 9">
            <a:extLst>
              <a:ext uri="{FF2B5EF4-FFF2-40B4-BE49-F238E27FC236}">
                <a16:creationId xmlns:a16="http://schemas.microsoft.com/office/drawing/2014/main" id="{FAE5AD4B-7D13-624D-B138-34779B5E1AAE}"/>
              </a:ext>
            </a:extLst>
          </p:cNvPr>
          <p:cNvGrpSpPr>
            <a:grpSpLocks/>
          </p:cNvGrpSpPr>
          <p:nvPr/>
        </p:nvGrpSpPr>
        <p:grpSpPr bwMode="auto">
          <a:xfrm>
            <a:off x="2895600" y="6172200"/>
            <a:ext cx="3352800" cy="544513"/>
            <a:chOff x="2895600" y="6172200"/>
            <a:chExt cx="3352800" cy="544057"/>
          </a:xfrm>
        </p:grpSpPr>
        <p:sp>
          <p:nvSpPr>
            <p:cNvPr id="19465" name="Text Box 10">
              <a:extLst>
                <a:ext uri="{FF2B5EF4-FFF2-40B4-BE49-F238E27FC236}">
                  <a16:creationId xmlns:a16="http://schemas.microsoft.com/office/drawing/2014/main" id="{79F4AB0E-A6AB-3446-849C-62CF13BD4B72}"/>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9466" name="Text Box 11">
              <a:extLst>
                <a:ext uri="{FF2B5EF4-FFF2-40B4-BE49-F238E27FC236}">
                  <a16:creationId xmlns:a16="http://schemas.microsoft.com/office/drawing/2014/main" id="{F25F6609-57F1-1042-AC38-5223E0A30263}"/>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EF672DEE-05D4-6843-AEB0-CEF49A36670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4755" name="Rectangle 4">
            <a:extLst>
              <a:ext uri="{FF2B5EF4-FFF2-40B4-BE49-F238E27FC236}">
                <a16:creationId xmlns:a16="http://schemas.microsoft.com/office/drawing/2014/main" id="{7D5A47FB-B5DE-4F4C-8A7D-0DB20DAFBF4F}"/>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06C8661-84AF-9644-9FBD-4396CBCE424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4757" name="Rectangle 13">
            <a:extLst>
              <a:ext uri="{FF2B5EF4-FFF2-40B4-BE49-F238E27FC236}">
                <a16:creationId xmlns:a16="http://schemas.microsoft.com/office/drawing/2014/main" id="{3BF7BFB4-4438-BB46-B256-9A3BA43D815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4758" name="Text Box 4">
            <a:extLst>
              <a:ext uri="{FF2B5EF4-FFF2-40B4-BE49-F238E27FC236}">
                <a16:creationId xmlns:a16="http://schemas.microsoft.com/office/drawing/2014/main" id="{3A2FF3E8-AE30-2947-A694-ACD08DD01910}"/>
              </a:ext>
            </a:extLst>
          </p:cNvPr>
          <p:cNvSpPr txBox="1">
            <a:spLocks noChangeArrowheads="1"/>
          </p:cNvSpPr>
          <p:nvPr/>
        </p:nvSpPr>
        <p:spPr bwMode="auto">
          <a:xfrm>
            <a:off x="304800" y="204788"/>
            <a:ext cx="85518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¿Qué debo hacer si me llaman de una agencia de cobranza?</a:t>
            </a:r>
          </a:p>
        </p:txBody>
      </p:sp>
      <p:sp>
        <p:nvSpPr>
          <p:cNvPr id="74759" name="Rectangle 3">
            <a:extLst>
              <a:ext uri="{FF2B5EF4-FFF2-40B4-BE49-F238E27FC236}">
                <a16:creationId xmlns:a16="http://schemas.microsoft.com/office/drawing/2014/main" id="{5A17D231-0D1D-1142-91F2-52CB2E219E8C}"/>
              </a:ext>
            </a:extLst>
          </p:cNvPr>
          <p:cNvSpPr txBox="1">
            <a:spLocks noChangeArrowheads="1"/>
          </p:cNvSpPr>
          <p:nvPr/>
        </p:nvSpPr>
        <p:spPr bwMode="auto">
          <a:xfrm>
            <a:off x="635000" y="1720850"/>
            <a:ext cx="78359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2200"/>
              </a:spcAft>
              <a:buClr>
                <a:schemeClr val="tx1"/>
              </a:buClr>
              <a:buSzPct val="100000"/>
              <a:buFont typeface="Wingdings" pitchFamily="2" charset="2"/>
              <a:buChar char="ü"/>
            </a:pPr>
            <a:r>
              <a:rPr lang="es-ES" altLang="en-US" sz="3200" b="1">
                <a:latin typeface="Humnst777 BT" pitchFamily="1" charset="0"/>
              </a:rPr>
              <a:t>Responda inmediatamente si no está de acuerdo con la deuda</a:t>
            </a:r>
            <a:r>
              <a:rPr lang="en-US" altLang="en-US" sz="3200" b="1">
                <a:latin typeface="Humnst777 BT" pitchFamily="1" charset="0"/>
              </a:rPr>
              <a:t>.</a:t>
            </a:r>
          </a:p>
          <a:p>
            <a:pPr defTabSz="914400">
              <a:spcAft>
                <a:spcPts val="1000"/>
              </a:spcAft>
              <a:buClr>
                <a:schemeClr val="tx1"/>
              </a:buClr>
              <a:buSzPct val="100000"/>
              <a:buFont typeface="Wingdings" pitchFamily="2" charset="2"/>
              <a:buChar char="ü"/>
            </a:pPr>
            <a:r>
              <a:rPr lang="en-US" altLang="en-US" sz="3200" b="1">
                <a:latin typeface="Humnst777 BT" pitchFamily="1" charset="0"/>
              </a:rPr>
              <a:t>Solicite que a la agencia de cobranza presente pruebas de la deuda.</a:t>
            </a:r>
          </a:p>
          <a:p>
            <a:pPr lvl="4" defTabSz="914400">
              <a:spcAft>
                <a:spcPts val="600"/>
              </a:spcAft>
              <a:buClr>
                <a:schemeClr val="tx1"/>
              </a:buClr>
              <a:buSzPct val="100000"/>
              <a:buFont typeface="Arial" panose="020B0604020202020204" pitchFamily="34" charset="0"/>
              <a:buChar char="•"/>
            </a:pPr>
            <a:r>
              <a:rPr lang="en-US" altLang="en-US" sz="2800" b="1">
                <a:latin typeface="Humnst777 BT" pitchFamily="1" charset="0"/>
              </a:rPr>
              <a:t>La agencia de cobranza no puede cobrar la deuda mientras se está verificando.</a:t>
            </a: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4760" name="Group 9">
            <a:extLst>
              <a:ext uri="{FF2B5EF4-FFF2-40B4-BE49-F238E27FC236}">
                <a16:creationId xmlns:a16="http://schemas.microsoft.com/office/drawing/2014/main" id="{8455D18E-9072-7E44-AC11-07B6706068F4}"/>
              </a:ext>
            </a:extLst>
          </p:cNvPr>
          <p:cNvGrpSpPr>
            <a:grpSpLocks/>
          </p:cNvGrpSpPr>
          <p:nvPr/>
        </p:nvGrpSpPr>
        <p:grpSpPr bwMode="auto">
          <a:xfrm>
            <a:off x="2895600" y="6172200"/>
            <a:ext cx="3352800" cy="544513"/>
            <a:chOff x="2895600" y="6172200"/>
            <a:chExt cx="3352800" cy="544057"/>
          </a:xfrm>
        </p:grpSpPr>
        <p:sp>
          <p:nvSpPr>
            <p:cNvPr id="74761" name="Text Box 10">
              <a:extLst>
                <a:ext uri="{FF2B5EF4-FFF2-40B4-BE49-F238E27FC236}">
                  <a16:creationId xmlns:a16="http://schemas.microsoft.com/office/drawing/2014/main" id="{4F65E298-1039-2942-A167-7B8AEB15FB3A}"/>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74762" name="Text Box 11">
              <a:extLst>
                <a:ext uri="{FF2B5EF4-FFF2-40B4-BE49-F238E27FC236}">
                  <a16:creationId xmlns:a16="http://schemas.microsoft.com/office/drawing/2014/main" id="{032E7B83-36F2-8A41-A533-16D793CFAB9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BFA9634D-2B07-AD41-9DF4-BA1AE435E63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6803" name="Rectangle 4">
            <a:extLst>
              <a:ext uri="{FF2B5EF4-FFF2-40B4-BE49-F238E27FC236}">
                <a16:creationId xmlns:a16="http://schemas.microsoft.com/office/drawing/2014/main" id="{DA3463FF-05D6-8D45-A72B-4C260F59C759}"/>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852A0F5-7E1D-4947-9307-CE505FA85B5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6805" name="Rectangle 13">
            <a:extLst>
              <a:ext uri="{FF2B5EF4-FFF2-40B4-BE49-F238E27FC236}">
                <a16:creationId xmlns:a16="http://schemas.microsoft.com/office/drawing/2014/main" id="{57C75B30-8D8E-D542-AC55-ACAF17F7AFF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5782" name="Text Box 4">
            <a:extLst>
              <a:ext uri="{FF2B5EF4-FFF2-40B4-BE49-F238E27FC236}">
                <a16:creationId xmlns:a16="http://schemas.microsoft.com/office/drawing/2014/main" id="{F8AE9304-ADC1-0B4B-8CB0-B60A8A1E601A}"/>
              </a:ext>
            </a:extLst>
          </p:cNvPr>
          <p:cNvSpPr txBox="1">
            <a:spLocks noChangeArrowheads="1"/>
          </p:cNvSpPr>
          <p:nvPr/>
        </p:nvSpPr>
        <p:spPr bwMode="auto">
          <a:xfrm>
            <a:off x="304800" y="204788"/>
            <a:ext cx="8229600" cy="1261884"/>
          </a:xfrm>
          <a:prstGeom prst="rect">
            <a:avLst/>
          </a:prstGeom>
          <a:noFill/>
          <a:ln w="9525">
            <a:noFill/>
            <a:miter lim="800000"/>
            <a:headEnd/>
            <a:tailEnd/>
          </a:ln>
        </p:spPr>
        <p:txBody>
          <a:bodyPr>
            <a:spAutoFit/>
          </a:bodyPr>
          <a:lstStyle/>
          <a:p>
            <a:pPr>
              <a:defRPr/>
            </a:pPr>
            <a:r>
              <a:rPr lang="en-US" sz="3800" b="1" dirty="0">
                <a:ln>
                  <a:solidFill>
                    <a:srgbClr val="8D65D2"/>
                  </a:solidFill>
                </a:ln>
                <a:solidFill>
                  <a:srgbClr val="8D65D2"/>
                </a:solidFill>
                <a:latin typeface="Humnst777 BT" pitchFamily="1" charset="0"/>
                <a:ea typeface="ＭＳ Ｐゴシック" charset="-128"/>
                <a:cs typeface="ＭＳ Ｐゴシック" charset="-128"/>
              </a:rPr>
              <a:t>Las </a:t>
            </a:r>
            <a:r>
              <a:rPr lang="en-US" sz="3800" b="1" dirty="0" err="1">
                <a:ln>
                  <a:solidFill>
                    <a:srgbClr val="8D65D2"/>
                  </a:solidFill>
                </a:ln>
                <a:solidFill>
                  <a:srgbClr val="8D65D2"/>
                </a:solidFill>
                <a:latin typeface="Humnst777 BT" pitchFamily="1" charset="0"/>
                <a:ea typeface="ＭＳ Ｐゴシック" charset="-128"/>
                <a:cs typeface="ＭＳ Ｐゴシック" charset="-128"/>
              </a:rPr>
              <a:t>agencias</a:t>
            </a:r>
            <a:r>
              <a:rPr lang="en-US" sz="3800" b="1" dirty="0">
                <a:ln>
                  <a:solidFill>
                    <a:srgbClr val="8D65D2"/>
                  </a:solidFill>
                </a:ln>
                <a:solidFill>
                  <a:srgbClr val="8D65D2"/>
                </a:solidFill>
                <a:latin typeface="Humnst777 BT" pitchFamily="1" charset="0"/>
                <a:ea typeface="ＭＳ Ｐゴシック" charset="-128"/>
                <a:cs typeface="ＭＳ Ｐゴシック" charset="-128"/>
              </a:rPr>
              <a:t> de </a:t>
            </a:r>
            <a:r>
              <a:rPr lang="en-US" sz="3800" b="1" dirty="0" err="1">
                <a:ln>
                  <a:solidFill>
                    <a:srgbClr val="8D65D2"/>
                  </a:solidFill>
                </a:ln>
                <a:solidFill>
                  <a:srgbClr val="8D65D2"/>
                </a:solidFill>
                <a:latin typeface="Humnst777 BT" pitchFamily="1" charset="0"/>
                <a:ea typeface="ＭＳ Ｐゴシック" charset="-128"/>
                <a:cs typeface="ＭＳ Ｐゴシック" charset="-128"/>
              </a:rPr>
              <a:t>cobranza</a:t>
            </a:r>
            <a:r>
              <a:rPr lang="en-US" sz="3800" b="1" dirty="0">
                <a:ln>
                  <a:solidFill>
                    <a:srgbClr val="8D65D2"/>
                  </a:solidFill>
                </a:ln>
                <a:solidFill>
                  <a:srgbClr val="8D65D2"/>
                </a:solidFill>
                <a:latin typeface="Humnst777 BT" pitchFamily="1" charset="0"/>
                <a:ea typeface="ＭＳ Ｐゴシック" charset="-128"/>
                <a:cs typeface="ＭＳ Ｐゴシック" charset="-128"/>
              </a:rPr>
              <a:t> </a:t>
            </a:r>
            <a:r>
              <a:rPr lang="en-US" sz="3800" b="1" dirty="0" err="1">
                <a:ln>
                  <a:solidFill>
                    <a:srgbClr val="8D65D2"/>
                  </a:solidFill>
                </a:ln>
                <a:solidFill>
                  <a:srgbClr val="8D65D2"/>
                </a:solidFill>
                <a:latin typeface="Humnst777 BT" pitchFamily="1" charset="0"/>
                <a:ea typeface="ＭＳ Ｐゴシック" charset="-128"/>
                <a:cs typeface="ＭＳ Ｐゴシック" charset="-128"/>
              </a:rPr>
              <a:t>deben</a:t>
            </a:r>
            <a:r>
              <a:rPr lang="en-US" sz="3800" b="1" dirty="0">
                <a:ln>
                  <a:solidFill>
                    <a:srgbClr val="8D65D2"/>
                  </a:solidFill>
                </a:ln>
                <a:solidFill>
                  <a:srgbClr val="8D65D2"/>
                </a:solidFill>
                <a:latin typeface="Humnst777 BT" pitchFamily="1" charset="0"/>
                <a:ea typeface="ＭＳ Ｐゴシック" charset="-128"/>
                <a:cs typeface="ＭＳ Ｐゴシック" charset="-128"/>
              </a:rPr>
              <a:t> </a:t>
            </a:r>
            <a:r>
              <a:rPr lang="en-US" sz="3800" b="1" dirty="0" err="1">
                <a:ln>
                  <a:solidFill>
                    <a:srgbClr val="8D65D2"/>
                  </a:solidFill>
                </a:ln>
                <a:solidFill>
                  <a:srgbClr val="8D65D2"/>
                </a:solidFill>
                <a:latin typeface="Humnst777 BT" pitchFamily="1" charset="0"/>
                <a:ea typeface="ＭＳ Ｐゴシック" charset="-128"/>
                <a:cs typeface="ＭＳ Ｐゴシック" charset="-128"/>
              </a:rPr>
              <a:t>proporcionarle</a:t>
            </a:r>
            <a:r>
              <a:rPr lang="en-US" sz="3800" b="1" dirty="0">
                <a:ln>
                  <a:solidFill>
                    <a:srgbClr val="8D65D2"/>
                  </a:solidFill>
                </a:ln>
                <a:solidFill>
                  <a:srgbClr val="8D65D2"/>
                </a:solidFill>
                <a:latin typeface="Humnst777 BT" pitchFamily="1" charset="0"/>
                <a:ea typeface="ＭＳ Ｐゴシック" charset="-128"/>
                <a:cs typeface="ＭＳ Ｐゴシック" charset="-128"/>
              </a:rPr>
              <a:t>:</a:t>
            </a:r>
          </a:p>
        </p:txBody>
      </p:sp>
      <p:sp>
        <p:nvSpPr>
          <p:cNvPr id="76807" name="Rectangle 3">
            <a:extLst>
              <a:ext uri="{FF2B5EF4-FFF2-40B4-BE49-F238E27FC236}">
                <a16:creationId xmlns:a16="http://schemas.microsoft.com/office/drawing/2014/main" id="{972E46A6-7915-9249-A644-7676FDA03A09}"/>
              </a:ext>
            </a:extLst>
          </p:cNvPr>
          <p:cNvSpPr txBox="1">
            <a:spLocks noChangeArrowheads="1"/>
          </p:cNvSpPr>
          <p:nvPr/>
        </p:nvSpPr>
        <p:spPr bwMode="auto">
          <a:xfrm>
            <a:off x="914400" y="1960563"/>
            <a:ext cx="7315200" cy="399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1800"/>
              </a:spcAft>
              <a:buClr>
                <a:schemeClr val="tx1"/>
              </a:buClr>
              <a:buSzPct val="100000"/>
              <a:buFont typeface="Wingdings" pitchFamily="2" charset="2"/>
              <a:buChar char="ü"/>
            </a:pPr>
            <a:r>
              <a:rPr lang="es-ES" altLang="en-US" sz="3200" b="1">
                <a:latin typeface="Humnst777 BT" pitchFamily="1" charset="0"/>
              </a:rPr>
              <a:t>La cantidad de la deuda</a:t>
            </a:r>
            <a:r>
              <a:rPr lang="en-US" altLang="en-US" sz="3200" b="1">
                <a:latin typeface="Humnst777 BT" pitchFamily="1" charset="0"/>
              </a:rPr>
              <a:t>.</a:t>
            </a:r>
          </a:p>
          <a:p>
            <a:pPr defTabSz="914400">
              <a:spcAft>
                <a:spcPts val="1800"/>
              </a:spcAft>
              <a:buClr>
                <a:schemeClr val="tx1"/>
              </a:buClr>
              <a:buSzPct val="100000"/>
              <a:buFont typeface="Wingdings" pitchFamily="2" charset="2"/>
              <a:buChar char="ü"/>
            </a:pPr>
            <a:r>
              <a:rPr lang="es-ES" altLang="en-US" sz="3200" b="1">
                <a:latin typeface="Humnst777 BT" pitchFamily="1" charset="0"/>
              </a:rPr>
              <a:t>El nombre del acreedor original</a:t>
            </a:r>
            <a:r>
              <a:rPr lang="en-US" altLang="en-US" sz="3200" b="1">
                <a:latin typeface="Humnst777 BT" pitchFamily="1" charset="0"/>
              </a:rPr>
              <a:t>.</a:t>
            </a:r>
          </a:p>
          <a:p>
            <a:pPr defTabSz="914400">
              <a:spcAft>
                <a:spcPts val="1800"/>
              </a:spcAft>
              <a:buClr>
                <a:schemeClr val="tx1"/>
              </a:buClr>
              <a:buSzPct val="100000"/>
              <a:buFont typeface="Wingdings" pitchFamily="2" charset="2"/>
              <a:buChar char="ü"/>
            </a:pPr>
            <a:r>
              <a:rPr lang="es-ES" altLang="en-US" sz="3200" b="1">
                <a:latin typeface="Humnst777 BT" pitchFamily="1" charset="0"/>
              </a:rPr>
              <a:t>Notificación que tiene 30 días para disputar la deuda</a:t>
            </a:r>
            <a:r>
              <a:rPr lang="en-US" altLang="en-US" sz="3200" b="1">
                <a:latin typeface="Humnst777 BT" pitchFamily="1" charset="0"/>
              </a:rPr>
              <a:t>.</a:t>
            </a: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6808" name="Group 9">
            <a:extLst>
              <a:ext uri="{FF2B5EF4-FFF2-40B4-BE49-F238E27FC236}">
                <a16:creationId xmlns:a16="http://schemas.microsoft.com/office/drawing/2014/main" id="{BAC2341E-1359-F746-AC17-1477B4141B79}"/>
              </a:ext>
            </a:extLst>
          </p:cNvPr>
          <p:cNvGrpSpPr>
            <a:grpSpLocks/>
          </p:cNvGrpSpPr>
          <p:nvPr/>
        </p:nvGrpSpPr>
        <p:grpSpPr bwMode="auto">
          <a:xfrm>
            <a:off x="2895600" y="6172200"/>
            <a:ext cx="3352800" cy="544513"/>
            <a:chOff x="2895600" y="6172200"/>
            <a:chExt cx="3352800" cy="544057"/>
          </a:xfrm>
        </p:grpSpPr>
        <p:sp>
          <p:nvSpPr>
            <p:cNvPr id="76809" name="Text Box 10">
              <a:extLst>
                <a:ext uri="{FF2B5EF4-FFF2-40B4-BE49-F238E27FC236}">
                  <a16:creationId xmlns:a16="http://schemas.microsoft.com/office/drawing/2014/main" id="{CAA28351-5079-7443-B064-9360DC7CCF99}"/>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76810" name="Text Box 11">
              <a:extLst>
                <a:ext uri="{FF2B5EF4-FFF2-40B4-BE49-F238E27FC236}">
                  <a16:creationId xmlns:a16="http://schemas.microsoft.com/office/drawing/2014/main" id="{1BD4E217-C541-2F40-81BE-492D832CEF38}"/>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08D2CCD5-C72E-3241-BE35-FD69C8D257B6}"/>
              </a:ext>
            </a:extLst>
          </p:cNvPr>
          <p:cNvSpPr>
            <a:spLocks noChangeArrowheads="1"/>
          </p:cNvSpPr>
          <p:nvPr/>
        </p:nvSpPr>
        <p:spPr bwMode="auto">
          <a:xfrm>
            <a:off x="17463"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8851" name="Rectangle 4">
            <a:extLst>
              <a:ext uri="{FF2B5EF4-FFF2-40B4-BE49-F238E27FC236}">
                <a16:creationId xmlns:a16="http://schemas.microsoft.com/office/drawing/2014/main" id="{81DA7D8D-6D67-064A-BBDF-D001DF56DAB5}"/>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10AFEF1F-DA8B-6848-A84C-8624DFB37BF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8853" name="Rectangle 13">
            <a:extLst>
              <a:ext uri="{FF2B5EF4-FFF2-40B4-BE49-F238E27FC236}">
                <a16:creationId xmlns:a16="http://schemas.microsoft.com/office/drawing/2014/main" id="{0E7BCD37-5E1E-AD47-9E22-862C9AC31DD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8854" name="Text Box 4">
            <a:extLst>
              <a:ext uri="{FF2B5EF4-FFF2-40B4-BE49-F238E27FC236}">
                <a16:creationId xmlns:a16="http://schemas.microsoft.com/office/drawing/2014/main" id="{69FF0F89-09E6-B24A-804F-213740827DEC}"/>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¡Dejen de molestarme!</a:t>
            </a:r>
          </a:p>
        </p:txBody>
      </p:sp>
      <p:sp>
        <p:nvSpPr>
          <p:cNvPr id="78855" name="Rectangle 3">
            <a:extLst>
              <a:ext uri="{FF2B5EF4-FFF2-40B4-BE49-F238E27FC236}">
                <a16:creationId xmlns:a16="http://schemas.microsoft.com/office/drawing/2014/main" id="{C2163FF8-2BB4-104C-9229-C1D89B0FD32D}"/>
              </a:ext>
            </a:extLst>
          </p:cNvPr>
          <p:cNvSpPr txBox="1">
            <a:spLocks noChangeArrowheads="1"/>
          </p:cNvSpPr>
          <p:nvPr/>
        </p:nvSpPr>
        <p:spPr bwMode="auto">
          <a:xfrm>
            <a:off x="447675" y="1104900"/>
            <a:ext cx="8035925"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1800"/>
              </a:spcAft>
              <a:buClr>
                <a:schemeClr val="tx1"/>
              </a:buClr>
              <a:buSzPct val="100000"/>
              <a:buFont typeface="Wingdings" pitchFamily="2" charset="2"/>
              <a:buChar char="ü"/>
            </a:pPr>
            <a:r>
              <a:rPr lang="en-US" altLang="en-US" sz="3200" b="1">
                <a:latin typeface="Humnst777 BT" pitchFamily="1" charset="0"/>
              </a:rPr>
              <a:t>Usted tiene el derecho legal de solicitar que la agencia de cobranza deje de molestarlo.</a:t>
            </a:r>
          </a:p>
          <a:p>
            <a:pPr defTabSz="914400">
              <a:spcAft>
                <a:spcPts val="600"/>
              </a:spcAft>
              <a:buClr>
                <a:schemeClr val="tx1"/>
              </a:buClr>
              <a:buSzPct val="100000"/>
              <a:buFont typeface="Wingdings" pitchFamily="2" charset="2"/>
              <a:buChar char="ü"/>
            </a:pPr>
            <a:r>
              <a:rPr lang="en-US" altLang="en-US" sz="3200" b="1">
                <a:latin typeface="Humnst777 BT" pitchFamily="1" charset="0"/>
              </a:rPr>
              <a:t>Hágalo por escrito.</a:t>
            </a:r>
          </a:p>
          <a:p>
            <a:pPr lvl="4" defTabSz="914400">
              <a:spcAft>
                <a:spcPts val="600"/>
              </a:spcAft>
              <a:buClr>
                <a:schemeClr val="tx1"/>
              </a:buClr>
              <a:buSzPct val="100000"/>
              <a:buFont typeface="Arial" panose="020B0604020202020204" pitchFamily="34" charset="0"/>
              <a:buChar char="•"/>
            </a:pPr>
            <a:r>
              <a:rPr lang="en-US" altLang="en-US" sz="2800" b="1">
                <a:latin typeface="Humnst777 BT" pitchFamily="1" charset="0"/>
              </a:rPr>
              <a:t>Usted seguirá siendo responsible por el pago de deudas legítimas.</a:t>
            </a:r>
          </a:p>
          <a:p>
            <a:pPr lvl="4" defTabSz="914400">
              <a:spcAft>
                <a:spcPts val="600"/>
              </a:spcAft>
              <a:buClr>
                <a:schemeClr val="tx1"/>
              </a:buClr>
              <a:buSzPct val="100000"/>
              <a:buFont typeface="Arial" panose="020B0604020202020204" pitchFamily="34" charset="0"/>
              <a:buChar char="•"/>
            </a:pPr>
            <a:r>
              <a:rPr lang="en-US" altLang="en-US" sz="2800" b="1">
                <a:latin typeface="Humnst777 BT" pitchFamily="1" charset="0"/>
              </a:rPr>
              <a:t>Podría perder una oportunidad de explicar su situación y resolver la deuda.</a:t>
            </a: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8856" name="Group 9">
            <a:extLst>
              <a:ext uri="{FF2B5EF4-FFF2-40B4-BE49-F238E27FC236}">
                <a16:creationId xmlns:a16="http://schemas.microsoft.com/office/drawing/2014/main" id="{0258B45D-5FB4-2644-BAD8-C4E1D0ADF799}"/>
              </a:ext>
            </a:extLst>
          </p:cNvPr>
          <p:cNvGrpSpPr>
            <a:grpSpLocks/>
          </p:cNvGrpSpPr>
          <p:nvPr/>
        </p:nvGrpSpPr>
        <p:grpSpPr bwMode="auto">
          <a:xfrm>
            <a:off x="2895600" y="6172200"/>
            <a:ext cx="3352800" cy="544513"/>
            <a:chOff x="2895600" y="6172200"/>
            <a:chExt cx="3352800" cy="544057"/>
          </a:xfrm>
        </p:grpSpPr>
        <p:sp>
          <p:nvSpPr>
            <p:cNvPr id="78857" name="Text Box 10">
              <a:extLst>
                <a:ext uri="{FF2B5EF4-FFF2-40B4-BE49-F238E27FC236}">
                  <a16:creationId xmlns:a16="http://schemas.microsoft.com/office/drawing/2014/main" id="{81D6E73B-4030-0F4F-B0E6-7E05325DCBDA}"/>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78858" name="Text Box 11">
              <a:extLst>
                <a:ext uri="{FF2B5EF4-FFF2-40B4-BE49-F238E27FC236}">
                  <a16:creationId xmlns:a16="http://schemas.microsoft.com/office/drawing/2014/main" id="{10B21DDA-4D97-3F45-8F3C-B26906873936}"/>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EFADD59-67F4-EA42-8587-78FFAE943B6D}"/>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0899" name="Rectangle 4">
            <a:extLst>
              <a:ext uri="{FF2B5EF4-FFF2-40B4-BE49-F238E27FC236}">
                <a16:creationId xmlns:a16="http://schemas.microsoft.com/office/drawing/2014/main" id="{67269D9F-60E8-B04C-A0A9-B1E8E9B2F9D9}"/>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0C91290-61FB-D74D-A1D0-6727228D42D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0901" name="Rectangle 13">
            <a:extLst>
              <a:ext uri="{FF2B5EF4-FFF2-40B4-BE49-F238E27FC236}">
                <a16:creationId xmlns:a16="http://schemas.microsoft.com/office/drawing/2014/main" id="{793A49FF-2095-374F-AAFE-8F6190FE1D2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0902" name="Text Box 4">
            <a:extLst>
              <a:ext uri="{FF2B5EF4-FFF2-40B4-BE49-F238E27FC236}">
                <a16:creationId xmlns:a16="http://schemas.microsoft.com/office/drawing/2014/main" id="{EF6BCA63-5CA8-A741-9841-D560C0242C39}"/>
              </a:ext>
            </a:extLst>
          </p:cNvPr>
          <p:cNvSpPr txBox="1">
            <a:spLocks noChangeArrowheads="1"/>
          </p:cNvSpPr>
          <p:nvPr/>
        </p:nvSpPr>
        <p:spPr bwMode="auto">
          <a:xfrm>
            <a:off x="304800" y="204788"/>
            <a:ext cx="79073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¿Pueden llamar a sus vecinos las agencias de cobranza?</a:t>
            </a:r>
          </a:p>
        </p:txBody>
      </p:sp>
      <p:sp>
        <p:nvSpPr>
          <p:cNvPr id="80903" name="Rectangle 3">
            <a:extLst>
              <a:ext uri="{FF2B5EF4-FFF2-40B4-BE49-F238E27FC236}">
                <a16:creationId xmlns:a16="http://schemas.microsoft.com/office/drawing/2014/main" id="{11639E9B-8199-214B-AB10-BEEBF1370C19}"/>
              </a:ext>
            </a:extLst>
          </p:cNvPr>
          <p:cNvSpPr txBox="1">
            <a:spLocks noChangeArrowheads="1"/>
          </p:cNvSpPr>
          <p:nvPr/>
        </p:nvSpPr>
        <p:spPr bwMode="auto">
          <a:xfrm>
            <a:off x="815975" y="1604963"/>
            <a:ext cx="7439025" cy="409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Aft>
                <a:spcPts val="1800"/>
              </a:spcAft>
              <a:buClr>
                <a:schemeClr val="tx1"/>
              </a:buClr>
              <a:buSzPct val="100000"/>
              <a:buFont typeface="Wingdings" pitchFamily="2" charset="2"/>
              <a:buChar char="ü"/>
            </a:pPr>
            <a:r>
              <a:rPr lang="en-US" altLang="en-US" sz="2800" b="1">
                <a:latin typeface="Humnst777 BT" pitchFamily="1" charset="0"/>
              </a:rPr>
              <a:t>Las agencias de cobranza pueden comunicarse una sola vez con terceros (como su vecino, pariente o compañero de trabajo).</a:t>
            </a:r>
          </a:p>
          <a:p>
            <a:pPr lvl="1" defTabSz="914400">
              <a:spcAft>
                <a:spcPts val="1800"/>
              </a:spcAft>
              <a:buClr>
                <a:schemeClr val="tx1"/>
              </a:buClr>
              <a:buSzPct val="100000"/>
              <a:buFont typeface="Wingdings" pitchFamily="2" charset="2"/>
              <a:buChar char="ü"/>
            </a:pPr>
            <a:r>
              <a:rPr lang="en-US" altLang="en-US" sz="2800" b="1">
                <a:latin typeface="Humnst777 BT" pitchFamily="1" charset="0"/>
              </a:rPr>
              <a:t>Sólo pueden llamarlos para confirmar o corregir información sobre su paradero. </a:t>
            </a:r>
          </a:p>
          <a:p>
            <a:pPr lvl="1" defTabSz="914400">
              <a:spcAft>
                <a:spcPts val="1800"/>
              </a:spcAft>
              <a:buClr>
                <a:schemeClr val="tx1"/>
              </a:buClr>
              <a:buSzPct val="100000"/>
              <a:buFont typeface="Wingdings" pitchFamily="2" charset="2"/>
              <a:buChar char="ü"/>
            </a:pPr>
            <a:r>
              <a:rPr lang="en-US" altLang="en-US" sz="2800" b="1">
                <a:latin typeface="Humnst777 BT" pitchFamily="1" charset="0"/>
              </a:rPr>
              <a:t>No le pueden decir a terceros que usted debe dinero.</a:t>
            </a: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0904" name="Group 9">
            <a:extLst>
              <a:ext uri="{FF2B5EF4-FFF2-40B4-BE49-F238E27FC236}">
                <a16:creationId xmlns:a16="http://schemas.microsoft.com/office/drawing/2014/main" id="{E08A2C85-A893-8D46-A53E-91BDFA75E447}"/>
              </a:ext>
            </a:extLst>
          </p:cNvPr>
          <p:cNvGrpSpPr>
            <a:grpSpLocks/>
          </p:cNvGrpSpPr>
          <p:nvPr/>
        </p:nvGrpSpPr>
        <p:grpSpPr bwMode="auto">
          <a:xfrm>
            <a:off x="2895600" y="6172200"/>
            <a:ext cx="3352800" cy="544513"/>
            <a:chOff x="2895600" y="6172200"/>
            <a:chExt cx="3352800" cy="544057"/>
          </a:xfrm>
        </p:grpSpPr>
        <p:sp>
          <p:nvSpPr>
            <p:cNvPr id="80905" name="Text Box 10">
              <a:extLst>
                <a:ext uri="{FF2B5EF4-FFF2-40B4-BE49-F238E27FC236}">
                  <a16:creationId xmlns:a16="http://schemas.microsoft.com/office/drawing/2014/main" id="{E1F559AD-EE42-8A48-BF64-348E6C5BDD0C}"/>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80906" name="Text Box 11">
              <a:extLst>
                <a:ext uri="{FF2B5EF4-FFF2-40B4-BE49-F238E27FC236}">
                  <a16:creationId xmlns:a16="http://schemas.microsoft.com/office/drawing/2014/main" id="{7BF41A09-B224-4540-B6AB-18C1A8AE67A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CC6E73B5-1EB5-0142-B0AC-E6C30BA3A84B}"/>
              </a:ext>
            </a:extLst>
          </p:cNvPr>
          <p:cNvSpPr>
            <a:spLocks noChangeArrowheads="1"/>
          </p:cNvSpPr>
          <p:nvPr/>
        </p:nvSpPr>
        <p:spPr bwMode="auto">
          <a:xfrm>
            <a:off x="17463"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2947" name="Rectangle 4">
            <a:extLst>
              <a:ext uri="{FF2B5EF4-FFF2-40B4-BE49-F238E27FC236}">
                <a16:creationId xmlns:a16="http://schemas.microsoft.com/office/drawing/2014/main" id="{57CD6968-67E4-BA42-B304-4310D403CC4B}"/>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291A896D-54E7-CE41-9096-712826A8B1B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2949" name="Rectangle 13">
            <a:extLst>
              <a:ext uri="{FF2B5EF4-FFF2-40B4-BE49-F238E27FC236}">
                <a16:creationId xmlns:a16="http://schemas.microsoft.com/office/drawing/2014/main" id="{0916E1D2-FE03-5C4D-9214-04A1B29DBCF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2950" name="Text Box 4">
            <a:extLst>
              <a:ext uri="{FF2B5EF4-FFF2-40B4-BE49-F238E27FC236}">
                <a16:creationId xmlns:a16="http://schemas.microsoft.com/office/drawing/2014/main" id="{7B4C2B57-0B59-5843-987D-1D5522437F7F}"/>
              </a:ext>
            </a:extLst>
          </p:cNvPr>
          <p:cNvSpPr txBox="1">
            <a:spLocks noChangeArrowheads="1"/>
          </p:cNvSpPr>
          <p:nvPr/>
        </p:nvSpPr>
        <p:spPr bwMode="auto">
          <a:xfrm>
            <a:off x="304800" y="204788"/>
            <a:ext cx="75358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Hemos terminado la primera sesión</a:t>
            </a:r>
            <a:endParaRPr lang="en-US" altLang="en-US" sz="3800" b="1">
              <a:solidFill>
                <a:srgbClr val="8D65D2"/>
              </a:solidFill>
              <a:latin typeface="Humnst777 BT" pitchFamily="1" charset="0"/>
            </a:endParaRPr>
          </a:p>
        </p:txBody>
      </p:sp>
      <p:sp>
        <p:nvSpPr>
          <p:cNvPr id="82951" name="Rectangle 3">
            <a:extLst>
              <a:ext uri="{FF2B5EF4-FFF2-40B4-BE49-F238E27FC236}">
                <a16:creationId xmlns:a16="http://schemas.microsoft.com/office/drawing/2014/main" id="{4EB4B954-F57A-AC4A-ABF9-3FC27643FAC2}"/>
              </a:ext>
            </a:extLst>
          </p:cNvPr>
          <p:cNvSpPr txBox="1">
            <a:spLocks noChangeArrowheads="1"/>
          </p:cNvSpPr>
          <p:nvPr/>
        </p:nvSpPr>
        <p:spPr bwMode="auto">
          <a:xfrm>
            <a:off x="828675" y="1685925"/>
            <a:ext cx="7502525"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600"/>
              </a:spcAft>
              <a:buClr>
                <a:schemeClr val="tx1"/>
              </a:buClr>
              <a:buSzPct val="100000"/>
              <a:buFont typeface="Wingdings" pitchFamily="2" charset="2"/>
              <a:buChar char="ü"/>
            </a:pPr>
            <a:r>
              <a:rPr lang="en-US" altLang="en-US" sz="3200" b="1">
                <a:latin typeface="Humnst777 BT" pitchFamily="1" charset="0"/>
              </a:rPr>
              <a:t>Por favor lean el folleto “Mejore su crédito” antes de la próxima sesión. </a:t>
            </a:r>
          </a:p>
          <a:p>
            <a:pPr lvl="4" defTabSz="914400">
              <a:spcAft>
                <a:spcPts val="600"/>
              </a:spcAft>
              <a:buClr>
                <a:schemeClr val="tx1"/>
              </a:buClr>
              <a:buSzPct val="100000"/>
              <a:buFont typeface="Arial" panose="020B0604020202020204" pitchFamily="34" charset="0"/>
              <a:buChar char="•"/>
            </a:pPr>
            <a:r>
              <a:rPr lang="en-US" altLang="en-US" sz="2800" b="1">
                <a:latin typeface="Humnst777 BT" pitchFamily="1" charset="0"/>
              </a:rPr>
              <a:t>En la sesión siguiente hablaremos de las tarjetas de crédito garantizadas, asesoría de crédito, quiebra y cómo mantener su buen crédito.</a:t>
            </a: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2952" name="Group 9">
            <a:extLst>
              <a:ext uri="{FF2B5EF4-FFF2-40B4-BE49-F238E27FC236}">
                <a16:creationId xmlns:a16="http://schemas.microsoft.com/office/drawing/2014/main" id="{84D5EB7D-D6DF-4244-B838-3487015601C9}"/>
              </a:ext>
            </a:extLst>
          </p:cNvPr>
          <p:cNvGrpSpPr>
            <a:grpSpLocks/>
          </p:cNvGrpSpPr>
          <p:nvPr/>
        </p:nvGrpSpPr>
        <p:grpSpPr bwMode="auto">
          <a:xfrm>
            <a:off x="2895600" y="6172200"/>
            <a:ext cx="3352800" cy="544513"/>
            <a:chOff x="2895600" y="6172200"/>
            <a:chExt cx="3352800" cy="544057"/>
          </a:xfrm>
        </p:grpSpPr>
        <p:sp>
          <p:nvSpPr>
            <p:cNvPr id="82953" name="Text Box 10">
              <a:extLst>
                <a:ext uri="{FF2B5EF4-FFF2-40B4-BE49-F238E27FC236}">
                  <a16:creationId xmlns:a16="http://schemas.microsoft.com/office/drawing/2014/main" id="{44EEAD37-69ED-BB49-8316-1DD0742E2931}"/>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82954" name="Text Box 11">
              <a:extLst>
                <a:ext uri="{FF2B5EF4-FFF2-40B4-BE49-F238E27FC236}">
                  <a16:creationId xmlns:a16="http://schemas.microsoft.com/office/drawing/2014/main" id="{06A174E1-1154-624B-89B3-BFF985C6FF91}"/>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60474462-651C-E045-93F0-E35922037EDE}"/>
              </a:ext>
            </a:extLst>
          </p:cNvPr>
          <p:cNvSpPr>
            <a:spLocks noChangeArrowheads="1"/>
          </p:cNvSpPr>
          <p:nvPr/>
        </p:nvSpPr>
        <p:spPr bwMode="auto">
          <a:xfrm>
            <a:off x="7938"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4995" name="Rectangle 4">
            <a:extLst>
              <a:ext uri="{FF2B5EF4-FFF2-40B4-BE49-F238E27FC236}">
                <a16:creationId xmlns:a16="http://schemas.microsoft.com/office/drawing/2014/main" id="{B9E8CD05-605F-4542-8DE9-99792494A4F2}"/>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3521550-449A-9E47-B14D-072F5EFE682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4997" name="Rectangle 13">
            <a:extLst>
              <a:ext uri="{FF2B5EF4-FFF2-40B4-BE49-F238E27FC236}">
                <a16:creationId xmlns:a16="http://schemas.microsoft.com/office/drawing/2014/main" id="{14A26EAD-B207-0245-9525-088421FC4D4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4998" name="Text Box 4">
            <a:extLst>
              <a:ext uri="{FF2B5EF4-FFF2-40B4-BE49-F238E27FC236}">
                <a16:creationId xmlns:a16="http://schemas.microsoft.com/office/drawing/2014/main" id="{34C5C127-C869-134B-BAFD-022DCA0A04DE}"/>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Un ejercicio útil</a:t>
            </a:r>
          </a:p>
        </p:txBody>
      </p:sp>
      <p:sp>
        <p:nvSpPr>
          <p:cNvPr id="84999" name="Rectangle 3">
            <a:extLst>
              <a:ext uri="{FF2B5EF4-FFF2-40B4-BE49-F238E27FC236}">
                <a16:creationId xmlns:a16="http://schemas.microsoft.com/office/drawing/2014/main" id="{D8A7AFF6-40CB-1C4B-BA41-FEBF080CB1F7}"/>
              </a:ext>
            </a:extLst>
          </p:cNvPr>
          <p:cNvSpPr txBox="1">
            <a:spLocks noChangeArrowheads="1"/>
          </p:cNvSpPr>
          <p:nvPr/>
        </p:nvSpPr>
        <p:spPr bwMode="auto">
          <a:xfrm>
            <a:off x="904875" y="1270000"/>
            <a:ext cx="7367588"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2400"/>
              </a:spcAft>
              <a:buClr>
                <a:schemeClr val="tx1"/>
              </a:buClr>
              <a:buSzPct val="100000"/>
              <a:buFont typeface="Wingdings" pitchFamily="2" charset="2"/>
              <a:buChar char="ü"/>
            </a:pPr>
            <a:r>
              <a:rPr lang="es-ES" altLang="en-US" sz="3200" b="1">
                <a:latin typeface="Humnst777 BT" pitchFamily="1" charset="0"/>
              </a:rPr>
              <a:t>En sus carpetas encontrarán un ejercicio sobre el pago de deudas</a:t>
            </a:r>
            <a:r>
              <a:rPr lang="en-US" altLang="en-US" sz="3200" b="1">
                <a:latin typeface="Humnst777 BT" pitchFamily="1" charset="0"/>
              </a:rPr>
              <a:t>. </a:t>
            </a:r>
          </a:p>
          <a:p>
            <a:pPr defTabSz="914400">
              <a:spcAft>
                <a:spcPts val="600"/>
              </a:spcAft>
              <a:buClr>
                <a:schemeClr val="tx1"/>
              </a:buClr>
              <a:buSzPct val="100000"/>
              <a:buFont typeface="Wingdings" pitchFamily="2" charset="2"/>
              <a:buChar char="ü"/>
            </a:pPr>
            <a:r>
              <a:rPr lang="es-ES" altLang="en-US" sz="3200" b="1">
                <a:latin typeface="Humnst777 BT" pitchFamily="1" charset="0"/>
              </a:rPr>
              <a:t>Pueden llevarlo y completarlo en privado</a:t>
            </a:r>
            <a:r>
              <a:rPr lang="en-US" altLang="en-US" sz="3200" b="1">
                <a:latin typeface="Humnst777 BT" pitchFamily="1" charset="0"/>
              </a:rPr>
              <a:t>. </a:t>
            </a:r>
          </a:p>
          <a:p>
            <a:pPr lvl="4" defTabSz="914400">
              <a:spcAft>
                <a:spcPts val="600"/>
              </a:spcAft>
              <a:buClr>
                <a:schemeClr val="tx1"/>
              </a:buClr>
              <a:buSzPct val="100000"/>
              <a:buFont typeface="Arial" panose="020B0604020202020204" pitchFamily="34" charset="0"/>
              <a:buChar char="•"/>
            </a:pPr>
            <a:r>
              <a:rPr lang="en-US" altLang="en-US" sz="2800" b="1">
                <a:latin typeface="Humnst777 BT" pitchFamily="1" charset="0"/>
              </a:rPr>
              <a:t>Adjunto al mismo encontrarán un cuestionario que les ayudará a evaluar el riesgo de da</a:t>
            </a:r>
            <a:r>
              <a:rPr lang="en-US" altLang="ja-JP" sz="2800" b="1">
                <a:latin typeface="Humnst777 BT" pitchFamily="1" charset="0"/>
              </a:rPr>
              <a:t>ña</a:t>
            </a:r>
            <a:r>
              <a:rPr lang="en-US" altLang="en-US" sz="2800" b="1">
                <a:latin typeface="Humnst777 BT" pitchFamily="1" charset="0"/>
              </a:rPr>
              <a:t>r su crédito.</a:t>
            </a: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5000" name="Group 9">
            <a:extLst>
              <a:ext uri="{FF2B5EF4-FFF2-40B4-BE49-F238E27FC236}">
                <a16:creationId xmlns:a16="http://schemas.microsoft.com/office/drawing/2014/main" id="{F2D5B3C1-C4B6-2E4E-85CC-205883247408}"/>
              </a:ext>
            </a:extLst>
          </p:cNvPr>
          <p:cNvGrpSpPr>
            <a:grpSpLocks/>
          </p:cNvGrpSpPr>
          <p:nvPr/>
        </p:nvGrpSpPr>
        <p:grpSpPr bwMode="auto">
          <a:xfrm>
            <a:off x="2895600" y="6172200"/>
            <a:ext cx="3352800" cy="544513"/>
            <a:chOff x="2895600" y="6172200"/>
            <a:chExt cx="3352800" cy="544057"/>
          </a:xfrm>
        </p:grpSpPr>
        <p:sp>
          <p:nvSpPr>
            <p:cNvPr id="85001" name="Text Box 10">
              <a:extLst>
                <a:ext uri="{FF2B5EF4-FFF2-40B4-BE49-F238E27FC236}">
                  <a16:creationId xmlns:a16="http://schemas.microsoft.com/office/drawing/2014/main" id="{6F455EB7-F8FC-2D44-BD0A-973458DA614B}"/>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85002" name="Text Box 11">
              <a:extLst>
                <a:ext uri="{FF2B5EF4-FFF2-40B4-BE49-F238E27FC236}">
                  <a16:creationId xmlns:a16="http://schemas.microsoft.com/office/drawing/2014/main" id="{B722FB86-1165-354F-A78E-CD891E50B447}"/>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25AB00AF-9D93-AF47-9D3B-049B9DA17ED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7043" name="Rectangle 4">
            <a:extLst>
              <a:ext uri="{FF2B5EF4-FFF2-40B4-BE49-F238E27FC236}">
                <a16:creationId xmlns:a16="http://schemas.microsoft.com/office/drawing/2014/main" id="{1ECB8800-996A-794C-A3FE-F0FD4E422DDE}"/>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21B5B5E6-E599-DD47-A8C9-E00BC7C3D9D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7045" name="Rectangle 13">
            <a:extLst>
              <a:ext uri="{FF2B5EF4-FFF2-40B4-BE49-F238E27FC236}">
                <a16:creationId xmlns:a16="http://schemas.microsoft.com/office/drawing/2014/main" id="{D9F83C55-27B9-B243-A2E9-981E3FEF034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7046" name="Text Box 4">
            <a:extLst>
              <a:ext uri="{FF2B5EF4-FFF2-40B4-BE49-F238E27FC236}">
                <a16:creationId xmlns:a16="http://schemas.microsoft.com/office/drawing/2014/main" id="{CF9E6C6F-A813-5645-A2C9-053D5CAFE9E6}"/>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Gracias ...</a:t>
            </a:r>
          </a:p>
        </p:txBody>
      </p:sp>
      <p:sp>
        <p:nvSpPr>
          <p:cNvPr id="60423" name="Rectangle 3">
            <a:extLst>
              <a:ext uri="{FF2B5EF4-FFF2-40B4-BE49-F238E27FC236}">
                <a16:creationId xmlns:a16="http://schemas.microsoft.com/office/drawing/2014/main" id="{25C9A9B6-C178-6B45-A394-EBF26B40C44A}"/>
              </a:ext>
            </a:extLst>
          </p:cNvPr>
          <p:cNvSpPr txBox="1">
            <a:spLocks noChangeArrowheads="1"/>
          </p:cNvSpPr>
          <p:nvPr/>
        </p:nvSpPr>
        <p:spPr bwMode="auto">
          <a:xfrm>
            <a:off x="1172621" y="889000"/>
            <a:ext cx="6942679" cy="3763452"/>
          </a:xfrm>
          <a:prstGeom prst="rect">
            <a:avLst/>
          </a:prstGeom>
          <a:noFill/>
          <a:ln w="9525">
            <a:noFill/>
            <a:miter lim="800000"/>
            <a:headEnd/>
            <a:tailEnd/>
          </a:ln>
        </p:spPr>
        <p:txBody>
          <a:bodyPr lIns="92075" tIns="46038" rIns="92075" bIns="46038"/>
          <a:lstStyle/>
          <a:p>
            <a:pPr defTabSz="914400" eaLnBrk="0" hangingPunct="0">
              <a:spcBef>
                <a:spcPts val="0"/>
              </a:spcBef>
              <a:spcAft>
                <a:spcPts val="600"/>
              </a:spcAft>
              <a:buClr>
                <a:schemeClr val="tx1"/>
              </a:buClr>
              <a:buSzPct val="100000"/>
              <a:defRPr/>
            </a:pPr>
            <a:endParaRPr lang="en-US" sz="3200" b="1" dirty="0">
              <a:latin typeface="Humnst777 BT" pitchFamily="1" charset="0"/>
              <a:ea typeface="Humnst777 BT" pitchFamily="1" charset="0"/>
              <a:cs typeface="Humnst777 BT" pitchFamily="1" charset="0"/>
            </a:endParaRPr>
          </a:p>
          <a:p>
            <a:pPr defTabSz="914400" eaLnBrk="0" hangingPunct="0">
              <a:spcBef>
                <a:spcPts val="0"/>
              </a:spcBef>
              <a:spcAft>
                <a:spcPts val="600"/>
              </a:spcAft>
              <a:buClr>
                <a:schemeClr val="tx1"/>
              </a:buClr>
              <a:buSzPct val="100000"/>
              <a:defRPr/>
            </a:pPr>
            <a:endParaRPr lang="en-US" sz="3200" b="1" dirty="0">
              <a:latin typeface="Humnst777 BT" pitchFamily="1" charset="0"/>
              <a:ea typeface="Humnst777 BT" pitchFamily="1" charset="0"/>
              <a:cs typeface="Humnst777 BT" pitchFamily="1" charset="0"/>
            </a:endParaRPr>
          </a:p>
          <a:p>
            <a:pPr marL="457200" indent="-457200" defTabSz="914400" eaLnBrk="0" hangingPunct="0">
              <a:spcBef>
                <a:spcPts val="0"/>
              </a:spcBef>
              <a:spcAft>
                <a:spcPts val="1800"/>
              </a:spcAft>
              <a:buClr>
                <a:schemeClr val="tx1"/>
              </a:buClr>
              <a:buSzPct val="100000"/>
              <a:buFont typeface="Wingdings" charset="2"/>
              <a:buChar char="ü"/>
              <a:defRPr/>
            </a:pPr>
            <a:r>
              <a:rPr lang="en-US" sz="3200" b="1" dirty="0">
                <a:latin typeface="Humnst777 BT" pitchFamily="1" charset="0"/>
                <a:ea typeface="Humnst777 BT" pitchFamily="1" charset="0"/>
                <a:cs typeface="Humnst777 BT" pitchFamily="1" charset="0"/>
              </a:rPr>
              <a:t>Por </a:t>
            </a:r>
            <a:r>
              <a:rPr lang="en-US" sz="3200" b="1" dirty="0" err="1">
                <a:latin typeface="Humnst777 BT" pitchFamily="1" charset="0"/>
                <a:ea typeface="Humnst777 BT" pitchFamily="1" charset="0"/>
                <a:cs typeface="Humnst777 BT" pitchFamily="1" charset="0"/>
              </a:rPr>
              <a:t>participar</a:t>
            </a:r>
            <a:r>
              <a:rPr lang="en-US" sz="3200" b="1" dirty="0">
                <a:latin typeface="Humnst777 BT" pitchFamily="1" charset="0"/>
                <a:ea typeface="Humnst777 BT" pitchFamily="1" charset="0"/>
                <a:cs typeface="Humnst777 BT" pitchFamily="1" charset="0"/>
              </a:rPr>
              <a:t> en el </a:t>
            </a:r>
            <a:r>
              <a:rPr lang="en-US" sz="3200" b="1" dirty="0" err="1">
                <a:latin typeface="Humnst777 BT" pitchFamily="1" charset="0"/>
                <a:ea typeface="Humnst777 BT" pitchFamily="1" charset="0"/>
                <a:cs typeface="Humnst777 BT" pitchFamily="1" charset="0"/>
              </a:rPr>
              <a:t>seminario</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Mejore</a:t>
            </a:r>
            <a:r>
              <a:rPr lang="en-US" sz="3200" b="1" dirty="0">
                <a:latin typeface="Humnst777 BT" pitchFamily="1" charset="0"/>
                <a:ea typeface="Humnst777 BT" pitchFamily="1" charset="0"/>
                <a:cs typeface="Humnst777 BT" pitchFamily="1" charset="0"/>
              </a:rPr>
              <a:t> su </a:t>
            </a:r>
            <a:r>
              <a:rPr lang="en-US" sz="3200" b="1" dirty="0" err="1">
                <a:latin typeface="Humnst777 BT" pitchFamily="1" charset="0"/>
                <a:ea typeface="Humnst777 BT" pitchFamily="1" charset="0"/>
                <a:cs typeface="Humnst777 BT" pitchFamily="1" charset="0"/>
              </a:rPr>
              <a:t>cr</a:t>
            </a:r>
            <a:r>
              <a:rPr lang="en-US" altLang="ja-JP" sz="3200" b="1" dirty="0" err="1">
                <a:latin typeface="Humnst777 BT" pitchFamily="1" charset="0"/>
                <a:ea typeface="Humnst777 BT" pitchFamily="1" charset="0"/>
                <a:cs typeface="Humnst777 BT" pitchFamily="1" charset="0"/>
              </a:rPr>
              <a:t>édito</a:t>
            </a:r>
            <a:endParaRPr lang="en-US" altLang="ja-JP" sz="3200" b="1" dirty="0">
              <a:latin typeface="Humnst777 BT" pitchFamily="1" charset="0"/>
              <a:ea typeface="Humnst777 BT" pitchFamily="1" charset="0"/>
              <a:cs typeface="Humnst777 BT" pitchFamily="1" charset="0"/>
            </a:endParaRPr>
          </a:p>
          <a:p>
            <a:pPr defTabSz="914400" eaLnBrk="0" hangingPunct="0">
              <a:spcBef>
                <a:spcPts val="0"/>
              </a:spcBef>
              <a:spcAft>
                <a:spcPts val="600"/>
              </a:spcAft>
              <a:buClr>
                <a:schemeClr val="tx1"/>
              </a:buClr>
              <a:buSzPct val="100000"/>
              <a:defRPr/>
            </a:pPr>
            <a:endParaRPr lang="en-US" altLang="ja-JP" sz="3200" b="1" dirty="0">
              <a:latin typeface="Humnst777 BT" pitchFamily="1" charset="0"/>
              <a:ea typeface="Humnst777 BT" pitchFamily="1" charset="0"/>
              <a:cs typeface="Humnst777 BT" pitchFamily="1" charset="0"/>
            </a:endParaRPr>
          </a:p>
          <a:p>
            <a:pPr defTabSz="914400" eaLnBrk="0" hangingPunct="0">
              <a:spcBef>
                <a:spcPts val="0"/>
              </a:spcBef>
              <a:spcAft>
                <a:spcPts val="600"/>
              </a:spcAft>
              <a:buClr>
                <a:schemeClr val="tx1"/>
              </a:buClr>
              <a:buSzPct val="100000"/>
              <a:defRPr/>
            </a:pPr>
            <a:endParaRPr lang="en-US" sz="3200" b="1" dirty="0">
              <a:latin typeface="Humnst777 BT" pitchFamily="1" charset="0"/>
              <a:ea typeface="Humnst777 BT" pitchFamily="1" charset="0"/>
              <a:cs typeface="Humnst777 BT" pitchFamily="1" charset="0"/>
            </a:endParaRPr>
          </a:p>
          <a:p>
            <a:pPr marL="731520" indent="-457200" defTabSz="914400" eaLnBrk="0" hangingPunct="0">
              <a:spcBef>
                <a:spcPts val="0"/>
              </a:spcBef>
              <a:spcAft>
                <a:spcPts val="600"/>
              </a:spcAft>
              <a:buClr>
                <a:schemeClr val="tx1"/>
              </a:buClr>
              <a:buSzPct val="100000"/>
              <a:defRPr/>
            </a:pPr>
            <a:endParaRPr lang="en-US" sz="3200" b="1" dirty="0">
              <a:latin typeface="Humnst777 BT" pitchFamily="1" charset="0"/>
              <a:ea typeface="Humnst777 BT" pitchFamily="1" charset="0"/>
              <a:cs typeface="Humnst777 BT" pitchFamily="1" charset="0"/>
            </a:endParaRPr>
          </a:p>
          <a:p>
            <a:pPr marL="1645920" lvl="5" indent="-457200" eaLnBrk="0" hangingPunct="0">
              <a:spcAft>
                <a:spcPts val="600"/>
              </a:spcAft>
              <a:buClr>
                <a:schemeClr val="tx1"/>
              </a:buClr>
              <a:buSzPct val="100000"/>
              <a:buFont typeface="Wingdings" charset="2"/>
              <a:buChar char="²"/>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buFont typeface="Arial" charset="0"/>
              <a:buChar char="•"/>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buFont typeface="Wingdings" charset="2"/>
              <a:buChar char="ü"/>
              <a:defRPr/>
            </a:pPr>
            <a:endParaRPr lang="en-US" sz="2800" b="1" dirty="0">
              <a:latin typeface="Humnst777 BT" pitchFamily="1"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p:txBody>
      </p:sp>
      <p:grpSp>
        <p:nvGrpSpPr>
          <p:cNvPr id="87048" name="Group 9">
            <a:extLst>
              <a:ext uri="{FF2B5EF4-FFF2-40B4-BE49-F238E27FC236}">
                <a16:creationId xmlns:a16="http://schemas.microsoft.com/office/drawing/2014/main" id="{B2558022-7B1B-4343-B016-026AF914CF77}"/>
              </a:ext>
            </a:extLst>
          </p:cNvPr>
          <p:cNvGrpSpPr>
            <a:grpSpLocks/>
          </p:cNvGrpSpPr>
          <p:nvPr/>
        </p:nvGrpSpPr>
        <p:grpSpPr bwMode="auto">
          <a:xfrm>
            <a:off x="2895600" y="6172200"/>
            <a:ext cx="3352800" cy="544513"/>
            <a:chOff x="2895600" y="6172200"/>
            <a:chExt cx="3352800" cy="544057"/>
          </a:xfrm>
        </p:grpSpPr>
        <p:sp>
          <p:nvSpPr>
            <p:cNvPr id="87049" name="Text Box 10">
              <a:extLst>
                <a:ext uri="{FF2B5EF4-FFF2-40B4-BE49-F238E27FC236}">
                  <a16:creationId xmlns:a16="http://schemas.microsoft.com/office/drawing/2014/main" id="{E3B5B848-B7EB-6B43-9042-AF3634595433}"/>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87050" name="Text Box 11">
              <a:extLst>
                <a:ext uri="{FF2B5EF4-FFF2-40B4-BE49-F238E27FC236}">
                  <a16:creationId xmlns:a16="http://schemas.microsoft.com/office/drawing/2014/main" id="{F6673B47-ABB0-794D-B19B-FA726E78AD7C}"/>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a:extLst>
              <a:ext uri="{FF2B5EF4-FFF2-40B4-BE49-F238E27FC236}">
                <a16:creationId xmlns:a16="http://schemas.microsoft.com/office/drawing/2014/main" id="{17DAD5A1-2AFD-554A-920A-EACC1161DF81}"/>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6C8017A-5E15-D642-9D0E-F788FFCBD098}"/>
              </a:ext>
            </a:extLst>
          </p:cNvPr>
          <p:cNvSpPr>
            <a:spLocks noChangeArrowheads="1"/>
          </p:cNvSpPr>
          <p:nvPr/>
        </p:nvSpPr>
        <p:spPr bwMode="auto">
          <a:xfrm>
            <a:off x="0" y="5029200"/>
            <a:ext cx="9144000" cy="762000"/>
          </a:xfrm>
          <a:prstGeom prst="ellipse">
            <a:avLst/>
          </a:prstGeom>
          <a:solidFill>
            <a:srgbClr val="FFFFFF"/>
          </a:solidFill>
          <a:ln w="9525">
            <a:solidFill>
              <a:srgbClr val="CCFFCC"/>
            </a:solid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9092" name="Rectangle 13">
            <a:extLst>
              <a:ext uri="{FF2B5EF4-FFF2-40B4-BE49-F238E27FC236}">
                <a16:creationId xmlns:a16="http://schemas.microsoft.com/office/drawing/2014/main" id="{1D0F185F-EAA5-2441-A660-AEB6BF7C78F5}"/>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9093" name="Text Box 4">
            <a:extLst>
              <a:ext uri="{FF2B5EF4-FFF2-40B4-BE49-F238E27FC236}">
                <a16:creationId xmlns:a16="http://schemas.microsoft.com/office/drawing/2014/main" id="{F680CCA7-C797-7048-B00C-1A743CEC8639}"/>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Rebuilding Good Credit</a:t>
            </a:r>
          </a:p>
          <a:p>
            <a:pPr eaLnBrk="1" hangingPunct="1"/>
            <a:endParaRPr lang="en-US" altLang="en-US" sz="2800" b="1">
              <a:latin typeface="Humnst777 BT" pitchFamily="1" charset="0"/>
            </a:endParaRPr>
          </a:p>
        </p:txBody>
      </p:sp>
      <p:sp>
        <p:nvSpPr>
          <p:cNvPr id="7" name="Rectangle 3">
            <a:extLst>
              <a:ext uri="{FF2B5EF4-FFF2-40B4-BE49-F238E27FC236}">
                <a16:creationId xmlns:a16="http://schemas.microsoft.com/office/drawing/2014/main" id="{72A163F1-5EEE-0642-8423-FEA7D40915E2}"/>
              </a:ext>
            </a:extLst>
          </p:cNvPr>
          <p:cNvSpPr txBox="1">
            <a:spLocks noChangeArrowheads="1"/>
          </p:cNvSpPr>
          <p:nvPr/>
        </p:nvSpPr>
        <p:spPr bwMode="auto">
          <a:xfrm>
            <a:off x="1109663" y="1270000"/>
            <a:ext cx="6821487" cy="4497388"/>
          </a:xfrm>
          <a:prstGeom prst="rect">
            <a:avLst/>
          </a:prstGeom>
          <a:noFill/>
          <a:ln w="9525">
            <a:noFill/>
            <a:miter lim="800000"/>
            <a:headEnd/>
            <a:tailEnd/>
          </a:ln>
        </p:spPr>
        <p:txBody>
          <a:bodyPr lIns="92075" tIns="46038" rIns="92075" bIns="46038"/>
          <a:lstStyle>
            <a:lvl1pPr marL="24161750" indent="-241617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sp>
        <p:nvSpPr>
          <p:cNvPr id="89095" name="Rectangle 3">
            <a:extLst>
              <a:ext uri="{FF2B5EF4-FFF2-40B4-BE49-F238E27FC236}">
                <a16:creationId xmlns:a16="http://schemas.microsoft.com/office/drawing/2014/main" id="{A680D5B4-94C8-7645-9101-D5E5285DB679}"/>
              </a:ext>
            </a:extLst>
          </p:cNvPr>
          <p:cNvSpPr txBox="1">
            <a:spLocks noChangeArrowheads="1"/>
          </p:cNvSpPr>
          <p:nvPr/>
        </p:nvSpPr>
        <p:spPr bwMode="auto">
          <a:xfrm>
            <a:off x="974725" y="1901825"/>
            <a:ext cx="6821488"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ct val="20000"/>
              </a:spcBef>
              <a:buClr>
                <a:schemeClr val="tx2"/>
              </a:buClr>
              <a:buSzPct val="65000"/>
              <a:buFont typeface="Wingdings" pitchFamily="2" charset="2"/>
              <a:buChar char="§"/>
            </a:pPr>
            <a:endParaRPr kumimoji="1" lang="en-US" altLang="en-US" sz="2800" b="1">
              <a:solidFill>
                <a:srgbClr val="000000"/>
              </a:solidFill>
              <a:latin typeface="Calibri" panose="020F0502020204030204" pitchFamily="34" charset="0"/>
            </a:endParaRPr>
          </a:p>
          <a:p>
            <a:pPr algn="ctr" defTabSz="914400" eaLnBrk="1" hangingPunct="1">
              <a:spcAft>
                <a:spcPts val="1200"/>
              </a:spcAft>
            </a:pPr>
            <a:r>
              <a:rPr lang="en-US" altLang="en-US" sz="2800" b="1">
                <a:latin typeface="Humnst777 BT" pitchFamily="1" charset="0"/>
              </a:rPr>
              <a:t> </a:t>
            </a:r>
            <a:r>
              <a:rPr lang="en-US" altLang="en-US" sz="3600" b="1">
                <a:latin typeface="Humnst777 BT" pitchFamily="1" charset="0"/>
              </a:rPr>
              <a:t>Segunda sesión </a:t>
            </a:r>
          </a:p>
          <a:p>
            <a:pPr algn="ctr" defTabSz="914400" eaLnBrk="1" hangingPunct="1">
              <a:spcAft>
                <a:spcPts val="1200"/>
              </a:spcAft>
            </a:pPr>
            <a:r>
              <a:rPr lang="en-US" altLang="en-US" sz="3200" b="1">
                <a:latin typeface="Humnst777 BT" pitchFamily="1" charset="0"/>
              </a:rPr>
              <a:t> (dos horas)</a:t>
            </a:r>
          </a:p>
        </p:txBody>
      </p:sp>
      <p:grpSp>
        <p:nvGrpSpPr>
          <p:cNvPr id="89096" name="Group 9">
            <a:extLst>
              <a:ext uri="{FF2B5EF4-FFF2-40B4-BE49-F238E27FC236}">
                <a16:creationId xmlns:a16="http://schemas.microsoft.com/office/drawing/2014/main" id="{E555947F-AB27-604B-AC08-FC05E53DA8F8}"/>
              </a:ext>
            </a:extLst>
          </p:cNvPr>
          <p:cNvGrpSpPr>
            <a:grpSpLocks/>
          </p:cNvGrpSpPr>
          <p:nvPr/>
        </p:nvGrpSpPr>
        <p:grpSpPr bwMode="auto">
          <a:xfrm>
            <a:off x="2895600" y="6172200"/>
            <a:ext cx="3352800" cy="544513"/>
            <a:chOff x="2895600" y="6172200"/>
            <a:chExt cx="3352800" cy="544057"/>
          </a:xfrm>
        </p:grpSpPr>
        <p:sp>
          <p:nvSpPr>
            <p:cNvPr id="89097" name="Text Box 10">
              <a:extLst>
                <a:ext uri="{FF2B5EF4-FFF2-40B4-BE49-F238E27FC236}">
                  <a16:creationId xmlns:a16="http://schemas.microsoft.com/office/drawing/2014/main" id="{741F70A3-EA2C-8B45-BAD2-CB6B2EBB7D6C}"/>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89098" name="Text Box 11">
              <a:extLst>
                <a:ext uri="{FF2B5EF4-FFF2-40B4-BE49-F238E27FC236}">
                  <a16:creationId xmlns:a16="http://schemas.microsoft.com/office/drawing/2014/main" id="{F2FA1208-D1CE-A947-9506-2B82282B2AAE}"/>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56CE66C4-7F9C-474C-A633-EC0F8FE11F56}"/>
              </a:ext>
            </a:extLst>
          </p:cNvPr>
          <p:cNvSpPr>
            <a:spLocks noChangeArrowheads="1"/>
          </p:cNvSpPr>
          <p:nvPr/>
        </p:nvSpPr>
        <p:spPr bwMode="auto">
          <a:xfrm>
            <a:off x="17463"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91139" name="Rectangle 4">
            <a:extLst>
              <a:ext uri="{FF2B5EF4-FFF2-40B4-BE49-F238E27FC236}">
                <a16:creationId xmlns:a16="http://schemas.microsoft.com/office/drawing/2014/main" id="{4616D2A0-1D48-0542-A152-E9E1EBCBEB08}"/>
              </a:ext>
            </a:extLst>
          </p:cNvPr>
          <p:cNvSpPr>
            <a:spLocks noChangeArrowheads="1"/>
          </p:cNvSpPr>
          <p:nvPr/>
        </p:nvSpPr>
        <p:spPr bwMode="auto">
          <a:xfrm>
            <a:off x="0" y="5410200"/>
            <a:ext cx="91694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E8EF854-DCBA-CC43-8488-8F994DBFBA1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91141" name="Rectangle 13">
            <a:extLst>
              <a:ext uri="{FF2B5EF4-FFF2-40B4-BE49-F238E27FC236}">
                <a16:creationId xmlns:a16="http://schemas.microsoft.com/office/drawing/2014/main" id="{7880761F-DC14-DB4C-9E48-49105EDE1D9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91142" name="Text Box 4">
            <a:extLst>
              <a:ext uri="{FF2B5EF4-FFF2-40B4-BE49-F238E27FC236}">
                <a16:creationId xmlns:a16="http://schemas.microsoft.com/office/drawing/2014/main" id="{9B06A7D8-535C-3C48-AFF0-5B211B7C000D}"/>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Bienvenidos</a:t>
            </a:r>
            <a:endParaRPr lang="en-US" altLang="en-US" sz="3800" b="1">
              <a:solidFill>
                <a:srgbClr val="8D65D2"/>
              </a:solidFill>
              <a:latin typeface="Humnst777 BT" pitchFamily="1" charset="0"/>
            </a:endParaRPr>
          </a:p>
        </p:txBody>
      </p:sp>
      <p:sp>
        <p:nvSpPr>
          <p:cNvPr id="91143" name="Rectangle 3">
            <a:extLst>
              <a:ext uri="{FF2B5EF4-FFF2-40B4-BE49-F238E27FC236}">
                <a16:creationId xmlns:a16="http://schemas.microsoft.com/office/drawing/2014/main" id="{89EEC4C3-13A3-4949-BEB6-22319291BF1C}"/>
              </a:ext>
            </a:extLst>
          </p:cNvPr>
          <p:cNvSpPr txBox="1">
            <a:spLocks noChangeArrowheads="1"/>
          </p:cNvSpPr>
          <p:nvPr/>
        </p:nvSpPr>
        <p:spPr bwMode="auto">
          <a:xfrm>
            <a:off x="1049338" y="1439863"/>
            <a:ext cx="7146925" cy="460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600"/>
              </a:spcAft>
              <a:buClr>
                <a:schemeClr val="tx1"/>
              </a:buClr>
              <a:buSzPct val="100000"/>
              <a:buFont typeface="Wingdings" pitchFamily="2" charset="2"/>
              <a:buChar char="ü"/>
            </a:pPr>
            <a:r>
              <a:rPr lang="en-US" altLang="en-US" sz="3200" b="1">
                <a:latin typeface="Humnst777 BT" pitchFamily="1" charset="0"/>
              </a:rPr>
              <a:t>Es un gusto volver a verlos. </a:t>
            </a:r>
          </a:p>
          <a:p>
            <a:pPr lvl="4" defTabSz="914400">
              <a:spcAft>
                <a:spcPts val="600"/>
              </a:spcAft>
              <a:buClr>
                <a:schemeClr val="tx1"/>
              </a:buClr>
              <a:buSzPct val="100000"/>
              <a:buFont typeface="Arial" panose="020B0604020202020204" pitchFamily="34" charset="0"/>
              <a:buChar char="•"/>
            </a:pPr>
            <a:r>
              <a:rPr lang="es-ES" altLang="en-US" sz="2800"/>
              <a:t>¿</a:t>
            </a:r>
            <a:r>
              <a:rPr lang="es-ES" altLang="en-US" sz="2800" b="1">
                <a:latin typeface="Humnst777 BT" pitchFamily="1" charset="0"/>
              </a:rPr>
              <a:t>Tienen algún comentario sobre la primera sesión que quieran compartir?</a:t>
            </a: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91144" name="Group 9">
            <a:extLst>
              <a:ext uri="{FF2B5EF4-FFF2-40B4-BE49-F238E27FC236}">
                <a16:creationId xmlns:a16="http://schemas.microsoft.com/office/drawing/2014/main" id="{0B05806B-81F9-704B-AF66-64C1873C9595}"/>
              </a:ext>
            </a:extLst>
          </p:cNvPr>
          <p:cNvGrpSpPr>
            <a:grpSpLocks/>
          </p:cNvGrpSpPr>
          <p:nvPr/>
        </p:nvGrpSpPr>
        <p:grpSpPr bwMode="auto">
          <a:xfrm>
            <a:off x="2895600" y="6172200"/>
            <a:ext cx="3352800" cy="544513"/>
            <a:chOff x="2895600" y="6172200"/>
            <a:chExt cx="3352800" cy="544057"/>
          </a:xfrm>
        </p:grpSpPr>
        <p:sp>
          <p:nvSpPr>
            <p:cNvPr id="91145" name="Text Box 10">
              <a:extLst>
                <a:ext uri="{FF2B5EF4-FFF2-40B4-BE49-F238E27FC236}">
                  <a16:creationId xmlns:a16="http://schemas.microsoft.com/office/drawing/2014/main" id="{64B1E8DA-1AB6-A34D-90D5-642732AA0B8A}"/>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91146" name="Text Box 11">
              <a:extLst>
                <a:ext uri="{FF2B5EF4-FFF2-40B4-BE49-F238E27FC236}">
                  <a16:creationId xmlns:a16="http://schemas.microsoft.com/office/drawing/2014/main" id="{9EECED5E-A8CE-6546-91B2-40B2649A43E8}"/>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1BC8102F-3315-154F-9A55-38F91E512C3A}"/>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93187" name="Rectangle 4">
            <a:extLst>
              <a:ext uri="{FF2B5EF4-FFF2-40B4-BE49-F238E27FC236}">
                <a16:creationId xmlns:a16="http://schemas.microsoft.com/office/drawing/2014/main" id="{370F684B-2F06-9545-85A7-D34EB566ABFF}"/>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73451D8-9DF7-3044-B2D5-4A26789F831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93189" name="Rectangle 13">
            <a:extLst>
              <a:ext uri="{FF2B5EF4-FFF2-40B4-BE49-F238E27FC236}">
                <a16:creationId xmlns:a16="http://schemas.microsoft.com/office/drawing/2014/main" id="{4DB432DA-5BC0-BE49-B67D-6233469326A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93190" name="Text Box 4">
            <a:extLst>
              <a:ext uri="{FF2B5EF4-FFF2-40B4-BE49-F238E27FC236}">
                <a16:creationId xmlns:a16="http://schemas.microsoft.com/office/drawing/2014/main" id="{BFDE8CC8-30A8-4F49-AAEA-38CC95F10800}"/>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Mejore su crédito</a:t>
            </a:r>
          </a:p>
        </p:txBody>
      </p:sp>
      <p:sp>
        <p:nvSpPr>
          <p:cNvPr id="93191" name="Rectangle 3">
            <a:extLst>
              <a:ext uri="{FF2B5EF4-FFF2-40B4-BE49-F238E27FC236}">
                <a16:creationId xmlns:a16="http://schemas.microsoft.com/office/drawing/2014/main" id="{3EEF04B2-C953-FD4F-8D48-14752D3A9AE2}"/>
              </a:ext>
            </a:extLst>
          </p:cNvPr>
          <p:cNvSpPr txBox="1">
            <a:spLocks noChangeArrowheads="1"/>
          </p:cNvSpPr>
          <p:nvPr/>
        </p:nvSpPr>
        <p:spPr bwMode="auto">
          <a:xfrm>
            <a:off x="1455738" y="2065338"/>
            <a:ext cx="6265862"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600"/>
              </a:spcAft>
              <a:buClr>
                <a:schemeClr val="tx1"/>
              </a:buClr>
              <a:buSzPct val="100000"/>
            </a:pPr>
            <a:r>
              <a:rPr lang="es-ES" altLang="en-US" sz="3200" b="1">
                <a:latin typeface="Humnst777 BT" pitchFamily="1" charset="0"/>
              </a:rPr>
              <a:t>Nunca es tarde para retomar el buen camino hacia el crédito</a:t>
            </a:r>
            <a:r>
              <a:rPr lang="en-US" altLang="en-US" sz="3200" b="1">
                <a:latin typeface="Humnst777 BT" pitchFamily="1" charset="0"/>
              </a:rPr>
              <a:t>.</a:t>
            </a: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93192" name="Group 9">
            <a:extLst>
              <a:ext uri="{FF2B5EF4-FFF2-40B4-BE49-F238E27FC236}">
                <a16:creationId xmlns:a16="http://schemas.microsoft.com/office/drawing/2014/main" id="{E9ABE004-B448-E441-B6E5-BAB78CC6DE4C}"/>
              </a:ext>
            </a:extLst>
          </p:cNvPr>
          <p:cNvGrpSpPr>
            <a:grpSpLocks/>
          </p:cNvGrpSpPr>
          <p:nvPr/>
        </p:nvGrpSpPr>
        <p:grpSpPr bwMode="auto">
          <a:xfrm>
            <a:off x="2895600" y="6172200"/>
            <a:ext cx="3352800" cy="544513"/>
            <a:chOff x="2895600" y="6172200"/>
            <a:chExt cx="3352800" cy="544057"/>
          </a:xfrm>
        </p:grpSpPr>
        <p:sp>
          <p:nvSpPr>
            <p:cNvPr id="93193" name="Text Box 10">
              <a:extLst>
                <a:ext uri="{FF2B5EF4-FFF2-40B4-BE49-F238E27FC236}">
                  <a16:creationId xmlns:a16="http://schemas.microsoft.com/office/drawing/2014/main" id="{23C1EAA6-9F06-854A-B660-2F27249A7A7F}"/>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93194" name="Text Box 11">
              <a:extLst>
                <a:ext uri="{FF2B5EF4-FFF2-40B4-BE49-F238E27FC236}">
                  <a16:creationId xmlns:a16="http://schemas.microsoft.com/office/drawing/2014/main" id="{C831B065-964B-074E-A682-AF36B63CE39B}"/>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D84470C-E329-D544-8624-A183E1BD91B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1507" name="Rectangle 4">
            <a:extLst>
              <a:ext uri="{FF2B5EF4-FFF2-40B4-BE49-F238E27FC236}">
                <a16:creationId xmlns:a16="http://schemas.microsoft.com/office/drawing/2014/main" id="{10E2185A-C400-2A44-8EA0-D34B5A839EAA}"/>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784A8E1-D840-4F49-B7A8-68C9F2566C8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1509" name="Rectangle 13">
            <a:extLst>
              <a:ext uri="{FF2B5EF4-FFF2-40B4-BE49-F238E27FC236}">
                <a16:creationId xmlns:a16="http://schemas.microsoft.com/office/drawing/2014/main" id="{CDDE576D-1E89-8045-84BB-C4080B02C52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1510" name="Text Box 4">
            <a:extLst>
              <a:ext uri="{FF2B5EF4-FFF2-40B4-BE49-F238E27FC236}">
                <a16:creationId xmlns:a16="http://schemas.microsoft.com/office/drawing/2014/main" id="{C8BB03DC-31ED-9341-A138-5E47707D51A9}"/>
              </a:ext>
            </a:extLst>
          </p:cNvPr>
          <p:cNvSpPr txBox="1">
            <a:spLocks noChangeArrowheads="1"/>
          </p:cNvSpPr>
          <p:nvPr/>
        </p:nvSpPr>
        <p:spPr bwMode="auto">
          <a:xfrm>
            <a:off x="304800" y="204788"/>
            <a:ext cx="76263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Sobre el seminario: Mejore su crédito</a:t>
            </a:r>
          </a:p>
          <a:p>
            <a:pPr eaLnBrk="1" hangingPunct="1"/>
            <a:endParaRPr lang="en-US" altLang="en-US" sz="2800" b="1">
              <a:latin typeface="Humnst777 BT" pitchFamily="1" charset="0"/>
            </a:endParaRPr>
          </a:p>
        </p:txBody>
      </p:sp>
      <p:sp>
        <p:nvSpPr>
          <p:cNvPr id="21511" name="Rectangle 3">
            <a:extLst>
              <a:ext uri="{FF2B5EF4-FFF2-40B4-BE49-F238E27FC236}">
                <a16:creationId xmlns:a16="http://schemas.microsoft.com/office/drawing/2014/main" id="{94B98476-6BB6-7D46-803F-E967359FC2BF}"/>
              </a:ext>
            </a:extLst>
          </p:cNvPr>
          <p:cNvSpPr txBox="1">
            <a:spLocks noChangeArrowheads="1"/>
          </p:cNvSpPr>
          <p:nvPr/>
        </p:nvSpPr>
        <p:spPr bwMode="auto">
          <a:xfrm>
            <a:off x="982663" y="1947863"/>
            <a:ext cx="7100887"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4161750" indent="-2416175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ts val="1725"/>
              </a:spcBef>
              <a:buClr>
                <a:schemeClr val="tx1"/>
              </a:buClr>
              <a:buFont typeface="Wingdings" pitchFamily="2" charset="2"/>
              <a:buChar char="ü"/>
            </a:pPr>
            <a:r>
              <a:rPr lang="es-ES" altLang="en-US" sz="3200" b="1">
                <a:latin typeface="Humnst777 BT" pitchFamily="1" charset="0"/>
              </a:rPr>
              <a:t>Habrá dos sesiones de dos horas cada una.</a:t>
            </a:r>
            <a:endParaRPr lang="en-US" altLang="en-US" sz="3200" b="1">
              <a:latin typeface="Humnst777 BT" pitchFamily="1" charset="0"/>
            </a:endParaRPr>
          </a:p>
          <a:p>
            <a:pPr lvl="1" defTabSz="914400">
              <a:spcBef>
                <a:spcPts val="1725"/>
              </a:spcBef>
              <a:buClr>
                <a:schemeClr val="tx1"/>
              </a:buClr>
              <a:buFont typeface="Wingdings" pitchFamily="2" charset="2"/>
              <a:buChar char="ü"/>
            </a:pPr>
            <a:r>
              <a:rPr lang="es-ES" altLang="en-US" sz="3200" b="1">
                <a:latin typeface="Humnst777 BT" pitchFamily="1" charset="0"/>
              </a:rPr>
              <a:t>Cada sesión de dos horas tendrá un receso de 15 minutos</a:t>
            </a:r>
            <a:r>
              <a:rPr lang="es-ES" altLang="en-US" sz="3200"/>
              <a:t>.</a:t>
            </a:r>
            <a:endParaRPr lang="en-US" altLang="en-US" sz="3200"/>
          </a:p>
          <a:p>
            <a:pPr lvl="1" defTabSz="914400">
              <a:spcBef>
                <a:spcPts val="1725"/>
              </a:spcBef>
              <a:buClr>
                <a:schemeClr val="tx1"/>
              </a:buClr>
              <a:buFont typeface="Wingdings" pitchFamily="2" charset="2"/>
              <a:buChar char="ü"/>
            </a:pPr>
            <a:endParaRPr lang="en-US" altLang="en-US" sz="32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1512" name="Group 9">
            <a:extLst>
              <a:ext uri="{FF2B5EF4-FFF2-40B4-BE49-F238E27FC236}">
                <a16:creationId xmlns:a16="http://schemas.microsoft.com/office/drawing/2014/main" id="{8F95A2ED-7902-3D40-B6D1-304A6760D17F}"/>
              </a:ext>
            </a:extLst>
          </p:cNvPr>
          <p:cNvGrpSpPr>
            <a:grpSpLocks/>
          </p:cNvGrpSpPr>
          <p:nvPr/>
        </p:nvGrpSpPr>
        <p:grpSpPr bwMode="auto">
          <a:xfrm>
            <a:off x="2895600" y="6172200"/>
            <a:ext cx="3352800" cy="544508"/>
            <a:chOff x="2895600" y="6172200"/>
            <a:chExt cx="3352800" cy="544052"/>
          </a:xfrm>
        </p:grpSpPr>
        <p:sp>
          <p:nvSpPr>
            <p:cNvPr id="21513" name="Text Box 10">
              <a:extLst>
                <a:ext uri="{FF2B5EF4-FFF2-40B4-BE49-F238E27FC236}">
                  <a16:creationId xmlns:a16="http://schemas.microsoft.com/office/drawing/2014/main" id="{AC1823A7-91F2-7344-A098-C13E7FD80EBE}"/>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21514" name="Text Box 11">
              <a:extLst>
                <a:ext uri="{FF2B5EF4-FFF2-40B4-BE49-F238E27FC236}">
                  <a16:creationId xmlns:a16="http://schemas.microsoft.com/office/drawing/2014/main" id="{4E627D41-0B52-DE4F-9532-4510177CF9E5}"/>
                </a:ext>
              </a:extLst>
            </p:cNvPr>
            <p:cNvSpPr txBox="1">
              <a:spLocks noChangeArrowheads="1"/>
            </p:cNvSpPr>
            <p:nvPr/>
          </p:nvSpPr>
          <p:spPr bwMode="auto">
            <a:xfrm>
              <a:off x="2895600" y="6500808"/>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6DD757DF-A44E-7E4E-8B8B-A5EDC16FDC35}"/>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95235" name="Rectangle 4">
            <a:extLst>
              <a:ext uri="{FF2B5EF4-FFF2-40B4-BE49-F238E27FC236}">
                <a16:creationId xmlns:a16="http://schemas.microsoft.com/office/drawing/2014/main" id="{81B4AB53-4E1D-6249-A605-B8F8A255EEAE}"/>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2984894-3BB0-8649-973C-7FDB89BAB834}"/>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95237" name="Rectangle 13">
            <a:extLst>
              <a:ext uri="{FF2B5EF4-FFF2-40B4-BE49-F238E27FC236}">
                <a16:creationId xmlns:a16="http://schemas.microsoft.com/office/drawing/2014/main" id="{4E392AEC-DA4E-A848-8F21-64B8730E0C4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95238" name="Text Box 4">
            <a:extLst>
              <a:ext uri="{FF2B5EF4-FFF2-40B4-BE49-F238E27FC236}">
                <a16:creationId xmlns:a16="http://schemas.microsoft.com/office/drawing/2014/main" id="{13A25950-3E0B-2C4D-9D3C-9E1FD173A7E6}"/>
              </a:ext>
            </a:extLst>
          </p:cNvPr>
          <p:cNvSpPr txBox="1">
            <a:spLocks noChangeArrowheads="1"/>
          </p:cNvSpPr>
          <p:nvPr/>
        </p:nvSpPr>
        <p:spPr bwMode="auto">
          <a:xfrm>
            <a:off x="304800" y="204788"/>
            <a:ext cx="86360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¿Cuánto tiempo toma reconstruir el buen crédito?</a:t>
            </a:r>
          </a:p>
        </p:txBody>
      </p:sp>
      <p:sp>
        <p:nvSpPr>
          <p:cNvPr id="95239" name="Rectangle 3">
            <a:extLst>
              <a:ext uri="{FF2B5EF4-FFF2-40B4-BE49-F238E27FC236}">
                <a16:creationId xmlns:a16="http://schemas.microsoft.com/office/drawing/2014/main" id="{52627F8D-E530-1B48-B779-2D618D1476F7}"/>
              </a:ext>
            </a:extLst>
          </p:cNvPr>
          <p:cNvSpPr txBox="1">
            <a:spLocks noChangeArrowheads="1"/>
          </p:cNvSpPr>
          <p:nvPr/>
        </p:nvSpPr>
        <p:spPr bwMode="auto">
          <a:xfrm>
            <a:off x="981075" y="1895475"/>
            <a:ext cx="7261225"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2400"/>
              </a:spcAft>
              <a:buClr>
                <a:schemeClr val="tx1"/>
              </a:buClr>
              <a:buSzPct val="100000"/>
              <a:buFont typeface="Wingdings" pitchFamily="2" charset="2"/>
              <a:buChar char="ü"/>
            </a:pPr>
            <a:r>
              <a:rPr lang="en-US" altLang="en-US" sz="3200" b="1">
                <a:latin typeface="Humnst777 BT" pitchFamily="1" charset="0"/>
              </a:rPr>
              <a:t>Establecer buen crédito toma tiempo y paciencia.</a:t>
            </a:r>
          </a:p>
          <a:p>
            <a:pPr defTabSz="914400">
              <a:spcAft>
                <a:spcPts val="2400"/>
              </a:spcAft>
              <a:buClr>
                <a:schemeClr val="tx1"/>
              </a:buClr>
              <a:buSzPct val="100000"/>
              <a:buFont typeface="Wingdings" pitchFamily="2" charset="2"/>
              <a:buChar char="ü"/>
            </a:pPr>
            <a:r>
              <a:rPr lang="es-ES" altLang="en-US" sz="3200" b="1">
                <a:latin typeface="Humnst777 BT" pitchFamily="1" charset="0"/>
              </a:rPr>
              <a:t>La situación de cada uno es diferente y los requisitos de los prestamistas varían ampliamente</a:t>
            </a:r>
            <a:r>
              <a:rPr lang="en-US" altLang="en-US" sz="3200" b="1">
                <a:latin typeface="Humnst777 BT" pitchFamily="1" charset="0"/>
              </a:rPr>
              <a:t>.</a:t>
            </a: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95240" name="Group 9">
            <a:extLst>
              <a:ext uri="{FF2B5EF4-FFF2-40B4-BE49-F238E27FC236}">
                <a16:creationId xmlns:a16="http://schemas.microsoft.com/office/drawing/2014/main" id="{D8B137CB-ED26-7E4E-A3FE-DDB582002B67}"/>
              </a:ext>
            </a:extLst>
          </p:cNvPr>
          <p:cNvGrpSpPr>
            <a:grpSpLocks/>
          </p:cNvGrpSpPr>
          <p:nvPr/>
        </p:nvGrpSpPr>
        <p:grpSpPr bwMode="auto">
          <a:xfrm>
            <a:off x="2895600" y="6172200"/>
            <a:ext cx="3352800" cy="544513"/>
            <a:chOff x="2895600" y="6172200"/>
            <a:chExt cx="3352800" cy="544057"/>
          </a:xfrm>
        </p:grpSpPr>
        <p:sp>
          <p:nvSpPr>
            <p:cNvPr id="95241" name="Text Box 10">
              <a:extLst>
                <a:ext uri="{FF2B5EF4-FFF2-40B4-BE49-F238E27FC236}">
                  <a16:creationId xmlns:a16="http://schemas.microsoft.com/office/drawing/2014/main" id="{595EBE68-9194-A64D-8B2C-DFD3ADF3B276}"/>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95242" name="Text Box 11">
              <a:extLst>
                <a:ext uri="{FF2B5EF4-FFF2-40B4-BE49-F238E27FC236}">
                  <a16:creationId xmlns:a16="http://schemas.microsoft.com/office/drawing/2014/main" id="{FFD57FD5-040C-B746-A4AC-1627FF68E62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324D8B9C-188F-714E-8197-E4C6D7C2FB6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97283" name="Rectangle 4">
            <a:extLst>
              <a:ext uri="{FF2B5EF4-FFF2-40B4-BE49-F238E27FC236}">
                <a16:creationId xmlns:a16="http://schemas.microsoft.com/office/drawing/2014/main" id="{344D3B11-0A9F-DE4D-9121-67782BEBAAC5}"/>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71C8195-8480-1B4F-8D6F-50B04BBCB05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97285" name="Rectangle 13">
            <a:extLst>
              <a:ext uri="{FF2B5EF4-FFF2-40B4-BE49-F238E27FC236}">
                <a16:creationId xmlns:a16="http://schemas.microsoft.com/office/drawing/2014/main" id="{E235FC8A-F227-D741-97C7-A6C32598837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97286" name="Text Box 4">
            <a:extLst>
              <a:ext uri="{FF2B5EF4-FFF2-40B4-BE49-F238E27FC236}">
                <a16:creationId xmlns:a16="http://schemas.microsoft.com/office/drawing/2014/main" id="{0D00F7D0-E1EC-754A-BC6F-AB8788E3E380}"/>
              </a:ext>
            </a:extLst>
          </p:cNvPr>
          <p:cNvSpPr txBox="1">
            <a:spLocks noChangeArrowheads="1"/>
          </p:cNvSpPr>
          <p:nvPr/>
        </p:nvSpPr>
        <p:spPr bwMode="auto">
          <a:xfrm>
            <a:off x="304800" y="204788"/>
            <a:ext cx="86360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¿Cuánto daño ha sufrido su crédito?</a:t>
            </a:r>
          </a:p>
        </p:txBody>
      </p:sp>
      <p:sp>
        <p:nvSpPr>
          <p:cNvPr id="97287" name="Rectangle 3">
            <a:extLst>
              <a:ext uri="{FF2B5EF4-FFF2-40B4-BE49-F238E27FC236}">
                <a16:creationId xmlns:a16="http://schemas.microsoft.com/office/drawing/2014/main" id="{85BAB1AC-88D5-6448-86FA-AC2D30439558}"/>
              </a:ext>
            </a:extLst>
          </p:cNvPr>
          <p:cNvSpPr txBox="1">
            <a:spLocks noChangeArrowheads="1"/>
          </p:cNvSpPr>
          <p:nvPr/>
        </p:nvSpPr>
        <p:spPr bwMode="auto">
          <a:xfrm>
            <a:off x="990600" y="1371600"/>
            <a:ext cx="7246938"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2400"/>
              </a:spcAft>
              <a:buClr>
                <a:schemeClr val="tx1"/>
              </a:buClr>
              <a:buSzPct val="100000"/>
              <a:buFont typeface="Wingdings" pitchFamily="2" charset="2"/>
              <a:buChar char="ü"/>
            </a:pPr>
            <a:r>
              <a:rPr lang="en-US" altLang="en-US" sz="3200" b="1">
                <a:latin typeface="Humnst777 BT" pitchFamily="1" charset="0"/>
              </a:rPr>
              <a:t>Unos pocos pagos atrasados podrían tener menos importancia si paga puntualmente durante varios meses.</a:t>
            </a:r>
          </a:p>
          <a:p>
            <a:pPr defTabSz="914400">
              <a:spcAft>
                <a:spcPts val="2400"/>
              </a:spcAft>
              <a:buClr>
                <a:schemeClr val="tx1"/>
              </a:buClr>
              <a:buSzPct val="100000"/>
              <a:buFont typeface="Wingdings" pitchFamily="2" charset="2"/>
              <a:buChar char="ü"/>
            </a:pPr>
            <a:r>
              <a:rPr lang="es-ES" altLang="en-US" sz="3200" b="1">
                <a:latin typeface="Humnst777 BT" pitchFamily="1" charset="0"/>
              </a:rPr>
              <a:t>Una deuda morosa o declaración de quiebra le podría resultar más difícil de superar.</a:t>
            </a: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97288" name="Group 9">
            <a:extLst>
              <a:ext uri="{FF2B5EF4-FFF2-40B4-BE49-F238E27FC236}">
                <a16:creationId xmlns:a16="http://schemas.microsoft.com/office/drawing/2014/main" id="{A0835849-73FA-B843-AC9F-3253F4AAF904}"/>
              </a:ext>
            </a:extLst>
          </p:cNvPr>
          <p:cNvGrpSpPr>
            <a:grpSpLocks/>
          </p:cNvGrpSpPr>
          <p:nvPr/>
        </p:nvGrpSpPr>
        <p:grpSpPr bwMode="auto">
          <a:xfrm>
            <a:off x="2895600" y="6172200"/>
            <a:ext cx="3352800" cy="544513"/>
            <a:chOff x="2895600" y="6172200"/>
            <a:chExt cx="3352800" cy="544057"/>
          </a:xfrm>
        </p:grpSpPr>
        <p:sp>
          <p:nvSpPr>
            <p:cNvPr id="97289" name="Text Box 10">
              <a:extLst>
                <a:ext uri="{FF2B5EF4-FFF2-40B4-BE49-F238E27FC236}">
                  <a16:creationId xmlns:a16="http://schemas.microsoft.com/office/drawing/2014/main" id="{540F33AE-F1E4-2C41-A2EE-BB702A7F87F4}"/>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97290" name="Text Box 11">
              <a:extLst>
                <a:ext uri="{FF2B5EF4-FFF2-40B4-BE49-F238E27FC236}">
                  <a16:creationId xmlns:a16="http://schemas.microsoft.com/office/drawing/2014/main" id="{CB05C340-7A13-4F42-BAAF-53C9804D87E1}"/>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B5914169-3273-A74E-A38B-4A85CBE01F34}"/>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99331" name="Rectangle 4">
            <a:extLst>
              <a:ext uri="{FF2B5EF4-FFF2-40B4-BE49-F238E27FC236}">
                <a16:creationId xmlns:a16="http://schemas.microsoft.com/office/drawing/2014/main" id="{2A38AD28-3779-4043-971A-8CB30E94E710}"/>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94517B5-7DEB-604E-8993-841A49C3A96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99333" name="Rectangle 13">
            <a:extLst>
              <a:ext uri="{FF2B5EF4-FFF2-40B4-BE49-F238E27FC236}">
                <a16:creationId xmlns:a16="http://schemas.microsoft.com/office/drawing/2014/main" id="{F60F24A4-6DFA-BC4B-8A27-E5E66AA6383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99334" name="Text Box 4">
            <a:extLst>
              <a:ext uri="{FF2B5EF4-FFF2-40B4-BE49-F238E27FC236}">
                <a16:creationId xmlns:a16="http://schemas.microsoft.com/office/drawing/2014/main" id="{6D9FC6AA-1EC8-A64B-833C-03DA73ECAAE3}"/>
              </a:ext>
            </a:extLst>
          </p:cNvPr>
          <p:cNvSpPr txBox="1">
            <a:spLocks noChangeArrowheads="1"/>
          </p:cNvSpPr>
          <p:nvPr/>
        </p:nvSpPr>
        <p:spPr bwMode="auto">
          <a:xfrm>
            <a:off x="304800" y="204788"/>
            <a:ext cx="84153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¿Por qué tomarse el tiempo para tratar de mejorarlo?</a:t>
            </a:r>
          </a:p>
        </p:txBody>
      </p:sp>
      <p:sp>
        <p:nvSpPr>
          <p:cNvPr id="60423" name="Rectangle 3">
            <a:extLst>
              <a:ext uri="{FF2B5EF4-FFF2-40B4-BE49-F238E27FC236}">
                <a16:creationId xmlns:a16="http://schemas.microsoft.com/office/drawing/2014/main" id="{20401BB9-7874-994F-9E34-CAE2EFF9D34F}"/>
              </a:ext>
            </a:extLst>
          </p:cNvPr>
          <p:cNvSpPr txBox="1">
            <a:spLocks noChangeArrowheads="1"/>
          </p:cNvSpPr>
          <p:nvPr/>
        </p:nvSpPr>
        <p:spPr bwMode="auto">
          <a:xfrm>
            <a:off x="664631" y="1554987"/>
            <a:ext cx="7890935" cy="5137903"/>
          </a:xfrm>
          <a:prstGeom prst="rect">
            <a:avLst/>
          </a:prstGeom>
          <a:noFill/>
          <a:ln w="9525">
            <a:noFill/>
            <a:miter lim="800000"/>
            <a:headEnd/>
            <a:tailEnd/>
          </a:ln>
        </p:spPr>
        <p:txBody>
          <a:bodyPr lIns="92075" tIns="46038" rIns="92075" bIns="46038"/>
          <a:lstStyle/>
          <a:p>
            <a:pPr marL="457200" indent="-457200" defTabSz="914400" eaLnBrk="0" hangingPunct="0">
              <a:spcBef>
                <a:spcPts val="0"/>
              </a:spcBef>
              <a:spcAft>
                <a:spcPts val="0"/>
              </a:spcAft>
              <a:buClr>
                <a:schemeClr val="tx1"/>
              </a:buClr>
              <a:buSzPct val="100000"/>
              <a:buFont typeface="Wingdings" charset="2"/>
              <a:buChar char="ü"/>
              <a:defRPr/>
            </a:pPr>
            <a:r>
              <a:rPr lang="es-ES" sz="3000" b="1" dirty="0">
                <a:latin typeface="Humnst777 BT" pitchFamily="1" charset="0"/>
                <a:ea typeface="Humnst777 BT" pitchFamily="1" charset="0"/>
                <a:cs typeface="Humnst777 BT" pitchFamily="1" charset="0"/>
              </a:rPr>
              <a:t>El acceso a crédito es esencial para:</a:t>
            </a:r>
            <a:endParaRPr lang="en-US" sz="3000" b="1" dirty="0">
              <a:latin typeface="Humnst777 BT" pitchFamily="1" charset="0"/>
              <a:ea typeface="Humnst777 BT" pitchFamily="1" charset="0"/>
              <a:cs typeface="Humnst777 BT" pitchFamily="1" charset="0"/>
            </a:endParaRPr>
          </a:p>
          <a:p>
            <a:pPr marL="914400" lvl="5" indent="-457200" eaLnBrk="0" hangingPunct="0">
              <a:buClr>
                <a:schemeClr val="tx1"/>
              </a:buClr>
              <a:buSzPct val="100000"/>
              <a:buFont typeface="Arial"/>
              <a:buChar char="•"/>
              <a:defRPr/>
            </a:pPr>
            <a:r>
              <a:rPr lang="es-ES" sz="2600" b="1" dirty="0">
                <a:latin typeface="Humnst777 BT" pitchFamily="1" charset="0"/>
                <a:ea typeface="Humnst777 BT" pitchFamily="1" charset="0"/>
                <a:cs typeface="Humnst777 BT" pitchFamily="1" charset="0"/>
              </a:rPr>
              <a:t>Comprar una vivienda</a:t>
            </a:r>
            <a:r>
              <a:rPr lang="en-US" sz="2600" b="1" dirty="0">
                <a:latin typeface="Humnst777 BT" pitchFamily="1" charset="0"/>
                <a:ea typeface="Humnst777 BT" pitchFamily="1" charset="0"/>
                <a:cs typeface="Humnst777 BT" pitchFamily="1" charset="0"/>
              </a:rPr>
              <a:t>.  </a:t>
            </a:r>
          </a:p>
          <a:p>
            <a:pPr marL="914400" lvl="5" indent="-457200" eaLnBrk="0" hangingPunct="0">
              <a:spcAft>
                <a:spcPts val="1800"/>
              </a:spcAft>
              <a:buClr>
                <a:schemeClr val="tx1"/>
              </a:buClr>
              <a:buSzPct val="100000"/>
              <a:buFont typeface="Arial"/>
              <a:buChar char="•"/>
              <a:defRPr/>
            </a:pPr>
            <a:r>
              <a:rPr lang="en-US" sz="2600" b="1" dirty="0" err="1">
                <a:latin typeface="Humnst777 BT" pitchFamily="1" charset="0"/>
                <a:ea typeface="Humnst777 BT" pitchFamily="1" charset="0"/>
                <a:cs typeface="Humnst777 BT" pitchFamily="1" charset="0"/>
              </a:rPr>
              <a:t>Financiar</a:t>
            </a:r>
            <a:r>
              <a:rPr lang="en-US" sz="2600" b="1" dirty="0">
                <a:latin typeface="Humnst777 BT" pitchFamily="1" charset="0"/>
                <a:ea typeface="Humnst777 BT" pitchFamily="1" charset="0"/>
                <a:cs typeface="Humnst777 BT" pitchFamily="1" charset="0"/>
              </a:rPr>
              <a:t> un auto.</a:t>
            </a:r>
          </a:p>
          <a:p>
            <a:pPr marL="457200" indent="-457200" defTabSz="914400" eaLnBrk="0" hangingPunct="0">
              <a:spcBef>
                <a:spcPts val="0"/>
              </a:spcBef>
              <a:spcAft>
                <a:spcPts val="0"/>
              </a:spcAft>
              <a:buClr>
                <a:schemeClr val="tx1"/>
              </a:buClr>
              <a:buSzPct val="100000"/>
              <a:buFont typeface="Wingdings" charset="2"/>
              <a:buChar char="ü"/>
              <a:defRPr/>
            </a:pPr>
            <a:r>
              <a:rPr lang="en-US" sz="3000" b="1" dirty="0">
                <a:latin typeface="Humnst777 BT" pitchFamily="1" charset="0"/>
                <a:ea typeface="Humnst777 BT" pitchFamily="1" charset="0"/>
                <a:cs typeface="Humnst777 BT" pitchFamily="1" charset="0"/>
              </a:rPr>
              <a:t>El mal crédito le </a:t>
            </a:r>
            <a:r>
              <a:rPr lang="en-US" sz="3000" b="1" dirty="0" err="1">
                <a:latin typeface="Humnst777 BT" pitchFamily="1" charset="0"/>
                <a:ea typeface="Humnst777 BT" pitchFamily="1" charset="0"/>
                <a:cs typeface="Humnst777 BT" pitchFamily="1" charset="0"/>
              </a:rPr>
              <a:t>puede</a:t>
            </a:r>
            <a:r>
              <a:rPr lang="en-US" sz="3000" b="1" dirty="0">
                <a:latin typeface="Humnst777 BT" pitchFamily="1" charset="0"/>
                <a:ea typeface="Humnst777 BT" pitchFamily="1" charset="0"/>
                <a:cs typeface="Humnst777 BT" pitchFamily="1" charset="0"/>
              </a:rPr>
              <a:t> </a:t>
            </a:r>
            <a:r>
              <a:rPr lang="en-US" sz="3000" b="1" dirty="0" err="1">
                <a:latin typeface="Humnst777 BT" pitchFamily="1" charset="0"/>
                <a:ea typeface="Humnst777 BT" pitchFamily="1" charset="0"/>
                <a:cs typeface="Humnst777 BT" pitchFamily="1" charset="0"/>
              </a:rPr>
              <a:t>dificultar</a:t>
            </a:r>
            <a:r>
              <a:rPr lang="en-US" sz="3000" b="1" dirty="0">
                <a:latin typeface="Humnst777 BT" pitchFamily="1" charset="0"/>
                <a:ea typeface="Humnst777 BT" pitchFamily="1" charset="0"/>
                <a:cs typeface="Humnst777 BT" pitchFamily="1" charset="0"/>
              </a:rPr>
              <a:t> </a:t>
            </a:r>
            <a:r>
              <a:rPr lang="en-US" sz="3000" b="1" dirty="0" err="1">
                <a:latin typeface="Humnst777 BT" pitchFamily="1" charset="0"/>
                <a:ea typeface="Humnst777 BT" pitchFamily="1" charset="0"/>
                <a:cs typeface="Humnst777 BT" pitchFamily="1" charset="0"/>
              </a:rPr>
              <a:t>poder</a:t>
            </a:r>
            <a:r>
              <a:rPr lang="en-US" sz="3000" b="1" dirty="0">
                <a:latin typeface="Humnst777 BT" pitchFamily="1" charset="0"/>
                <a:ea typeface="Humnst777 BT" pitchFamily="1" charset="0"/>
                <a:cs typeface="Humnst777 BT" pitchFamily="1" charset="0"/>
              </a:rPr>
              <a:t>:</a:t>
            </a:r>
          </a:p>
          <a:p>
            <a:pPr marL="914400" lvl="5" indent="-457200" eaLnBrk="0" hangingPunct="0">
              <a:buClr>
                <a:schemeClr val="tx1"/>
              </a:buClr>
              <a:buSzPct val="100000"/>
              <a:buFont typeface="Arial"/>
              <a:buChar char="•"/>
              <a:defRPr/>
            </a:pPr>
            <a:r>
              <a:rPr lang="es-ES" sz="2600" b="1" dirty="0">
                <a:latin typeface="Humnst777 BT" pitchFamily="1" charset="0"/>
                <a:ea typeface="Humnst777 BT" pitchFamily="1" charset="0"/>
                <a:cs typeface="Humnst777 BT" pitchFamily="1" charset="0"/>
              </a:rPr>
              <a:t>Obtener una tarjeta de crédito</a:t>
            </a:r>
            <a:r>
              <a:rPr lang="en-US" sz="2600" b="1" dirty="0">
                <a:latin typeface="Humnst777 BT" pitchFamily="1" charset="0"/>
                <a:ea typeface="Humnst777 BT" pitchFamily="1" charset="0"/>
                <a:cs typeface="Humnst777 BT" pitchFamily="1" charset="0"/>
              </a:rPr>
              <a:t>.</a:t>
            </a:r>
          </a:p>
          <a:p>
            <a:pPr marL="914400" lvl="5" indent="-457200" eaLnBrk="0" hangingPunct="0">
              <a:buClr>
                <a:schemeClr val="tx1"/>
              </a:buClr>
              <a:buSzPct val="100000"/>
              <a:buFont typeface="Arial"/>
              <a:buChar char="•"/>
              <a:defRPr/>
            </a:pPr>
            <a:r>
              <a:rPr lang="es-ES" sz="2600" b="1" dirty="0">
                <a:latin typeface="Humnst777 BT" pitchFamily="1" charset="0"/>
                <a:ea typeface="Humnst777 BT" pitchFamily="1" charset="0"/>
                <a:cs typeface="Humnst777 BT" pitchFamily="1" charset="0"/>
              </a:rPr>
              <a:t>Alquilar un apartamento</a:t>
            </a:r>
            <a:r>
              <a:rPr lang="en-US" sz="2600" b="1" dirty="0">
                <a:latin typeface="Humnst777 BT" pitchFamily="1" charset="0"/>
                <a:ea typeface="Humnst777 BT" pitchFamily="1" charset="0"/>
                <a:cs typeface="Humnst777 BT" pitchFamily="1" charset="0"/>
              </a:rPr>
              <a:t>. </a:t>
            </a:r>
          </a:p>
          <a:p>
            <a:pPr marL="914400" lvl="5" indent="-457200" eaLnBrk="0" hangingPunct="0">
              <a:buClr>
                <a:schemeClr val="tx1"/>
              </a:buClr>
              <a:buSzPct val="100000"/>
              <a:buFont typeface="Arial"/>
              <a:buChar char="•"/>
              <a:defRPr/>
            </a:pPr>
            <a:r>
              <a:rPr lang="es-ES" sz="2600" b="1" dirty="0">
                <a:latin typeface="Humnst777 BT" pitchFamily="1" charset="0"/>
                <a:ea typeface="Humnst777 BT" pitchFamily="1" charset="0"/>
                <a:cs typeface="Humnst777 BT" pitchFamily="1" charset="0"/>
              </a:rPr>
              <a:t>Conectar servicio telefónico</a:t>
            </a:r>
            <a:r>
              <a:rPr lang="en-US" sz="2600" b="1" dirty="0">
                <a:latin typeface="Humnst777 BT" pitchFamily="1" charset="0"/>
                <a:ea typeface="Humnst777 BT" pitchFamily="1" charset="0"/>
                <a:cs typeface="Humnst777 BT" pitchFamily="1" charset="0"/>
              </a:rPr>
              <a:t>. </a:t>
            </a:r>
          </a:p>
          <a:p>
            <a:pPr marL="914400" lvl="5" indent="-457200" eaLnBrk="0" hangingPunct="0">
              <a:buClr>
                <a:schemeClr val="tx1"/>
              </a:buClr>
              <a:buSzPct val="100000"/>
              <a:buFont typeface="Arial"/>
              <a:buChar char="•"/>
              <a:defRPr/>
            </a:pPr>
            <a:r>
              <a:rPr lang="es-ES" sz="2600" b="1" dirty="0">
                <a:latin typeface="Humnst777 BT" pitchFamily="1" charset="0"/>
                <a:ea typeface="Humnst777 BT" pitchFamily="1" charset="0"/>
                <a:cs typeface="Humnst777 BT" pitchFamily="1" charset="0"/>
              </a:rPr>
              <a:t>Comprar seguro de vida</a:t>
            </a:r>
            <a:r>
              <a:rPr lang="en-US" sz="2600" b="1" dirty="0">
                <a:latin typeface="Humnst777 BT" pitchFamily="1" charset="0"/>
                <a:ea typeface="Humnst777 BT" pitchFamily="1" charset="0"/>
                <a:cs typeface="Humnst777 BT" pitchFamily="1" charset="0"/>
              </a:rPr>
              <a:t>. </a:t>
            </a:r>
          </a:p>
          <a:p>
            <a:pPr marL="914400" lvl="5" indent="-457200" eaLnBrk="0" hangingPunct="0">
              <a:buClr>
                <a:schemeClr val="tx1"/>
              </a:buClr>
              <a:buSzPct val="100000"/>
              <a:buFont typeface="Arial"/>
              <a:buChar char="•"/>
              <a:defRPr/>
            </a:pPr>
            <a:r>
              <a:rPr lang="es-ES" sz="2600" b="1" dirty="0">
                <a:latin typeface="Humns 777 BT"/>
                <a:ea typeface="ＭＳ Ｐゴシック" charset="-128"/>
                <a:cs typeface="Humns 777 BT"/>
              </a:rPr>
              <a:t>Conseguir empleo.</a:t>
            </a:r>
            <a:endParaRPr lang="en-US" sz="2600" b="1" dirty="0">
              <a:latin typeface="Humns 777 BT"/>
              <a:ea typeface="ＭＳ Ｐゴシック" charset="-128"/>
              <a:cs typeface="Humns 777 BT"/>
            </a:endParaRPr>
          </a:p>
          <a:p>
            <a:pPr marL="914400" lvl="5" indent="-457200" eaLnBrk="0" hangingPunct="0">
              <a:buClr>
                <a:schemeClr val="tx1"/>
              </a:buClr>
              <a:buSzPct val="100000"/>
              <a:buFont typeface="Arial"/>
              <a:buChar char="•"/>
              <a:defRPr/>
            </a:pPr>
            <a:endParaRPr lang="en-US" sz="26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buFont typeface="Arial" charset="0"/>
              <a:buChar char="•"/>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buFont typeface="Wingdings" charset="2"/>
              <a:buChar char="ü"/>
              <a:defRPr/>
            </a:pPr>
            <a:endParaRPr lang="en-US" sz="2800" b="1" dirty="0">
              <a:latin typeface="Humnst777 BT" pitchFamily="1"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p:txBody>
      </p:sp>
      <p:grpSp>
        <p:nvGrpSpPr>
          <p:cNvPr id="99336" name="Group 9">
            <a:extLst>
              <a:ext uri="{FF2B5EF4-FFF2-40B4-BE49-F238E27FC236}">
                <a16:creationId xmlns:a16="http://schemas.microsoft.com/office/drawing/2014/main" id="{1A6BEB2E-8F7B-5B40-B048-5E4B696431D4}"/>
              </a:ext>
            </a:extLst>
          </p:cNvPr>
          <p:cNvGrpSpPr>
            <a:grpSpLocks/>
          </p:cNvGrpSpPr>
          <p:nvPr/>
        </p:nvGrpSpPr>
        <p:grpSpPr bwMode="auto">
          <a:xfrm>
            <a:off x="2895600" y="6172200"/>
            <a:ext cx="3352800" cy="544513"/>
            <a:chOff x="2895600" y="6172200"/>
            <a:chExt cx="3352800" cy="544057"/>
          </a:xfrm>
        </p:grpSpPr>
        <p:sp>
          <p:nvSpPr>
            <p:cNvPr id="99337" name="Text Box 10">
              <a:extLst>
                <a:ext uri="{FF2B5EF4-FFF2-40B4-BE49-F238E27FC236}">
                  <a16:creationId xmlns:a16="http://schemas.microsoft.com/office/drawing/2014/main" id="{742A49E7-5838-AC41-AC98-864B612378EB}"/>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99338" name="Text Box 11">
              <a:extLst>
                <a:ext uri="{FF2B5EF4-FFF2-40B4-BE49-F238E27FC236}">
                  <a16:creationId xmlns:a16="http://schemas.microsoft.com/office/drawing/2014/main" id="{66125F6B-0FD0-6A4C-85C2-765ECCD8870D}"/>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3A423E0F-FD38-AF42-B006-9F44C7FC5C0D}"/>
              </a:ext>
            </a:extLst>
          </p:cNvPr>
          <p:cNvSpPr>
            <a:spLocks noChangeArrowheads="1"/>
          </p:cNvSpPr>
          <p:nvPr/>
        </p:nvSpPr>
        <p:spPr bwMode="auto">
          <a:xfrm>
            <a:off x="0" y="17463"/>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01379" name="Rectangle 4">
            <a:extLst>
              <a:ext uri="{FF2B5EF4-FFF2-40B4-BE49-F238E27FC236}">
                <a16:creationId xmlns:a16="http://schemas.microsoft.com/office/drawing/2014/main" id="{A1B99AAC-7BBA-644A-8888-B5EF2FF7ADFA}"/>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1B66413-9EC8-6242-BCF2-2112632CFC7A}"/>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01381" name="Rectangle 13">
            <a:extLst>
              <a:ext uri="{FF2B5EF4-FFF2-40B4-BE49-F238E27FC236}">
                <a16:creationId xmlns:a16="http://schemas.microsoft.com/office/drawing/2014/main" id="{CA145BA8-3D98-A04F-AB4F-48A9B667399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01382" name="Text Box 4">
            <a:extLst>
              <a:ext uri="{FF2B5EF4-FFF2-40B4-BE49-F238E27FC236}">
                <a16:creationId xmlns:a16="http://schemas.microsoft.com/office/drawing/2014/main" id="{C4F85172-6CE8-9C43-80BD-A593AD2243BE}"/>
              </a:ext>
            </a:extLst>
          </p:cNvPr>
          <p:cNvSpPr txBox="1">
            <a:spLocks noChangeArrowheads="1"/>
          </p:cNvSpPr>
          <p:nvPr/>
        </p:nvSpPr>
        <p:spPr bwMode="auto">
          <a:xfrm>
            <a:off x="304800" y="204788"/>
            <a:ext cx="84502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¿Cuáles son algunas de las formas de reconstruir mi buen crédito?</a:t>
            </a:r>
          </a:p>
        </p:txBody>
      </p:sp>
      <p:sp>
        <p:nvSpPr>
          <p:cNvPr id="101383" name="Rectangle 3">
            <a:extLst>
              <a:ext uri="{FF2B5EF4-FFF2-40B4-BE49-F238E27FC236}">
                <a16:creationId xmlns:a16="http://schemas.microsoft.com/office/drawing/2014/main" id="{709076B1-4CB5-AE45-8916-4800E0D948C4}"/>
              </a:ext>
            </a:extLst>
          </p:cNvPr>
          <p:cNvSpPr txBox="1">
            <a:spLocks noChangeArrowheads="1"/>
          </p:cNvSpPr>
          <p:nvPr/>
        </p:nvSpPr>
        <p:spPr bwMode="auto">
          <a:xfrm>
            <a:off x="947738" y="1768475"/>
            <a:ext cx="7146925"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91440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3716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288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2860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4320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2400"/>
              </a:spcAft>
              <a:buClr>
                <a:schemeClr val="tx1"/>
              </a:buClr>
              <a:buSzPct val="100000"/>
              <a:buFont typeface="Wingdings" pitchFamily="2" charset="2"/>
              <a:buChar char="ü"/>
            </a:pPr>
            <a:r>
              <a:rPr lang="en-US" altLang="en-US" sz="3200" b="1">
                <a:latin typeface="Humnst777 BT" pitchFamily="1" charset="0"/>
              </a:rPr>
              <a:t>Pague puntualmente las cuentas de crédito que tiene actualmente.</a:t>
            </a:r>
          </a:p>
          <a:p>
            <a:pPr defTabSz="914400">
              <a:buClr>
                <a:schemeClr val="tx1"/>
              </a:buClr>
              <a:buSzPct val="100000"/>
              <a:buFont typeface="Wingdings" pitchFamily="2" charset="2"/>
              <a:buChar char="ü"/>
            </a:pPr>
            <a:r>
              <a:rPr lang="en-US" altLang="en-US" sz="3200" b="1">
                <a:latin typeface="Humnst777 BT" pitchFamily="1" charset="0"/>
              </a:rPr>
              <a:t>Solicite una tarjeta de crédito o un préstamo pequeño en:</a:t>
            </a:r>
          </a:p>
          <a:p>
            <a:pPr lvl="4" defTabSz="914400">
              <a:buClr>
                <a:schemeClr val="tx1"/>
              </a:buClr>
              <a:buSzPct val="100000"/>
              <a:buFont typeface="Arial" panose="020B0604020202020204" pitchFamily="34" charset="0"/>
              <a:buChar char="•"/>
            </a:pPr>
            <a:r>
              <a:rPr lang="es-ES" altLang="en-US" sz="2800" b="1">
                <a:latin typeface="Humnst777 BT" pitchFamily="1" charset="0"/>
              </a:rPr>
              <a:t>Su banco</a:t>
            </a:r>
            <a:r>
              <a:rPr lang="en-US" altLang="en-US" sz="2800" b="1">
                <a:latin typeface="Humnst777 BT" pitchFamily="1" charset="0"/>
              </a:rPr>
              <a:t>.</a:t>
            </a:r>
          </a:p>
          <a:p>
            <a:pPr lvl="4" defTabSz="914400">
              <a:buClr>
                <a:schemeClr val="tx1"/>
              </a:buClr>
              <a:buSzPct val="100000"/>
              <a:buFont typeface="Arial" panose="020B0604020202020204" pitchFamily="34" charset="0"/>
              <a:buChar char="•"/>
            </a:pPr>
            <a:r>
              <a:rPr lang="en-US" altLang="en-US" sz="2800" b="1">
                <a:latin typeface="Humnst777 BT" pitchFamily="1" charset="0"/>
              </a:rPr>
              <a:t>Su cooperativa de crédito.</a:t>
            </a:r>
          </a:p>
          <a:p>
            <a:pPr lvl="4" defTabSz="914400">
              <a:buClr>
                <a:schemeClr val="tx1"/>
              </a:buClr>
              <a:buSzPct val="100000"/>
              <a:buFont typeface="Arial" panose="020B0604020202020204" pitchFamily="34" charset="0"/>
              <a:buChar char="•"/>
            </a:pPr>
            <a:r>
              <a:rPr lang="es-ES" altLang="en-US" sz="2800" b="1">
                <a:latin typeface="Humnst777 BT" pitchFamily="1" charset="0"/>
              </a:rPr>
              <a:t>Una de las grandes tiendas</a:t>
            </a:r>
            <a:r>
              <a:rPr lang="en-US" altLang="en-US" sz="2800" b="1">
                <a:latin typeface="Humnst777 BT" pitchFamily="1" charset="0"/>
              </a:rPr>
              <a:t>. </a:t>
            </a:r>
          </a:p>
          <a:p>
            <a:pPr lvl="4" defTabSz="914400">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01384" name="Group 9">
            <a:extLst>
              <a:ext uri="{FF2B5EF4-FFF2-40B4-BE49-F238E27FC236}">
                <a16:creationId xmlns:a16="http://schemas.microsoft.com/office/drawing/2014/main" id="{2BC72F6C-7872-E449-AD97-1D0FD16562BB}"/>
              </a:ext>
            </a:extLst>
          </p:cNvPr>
          <p:cNvGrpSpPr>
            <a:grpSpLocks/>
          </p:cNvGrpSpPr>
          <p:nvPr/>
        </p:nvGrpSpPr>
        <p:grpSpPr bwMode="auto">
          <a:xfrm>
            <a:off x="2895600" y="6172200"/>
            <a:ext cx="3352800" cy="544513"/>
            <a:chOff x="2895600" y="6172200"/>
            <a:chExt cx="3352800" cy="544057"/>
          </a:xfrm>
        </p:grpSpPr>
        <p:sp>
          <p:nvSpPr>
            <p:cNvPr id="101385" name="Text Box 10">
              <a:extLst>
                <a:ext uri="{FF2B5EF4-FFF2-40B4-BE49-F238E27FC236}">
                  <a16:creationId xmlns:a16="http://schemas.microsoft.com/office/drawing/2014/main" id="{E3EAA7CE-9FD9-3944-AA3D-426197CB272F}"/>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01386" name="Text Box 11">
              <a:extLst>
                <a:ext uri="{FF2B5EF4-FFF2-40B4-BE49-F238E27FC236}">
                  <a16:creationId xmlns:a16="http://schemas.microsoft.com/office/drawing/2014/main" id="{84E4594B-DFCA-454A-9951-CCE350C2DD6A}"/>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2B24CC2B-7CD8-0E47-99A9-5D7DAEB89C20}"/>
              </a:ext>
            </a:extLst>
          </p:cNvPr>
          <p:cNvSpPr>
            <a:spLocks noChangeArrowheads="1"/>
          </p:cNvSpPr>
          <p:nvPr/>
        </p:nvSpPr>
        <p:spPr bwMode="auto">
          <a:xfrm>
            <a:off x="17463" y="17463"/>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03427" name="Rectangle 4">
            <a:extLst>
              <a:ext uri="{FF2B5EF4-FFF2-40B4-BE49-F238E27FC236}">
                <a16:creationId xmlns:a16="http://schemas.microsoft.com/office/drawing/2014/main" id="{0B361FED-952F-1C4E-9674-C520FC768FA1}"/>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67A60AE-A531-FC40-860F-C4D06985411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03429" name="Rectangle 13">
            <a:extLst>
              <a:ext uri="{FF2B5EF4-FFF2-40B4-BE49-F238E27FC236}">
                <a16:creationId xmlns:a16="http://schemas.microsoft.com/office/drawing/2014/main" id="{03010160-397B-124F-8AF1-F4711C49523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03430" name="Text Box 4">
            <a:extLst>
              <a:ext uri="{FF2B5EF4-FFF2-40B4-BE49-F238E27FC236}">
                <a16:creationId xmlns:a16="http://schemas.microsoft.com/office/drawing/2014/main" id="{20C8C416-6976-C04D-8878-81EBFB48429F}"/>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Busque un cosignatario</a:t>
            </a:r>
          </a:p>
        </p:txBody>
      </p:sp>
      <p:sp>
        <p:nvSpPr>
          <p:cNvPr id="60423" name="Rectangle 3">
            <a:extLst>
              <a:ext uri="{FF2B5EF4-FFF2-40B4-BE49-F238E27FC236}">
                <a16:creationId xmlns:a16="http://schemas.microsoft.com/office/drawing/2014/main" id="{CD950AED-1EF7-A648-9DFE-78732B940556}"/>
              </a:ext>
            </a:extLst>
          </p:cNvPr>
          <p:cNvSpPr txBox="1">
            <a:spLocks noChangeArrowheads="1"/>
          </p:cNvSpPr>
          <p:nvPr/>
        </p:nvSpPr>
        <p:spPr bwMode="auto">
          <a:xfrm>
            <a:off x="677330" y="1214970"/>
            <a:ext cx="7717370" cy="4919133"/>
          </a:xfrm>
          <a:prstGeom prst="rect">
            <a:avLst/>
          </a:prstGeom>
          <a:noFill/>
          <a:ln w="9525">
            <a:noFill/>
            <a:miter lim="800000"/>
            <a:headEnd/>
            <a:tailEnd/>
          </a:ln>
        </p:spPr>
        <p:txBody>
          <a:bodyPr lIns="92075" tIns="46038" rIns="92075" bIns="46038"/>
          <a:lstStyle/>
          <a:p>
            <a:pPr marL="457200" indent="-457200" defTabSz="914400" eaLnBrk="0" hangingPunct="0">
              <a:spcBef>
                <a:spcPts val="0"/>
              </a:spcBef>
              <a:spcAft>
                <a:spcPts val="1200"/>
              </a:spcAft>
              <a:buClr>
                <a:schemeClr val="tx1"/>
              </a:buClr>
              <a:buSzPct val="100000"/>
              <a:buFont typeface="Wingdings" charset="2"/>
              <a:buChar char="ü"/>
              <a:defRPr/>
            </a:pPr>
            <a:r>
              <a:rPr lang="en-US" sz="3000" b="1" dirty="0" err="1">
                <a:latin typeface="Humnst777 BT" pitchFamily="1" charset="0"/>
                <a:ea typeface="Humnst777 BT" pitchFamily="1" charset="0"/>
                <a:cs typeface="Humnst777 BT" pitchFamily="1" charset="0"/>
              </a:rPr>
              <a:t>Pídale</a:t>
            </a:r>
            <a:r>
              <a:rPr lang="en-US" sz="3000" b="1" dirty="0">
                <a:latin typeface="Humnst777 BT" pitchFamily="1" charset="0"/>
                <a:ea typeface="Humnst777 BT" pitchFamily="1" charset="0"/>
                <a:cs typeface="Humnst777 BT" pitchFamily="1" charset="0"/>
              </a:rPr>
              <a:t> a un </a:t>
            </a:r>
            <a:r>
              <a:rPr lang="en-US" sz="3000" b="1" dirty="0" err="1">
                <a:latin typeface="Humnst777 BT" pitchFamily="1" charset="0"/>
                <a:ea typeface="Humnst777 BT" pitchFamily="1" charset="0"/>
                <a:cs typeface="Humnst777 BT" pitchFamily="1" charset="0"/>
              </a:rPr>
              <a:t>pariente</a:t>
            </a:r>
            <a:r>
              <a:rPr lang="en-US" sz="3000" b="1" dirty="0">
                <a:latin typeface="Humnst777 BT" pitchFamily="1" charset="0"/>
                <a:ea typeface="Humnst777 BT" pitchFamily="1" charset="0"/>
                <a:cs typeface="Humnst777 BT" pitchFamily="1" charset="0"/>
              </a:rPr>
              <a:t> </a:t>
            </a:r>
            <a:r>
              <a:rPr lang="en-US" sz="3000" b="1" dirty="0" err="1">
                <a:latin typeface="Humnst777 BT" pitchFamily="1" charset="0"/>
                <a:ea typeface="Humnst777 BT" pitchFamily="1" charset="0"/>
                <a:cs typeface="Humnst777 BT" pitchFamily="1" charset="0"/>
              </a:rPr>
              <a:t>o</a:t>
            </a:r>
            <a:r>
              <a:rPr lang="en-US" sz="3000" b="1" dirty="0">
                <a:latin typeface="Humnst777 BT" pitchFamily="1" charset="0"/>
                <a:ea typeface="Humnst777 BT" pitchFamily="1" charset="0"/>
                <a:cs typeface="Humnst777 BT" pitchFamily="1" charset="0"/>
              </a:rPr>
              <a:t> amigo </a:t>
            </a:r>
            <a:r>
              <a:rPr lang="en-US" sz="3000" b="1" dirty="0" err="1">
                <a:latin typeface="Humnst777 BT" pitchFamily="1" charset="0"/>
                <a:ea typeface="Humnst777 BT" pitchFamily="1" charset="0"/>
                <a:cs typeface="Humnst777 BT" pitchFamily="1" charset="0"/>
              </a:rPr>
              <a:t>que</a:t>
            </a:r>
            <a:r>
              <a:rPr lang="en-US" sz="3000" b="1" dirty="0">
                <a:latin typeface="Humnst777 BT" pitchFamily="1" charset="0"/>
                <a:ea typeface="Humnst777 BT" pitchFamily="1" charset="0"/>
                <a:cs typeface="Humnst777 BT" pitchFamily="1" charset="0"/>
              </a:rPr>
              <a:t> </a:t>
            </a:r>
            <a:r>
              <a:rPr lang="en-US" sz="3000" b="1" dirty="0" err="1">
                <a:latin typeface="Humnst777 BT" pitchFamily="1" charset="0"/>
                <a:ea typeface="Humnst777 BT" pitchFamily="1" charset="0"/>
                <a:cs typeface="Humnst777 BT" pitchFamily="1" charset="0"/>
              </a:rPr>
              <a:t>tenga</a:t>
            </a:r>
            <a:r>
              <a:rPr lang="en-US" sz="3000" b="1" dirty="0">
                <a:latin typeface="Humnst777 BT" pitchFamily="1" charset="0"/>
                <a:ea typeface="Humnst777 BT" pitchFamily="1" charset="0"/>
                <a:cs typeface="Humnst777 BT" pitchFamily="1" charset="0"/>
              </a:rPr>
              <a:t> </a:t>
            </a:r>
            <a:r>
              <a:rPr lang="en-US" sz="3000" b="1" dirty="0" err="1">
                <a:latin typeface="Humnst777 BT" pitchFamily="1" charset="0"/>
                <a:ea typeface="Humnst777 BT" pitchFamily="1" charset="0"/>
                <a:cs typeface="Humnst777 BT" pitchFamily="1" charset="0"/>
              </a:rPr>
              <a:t>buen</a:t>
            </a:r>
            <a:r>
              <a:rPr lang="en-US" sz="3000" b="1" dirty="0">
                <a:latin typeface="Humnst777 BT" pitchFamily="1" charset="0"/>
                <a:ea typeface="Humnst777 BT" pitchFamily="1" charset="0"/>
                <a:cs typeface="Humnst777 BT" pitchFamily="1" charset="0"/>
              </a:rPr>
              <a:t> crédito </a:t>
            </a:r>
            <a:r>
              <a:rPr lang="en-US" sz="3000" b="1" dirty="0" err="1">
                <a:latin typeface="Humnst777 BT" pitchFamily="1" charset="0"/>
                <a:ea typeface="Humnst777 BT" pitchFamily="1" charset="0"/>
                <a:cs typeface="Humnst777 BT" pitchFamily="1" charset="0"/>
              </a:rPr>
              <a:t>que</a:t>
            </a:r>
            <a:r>
              <a:rPr lang="en-US" sz="3000" b="1" dirty="0">
                <a:latin typeface="Humnst777 BT" pitchFamily="1" charset="0"/>
                <a:ea typeface="Humnst777 BT" pitchFamily="1" charset="0"/>
                <a:cs typeface="Humnst777 BT" pitchFamily="1" charset="0"/>
              </a:rPr>
              <a:t> </a:t>
            </a:r>
            <a:r>
              <a:rPr lang="en-US" sz="3000" b="1" dirty="0" err="1">
                <a:latin typeface="Humnst777 BT" pitchFamily="1" charset="0"/>
                <a:ea typeface="Humnst777 BT" pitchFamily="1" charset="0"/>
                <a:cs typeface="Humnst777 BT" pitchFamily="1" charset="0"/>
              </a:rPr>
              <a:t>sirva</a:t>
            </a:r>
            <a:r>
              <a:rPr lang="en-US" sz="3000" b="1" dirty="0">
                <a:latin typeface="Humnst777 BT" pitchFamily="1" charset="0"/>
                <a:ea typeface="Humnst777 BT" pitchFamily="1" charset="0"/>
                <a:cs typeface="Humnst777 BT" pitchFamily="1" charset="0"/>
              </a:rPr>
              <a:t> de </a:t>
            </a:r>
            <a:r>
              <a:rPr lang="en-US" sz="3000" b="1" dirty="0" err="1">
                <a:latin typeface="Humnst777 BT" pitchFamily="1" charset="0"/>
                <a:ea typeface="Humnst777 BT" pitchFamily="1" charset="0"/>
                <a:cs typeface="Humnst777 BT" pitchFamily="1" charset="0"/>
              </a:rPr>
              <a:t>cosignatario</a:t>
            </a:r>
            <a:r>
              <a:rPr lang="en-US" sz="3000" b="1" dirty="0">
                <a:latin typeface="Humnst777 BT" pitchFamily="1" charset="0"/>
                <a:ea typeface="Humnst777 BT" pitchFamily="1" charset="0"/>
                <a:cs typeface="Humnst777 BT" pitchFamily="1" charset="0"/>
              </a:rPr>
              <a:t> en su </a:t>
            </a:r>
            <a:r>
              <a:rPr lang="en-US" sz="3000" b="1" dirty="0" err="1">
                <a:latin typeface="Humnst777 BT" pitchFamily="1" charset="0"/>
                <a:ea typeface="Humnst777 BT" pitchFamily="1" charset="0"/>
                <a:cs typeface="Humnst777 BT" pitchFamily="1" charset="0"/>
              </a:rPr>
              <a:t>solicitud</a:t>
            </a:r>
            <a:r>
              <a:rPr lang="en-US" sz="3000" b="1" dirty="0">
                <a:latin typeface="Humnst777 BT" pitchFamily="1" charset="0"/>
                <a:ea typeface="Humnst777 BT" pitchFamily="1" charset="0"/>
                <a:cs typeface="Humnst777 BT" pitchFamily="1" charset="0"/>
              </a:rPr>
              <a:t> de crédito. </a:t>
            </a:r>
          </a:p>
          <a:p>
            <a:pPr marL="914400" lvl="5" indent="-457200" eaLnBrk="0" hangingPunct="0">
              <a:spcAft>
                <a:spcPts val="1200"/>
              </a:spcAft>
              <a:buClr>
                <a:schemeClr val="tx1"/>
              </a:buClr>
              <a:buSzPct val="100000"/>
              <a:buFont typeface="Arial"/>
              <a:buChar char="•"/>
              <a:defRPr/>
            </a:pPr>
            <a:r>
              <a:rPr lang="en-US" sz="2600" b="1" dirty="0" err="1">
                <a:latin typeface="Humnst777 BT" pitchFamily="1" charset="0"/>
                <a:ea typeface="Humnst777 BT" pitchFamily="1" charset="0"/>
                <a:cs typeface="Humnst777 BT" pitchFamily="1" charset="0"/>
              </a:rPr>
              <a:t>Después</a:t>
            </a:r>
            <a:r>
              <a:rPr lang="en-US" sz="2600" b="1" dirty="0">
                <a:latin typeface="Humnst777 BT" pitchFamily="1" charset="0"/>
                <a:ea typeface="Humnst777 BT" pitchFamily="1" charset="0"/>
                <a:cs typeface="Humnst777 BT" pitchFamily="1" charset="0"/>
              </a:rPr>
              <a:t> de un </a:t>
            </a:r>
            <a:r>
              <a:rPr lang="en-US" sz="2600" b="1" dirty="0" err="1">
                <a:latin typeface="Humnst777 BT" pitchFamily="1" charset="0"/>
                <a:ea typeface="Humnst777 BT" pitchFamily="1" charset="0"/>
                <a:cs typeface="Humnst777 BT" pitchFamily="1" charset="0"/>
              </a:rPr>
              <a:t>año</a:t>
            </a:r>
            <a:r>
              <a:rPr lang="en-US" sz="2600" b="1" dirty="0">
                <a:latin typeface="Humnst777 BT" pitchFamily="1" charset="0"/>
                <a:ea typeface="Humnst777 BT" pitchFamily="1" charset="0"/>
                <a:cs typeface="Humnst777 BT" pitchFamily="1" charset="0"/>
              </a:rPr>
              <a:t> de </a:t>
            </a:r>
            <a:r>
              <a:rPr lang="en-US" sz="2600" b="1" dirty="0" err="1">
                <a:latin typeface="Humnst777 BT" pitchFamily="1" charset="0"/>
                <a:ea typeface="Humnst777 BT" pitchFamily="1" charset="0"/>
                <a:cs typeface="Humnst777 BT" pitchFamily="1" charset="0"/>
              </a:rPr>
              <a:t>pagar</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puntualmente</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usted</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comenzará</a:t>
            </a:r>
            <a:r>
              <a:rPr lang="en-US" sz="2600" b="1" dirty="0">
                <a:latin typeface="Humnst777 BT" pitchFamily="1" charset="0"/>
                <a:ea typeface="Humnst777 BT" pitchFamily="1" charset="0"/>
                <a:cs typeface="Humnst777 BT" pitchFamily="1" charset="0"/>
              </a:rPr>
              <a:t> a </a:t>
            </a:r>
            <a:r>
              <a:rPr lang="en-US" sz="2600" b="1" dirty="0" err="1">
                <a:latin typeface="Humnst777 BT" pitchFamily="1" charset="0"/>
                <a:ea typeface="Humnst777 BT" pitchFamily="1" charset="0"/>
                <a:cs typeface="Humnst777 BT" pitchFamily="1" charset="0"/>
              </a:rPr>
              <a:t>recibir</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ofertas</a:t>
            </a:r>
            <a:r>
              <a:rPr lang="en-US" sz="2600" b="1" dirty="0">
                <a:latin typeface="Humnst777 BT" pitchFamily="1" charset="0"/>
                <a:ea typeface="Humnst777 BT" pitchFamily="1" charset="0"/>
                <a:cs typeface="Humnst777 BT" pitchFamily="1" charset="0"/>
              </a:rPr>
              <a:t> de crédito. </a:t>
            </a:r>
          </a:p>
          <a:p>
            <a:pPr marL="914400" lvl="5" indent="-457200" eaLnBrk="0" hangingPunct="0">
              <a:spcAft>
                <a:spcPts val="1200"/>
              </a:spcAft>
              <a:buClr>
                <a:schemeClr val="tx1"/>
              </a:buClr>
              <a:buSzPct val="100000"/>
              <a:buFont typeface="Arial"/>
              <a:buChar char="•"/>
              <a:defRPr/>
            </a:pPr>
            <a:r>
              <a:rPr lang="en-US" sz="2600" b="1" dirty="0" err="1">
                <a:latin typeface="Humnst777 BT" pitchFamily="1" charset="0"/>
                <a:ea typeface="Humnst777 BT" pitchFamily="1" charset="0"/>
                <a:cs typeface="Humnst777 BT" pitchFamily="1" charset="0"/>
              </a:rPr>
              <a:t>Será</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necesario</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que</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cierre</a:t>
            </a:r>
            <a:r>
              <a:rPr lang="en-US" sz="2600" b="1" dirty="0">
                <a:latin typeface="Humnst777 BT" pitchFamily="1" charset="0"/>
                <a:ea typeface="Humnst777 BT" pitchFamily="1" charset="0"/>
                <a:cs typeface="Humnst777 BT" pitchFamily="1" charset="0"/>
              </a:rPr>
              <a:t> la </a:t>
            </a:r>
            <a:r>
              <a:rPr lang="en-US" sz="2600" b="1" dirty="0" err="1">
                <a:latin typeface="Humnst777 BT" pitchFamily="1" charset="0"/>
                <a:ea typeface="Humnst777 BT" pitchFamily="1" charset="0"/>
                <a:cs typeface="Humnst777 BT" pitchFamily="1" charset="0"/>
              </a:rPr>
              <a:t>cuenta</a:t>
            </a:r>
            <a:r>
              <a:rPr lang="en-US" sz="2600" b="1" dirty="0">
                <a:latin typeface="Humnst777 BT" pitchFamily="1" charset="0"/>
                <a:ea typeface="Humnst777 BT" pitchFamily="1" charset="0"/>
                <a:cs typeface="Humnst777 BT" pitchFamily="1" charset="0"/>
              </a:rPr>
              <a:t> de </a:t>
            </a:r>
            <a:r>
              <a:rPr lang="en-US" sz="2600" b="1" dirty="0" err="1">
                <a:latin typeface="Humnst777 BT" pitchFamily="1" charset="0"/>
                <a:ea typeface="Humnst777 BT" pitchFamily="1" charset="0"/>
                <a:cs typeface="Humnst777 BT" pitchFamily="1" charset="0"/>
              </a:rPr>
              <a:t>cosignatario</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para</a:t>
            </a:r>
            <a:r>
              <a:rPr lang="en-US" sz="2600" b="1" dirty="0">
                <a:latin typeface="Humnst777 BT" pitchFamily="1" charset="0"/>
                <a:ea typeface="Humnst777 BT" pitchFamily="1" charset="0"/>
                <a:cs typeface="Humnst777 BT" pitchFamily="1" charset="0"/>
              </a:rPr>
              <a:t> </a:t>
            </a:r>
            <a:r>
              <a:rPr lang="en-US" sz="2600" b="1" dirty="0" err="1">
                <a:latin typeface="Humnst777 BT" pitchFamily="1" charset="0"/>
                <a:ea typeface="Humnst777 BT" pitchFamily="1" charset="0"/>
                <a:cs typeface="Humnst777 BT" pitchFamily="1" charset="0"/>
              </a:rPr>
              <a:t>eximirle</a:t>
            </a:r>
            <a:r>
              <a:rPr lang="en-US" sz="2600" b="1" dirty="0">
                <a:latin typeface="Humnst777 BT" pitchFamily="1" charset="0"/>
                <a:ea typeface="Humnst777 BT" pitchFamily="1" charset="0"/>
                <a:cs typeface="Humnst777 BT" pitchFamily="1" charset="0"/>
              </a:rPr>
              <a:t> a </a:t>
            </a:r>
            <a:r>
              <a:rPr lang="en-US" sz="2600" b="1" dirty="0" err="1">
                <a:latin typeface="Humnst777 BT" pitchFamily="1" charset="0"/>
                <a:ea typeface="Humnst777 BT" pitchFamily="1" charset="0"/>
                <a:cs typeface="Humnst777 BT" pitchFamily="1" charset="0"/>
              </a:rPr>
              <a:t>éste</a:t>
            </a:r>
            <a:r>
              <a:rPr lang="en-US" sz="2600" b="1" dirty="0">
                <a:latin typeface="Humnst777 BT" pitchFamily="1" charset="0"/>
                <a:ea typeface="Humnst777 BT" pitchFamily="1" charset="0"/>
                <a:cs typeface="Humnst777 BT" pitchFamily="1" charset="0"/>
              </a:rPr>
              <a:t> de </a:t>
            </a:r>
            <a:r>
              <a:rPr lang="en-US" sz="2600" b="1" dirty="0" err="1">
                <a:latin typeface="Humnst777 BT" pitchFamily="1" charset="0"/>
                <a:ea typeface="Humnst777 BT" pitchFamily="1" charset="0"/>
                <a:cs typeface="Humnst777 BT" pitchFamily="1" charset="0"/>
              </a:rPr>
              <a:t>responsabilidad</a:t>
            </a:r>
            <a:r>
              <a:rPr lang="en-US" sz="2600" b="1" dirty="0">
                <a:latin typeface="Humnst777 BT" pitchFamily="1" charset="0"/>
                <a:ea typeface="Humnst777 BT" pitchFamily="1" charset="0"/>
                <a:cs typeface="Humnst777 BT" pitchFamily="1" charset="0"/>
              </a:rPr>
              <a:t>.</a:t>
            </a: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buFont typeface="Arial" charset="0"/>
              <a:buChar char="•"/>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buFont typeface="Wingdings" charset="2"/>
              <a:buChar char="ü"/>
              <a:defRPr/>
            </a:pPr>
            <a:endParaRPr lang="en-US" sz="2800" b="1" dirty="0">
              <a:latin typeface="Humnst777 BT" pitchFamily="1"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p:txBody>
      </p:sp>
      <p:grpSp>
        <p:nvGrpSpPr>
          <p:cNvPr id="103432" name="Group 9">
            <a:extLst>
              <a:ext uri="{FF2B5EF4-FFF2-40B4-BE49-F238E27FC236}">
                <a16:creationId xmlns:a16="http://schemas.microsoft.com/office/drawing/2014/main" id="{52227E63-586D-1540-8B9F-617F6EFC1B55}"/>
              </a:ext>
            </a:extLst>
          </p:cNvPr>
          <p:cNvGrpSpPr>
            <a:grpSpLocks/>
          </p:cNvGrpSpPr>
          <p:nvPr/>
        </p:nvGrpSpPr>
        <p:grpSpPr bwMode="auto">
          <a:xfrm>
            <a:off x="2895600" y="6172200"/>
            <a:ext cx="3352800" cy="544513"/>
            <a:chOff x="2895600" y="6172200"/>
            <a:chExt cx="3352800" cy="544057"/>
          </a:xfrm>
        </p:grpSpPr>
        <p:sp>
          <p:nvSpPr>
            <p:cNvPr id="103433" name="Text Box 10">
              <a:extLst>
                <a:ext uri="{FF2B5EF4-FFF2-40B4-BE49-F238E27FC236}">
                  <a16:creationId xmlns:a16="http://schemas.microsoft.com/office/drawing/2014/main" id="{52622EEA-C24A-A24B-86A0-FDDE6BF80C4B}"/>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03434" name="Text Box 11">
              <a:extLst>
                <a:ext uri="{FF2B5EF4-FFF2-40B4-BE49-F238E27FC236}">
                  <a16:creationId xmlns:a16="http://schemas.microsoft.com/office/drawing/2014/main" id="{77EA8A2E-4B9E-AD4D-88C3-6A422115FEA7}"/>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AFB18A04-F60B-1E4A-8456-CA925A5CE8F3}"/>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05475" name="Rectangle 4">
            <a:extLst>
              <a:ext uri="{FF2B5EF4-FFF2-40B4-BE49-F238E27FC236}">
                <a16:creationId xmlns:a16="http://schemas.microsoft.com/office/drawing/2014/main" id="{ADA50E3B-7904-2843-A90B-823B0A772420}"/>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607CEE1-FF7A-3049-B63B-B2D0BA952EC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05477" name="Rectangle 13">
            <a:extLst>
              <a:ext uri="{FF2B5EF4-FFF2-40B4-BE49-F238E27FC236}">
                <a16:creationId xmlns:a16="http://schemas.microsoft.com/office/drawing/2014/main" id="{8F64ADE6-45BF-F74F-BE3E-37993DCCB8FB}"/>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05478" name="Text Box 4">
            <a:extLst>
              <a:ext uri="{FF2B5EF4-FFF2-40B4-BE49-F238E27FC236}">
                <a16:creationId xmlns:a16="http://schemas.microsoft.com/office/drawing/2014/main" id="{D9714729-90A8-1741-AE87-EC9C41E5A9AB}"/>
              </a:ext>
            </a:extLst>
          </p:cNvPr>
          <p:cNvSpPr txBox="1">
            <a:spLocks noChangeArrowheads="1"/>
          </p:cNvSpPr>
          <p:nvPr/>
        </p:nvSpPr>
        <p:spPr bwMode="auto">
          <a:xfrm>
            <a:off x="304800" y="204788"/>
            <a:ext cx="75358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Obtenga una tarjeta de crédito garantizada</a:t>
            </a:r>
          </a:p>
        </p:txBody>
      </p:sp>
      <p:sp>
        <p:nvSpPr>
          <p:cNvPr id="105479" name="Rectangle 3">
            <a:extLst>
              <a:ext uri="{FF2B5EF4-FFF2-40B4-BE49-F238E27FC236}">
                <a16:creationId xmlns:a16="http://schemas.microsoft.com/office/drawing/2014/main" id="{C5C3F836-F894-8A41-ACE5-DF70C37D38DA}"/>
              </a:ext>
            </a:extLst>
          </p:cNvPr>
          <p:cNvSpPr txBox="1">
            <a:spLocks noChangeArrowheads="1"/>
          </p:cNvSpPr>
          <p:nvPr/>
        </p:nvSpPr>
        <p:spPr bwMode="auto">
          <a:xfrm>
            <a:off x="698500" y="1581150"/>
            <a:ext cx="77597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Aft>
                <a:spcPts val="1200"/>
              </a:spcAft>
              <a:buClr>
                <a:schemeClr val="tx1"/>
              </a:buClr>
              <a:buSzPct val="100000"/>
              <a:buFont typeface="Wingdings" pitchFamily="2" charset="2"/>
              <a:buChar char="ü"/>
            </a:pPr>
            <a:r>
              <a:rPr lang="en-US" altLang="en-US" sz="2600" b="1">
                <a:latin typeface="Humnst777 BT" pitchFamily="1" charset="0"/>
              </a:rPr>
              <a:t>Las tarjetas de crédito garantizadas están respaldadas por dinero que usted deposita y mantiene en una cuenta de banco. </a:t>
            </a:r>
          </a:p>
          <a:p>
            <a:pPr lvl="1" defTabSz="914400">
              <a:spcAft>
                <a:spcPts val="1200"/>
              </a:spcAft>
              <a:buClr>
                <a:schemeClr val="tx1"/>
              </a:buClr>
              <a:buSzPct val="100000"/>
              <a:buFont typeface="Wingdings" pitchFamily="2" charset="2"/>
              <a:buChar char="ü"/>
            </a:pPr>
            <a:r>
              <a:rPr lang="en-US" altLang="en-US" sz="2600" b="1">
                <a:latin typeface="Humnst777 BT" pitchFamily="1" charset="0"/>
              </a:rPr>
              <a:t>Si no termina de pagar su tarjeta de crédito, el dinero en su cuenta se usará para cubrir la deuda. </a:t>
            </a:r>
          </a:p>
          <a:p>
            <a:pPr lvl="1" defTabSz="914400">
              <a:spcAft>
                <a:spcPts val="1200"/>
              </a:spcAft>
              <a:buClr>
                <a:schemeClr val="tx1"/>
              </a:buClr>
              <a:buSzPct val="100000"/>
              <a:buFont typeface="Wingdings" pitchFamily="2" charset="2"/>
              <a:buChar char="ü"/>
            </a:pPr>
            <a:r>
              <a:rPr lang="en-US" altLang="en-US" sz="2600" b="1">
                <a:latin typeface="Humnst777 BT" pitchFamily="1" charset="0"/>
              </a:rPr>
              <a:t>Aún quienes tienen mal crédito podr</a:t>
            </a:r>
            <a:r>
              <a:rPr lang="en-US" altLang="ja-JP" sz="2600" b="1">
                <a:latin typeface="Humnst777 BT" pitchFamily="1" charset="0"/>
              </a:rPr>
              <a:t>ía</a:t>
            </a:r>
            <a:r>
              <a:rPr lang="en-US" altLang="en-US" sz="2600" b="1">
                <a:latin typeface="Humnst777 BT" pitchFamily="1" charset="0"/>
              </a:rPr>
              <a:t>n obtener una tarjeta de crédito Visa o MasterCard garantizada. </a:t>
            </a: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05480" name="Group 9">
            <a:extLst>
              <a:ext uri="{FF2B5EF4-FFF2-40B4-BE49-F238E27FC236}">
                <a16:creationId xmlns:a16="http://schemas.microsoft.com/office/drawing/2014/main" id="{E06D1145-87E6-5A42-8FDD-23D4F4D0849C}"/>
              </a:ext>
            </a:extLst>
          </p:cNvPr>
          <p:cNvGrpSpPr>
            <a:grpSpLocks/>
          </p:cNvGrpSpPr>
          <p:nvPr/>
        </p:nvGrpSpPr>
        <p:grpSpPr bwMode="auto">
          <a:xfrm>
            <a:off x="2895600" y="6172200"/>
            <a:ext cx="3352800" cy="544513"/>
            <a:chOff x="2895600" y="6172200"/>
            <a:chExt cx="3352800" cy="544057"/>
          </a:xfrm>
        </p:grpSpPr>
        <p:sp>
          <p:nvSpPr>
            <p:cNvPr id="105481" name="Text Box 10">
              <a:extLst>
                <a:ext uri="{FF2B5EF4-FFF2-40B4-BE49-F238E27FC236}">
                  <a16:creationId xmlns:a16="http://schemas.microsoft.com/office/drawing/2014/main" id="{826FBAB1-E888-1C48-AAC2-F289721DEA17}"/>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05482" name="Text Box 11">
              <a:extLst>
                <a:ext uri="{FF2B5EF4-FFF2-40B4-BE49-F238E27FC236}">
                  <a16:creationId xmlns:a16="http://schemas.microsoft.com/office/drawing/2014/main" id="{DB639E83-DCAB-5B47-8190-8D4AD44AC24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AF93D72B-4265-2B4E-B461-D23EBAA053C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07523" name="Rectangle 4">
            <a:extLst>
              <a:ext uri="{FF2B5EF4-FFF2-40B4-BE49-F238E27FC236}">
                <a16:creationId xmlns:a16="http://schemas.microsoft.com/office/drawing/2014/main" id="{23956E28-E355-A54C-9377-AEB8003670AB}"/>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7A93BF9-B00A-DA48-8C4B-6AD858CD79C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07525" name="Rectangle 13">
            <a:extLst>
              <a:ext uri="{FF2B5EF4-FFF2-40B4-BE49-F238E27FC236}">
                <a16:creationId xmlns:a16="http://schemas.microsoft.com/office/drawing/2014/main" id="{E582CC77-94C6-7A48-8881-17E3A638464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07526" name="Text Box 4">
            <a:extLst>
              <a:ext uri="{FF2B5EF4-FFF2-40B4-BE49-F238E27FC236}">
                <a16:creationId xmlns:a16="http://schemas.microsoft.com/office/drawing/2014/main" id="{90B29E11-E7F3-E348-9E27-BFB10BB0DFEF}"/>
              </a:ext>
            </a:extLst>
          </p:cNvPr>
          <p:cNvSpPr txBox="1">
            <a:spLocks noChangeArrowheads="1"/>
          </p:cNvSpPr>
          <p:nvPr/>
        </p:nvSpPr>
        <p:spPr bwMode="auto">
          <a:xfrm>
            <a:off x="304800" y="204788"/>
            <a:ext cx="8610600"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Las tarjetas de crédito garantizadas le pueden ayudar a reparar su crédito.</a:t>
            </a:r>
          </a:p>
        </p:txBody>
      </p:sp>
      <p:sp>
        <p:nvSpPr>
          <p:cNvPr id="107527" name="Rectangle 3">
            <a:extLst>
              <a:ext uri="{FF2B5EF4-FFF2-40B4-BE49-F238E27FC236}">
                <a16:creationId xmlns:a16="http://schemas.microsoft.com/office/drawing/2014/main" id="{4F8ED262-04DD-4243-97B3-97EA2AEF8D22}"/>
              </a:ext>
            </a:extLst>
          </p:cNvPr>
          <p:cNvSpPr txBox="1">
            <a:spLocks noChangeArrowheads="1"/>
          </p:cNvSpPr>
          <p:nvPr/>
        </p:nvSpPr>
        <p:spPr bwMode="auto">
          <a:xfrm>
            <a:off x="1006475" y="2522538"/>
            <a:ext cx="7231063"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Aft>
                <a:spcPts val="1200"/>
              </a:spcAft>
              <a:buClr>
                <a:schemeClr val="tx1"/>
              </a:buClr>
              <a:buSzPct val="100000"/>
              <a:buFont typeface="Wingdings" pitchFamily="2" charset="2"/>
              <a:buChar char="ü"/>
            </a:pPr>
            <a:r>
              <a:rPr lang="es-ES" altLang="en-US" sz="3200" b="1">
                <a:latin typeface="Humnst777 BT" pitchFamily="1" charset="0"/>
              </a:rPr>
              <a:t>Asegúrese que la compañía que emite la tarjeta de crédito le informe a las agencias crediticias sobre sus pagos.</a:t>
            </a:r>
            <a:endParaRPr lang="en-US" altLang="en-US" sz="3200" b="1">
              <a:latin typeface="Humnst777 BT" pitchFamily="1" charset="0"/>
            </a:endParaRPr>
          </a:p>
          <a:p>
            <a:pPr lvl="1" defTabSz="914400">
              <a:spcAft>
                <a:spcPts val="1200"/>
              </a:spcAft>
              <a:buClr>
                <a:schemeClr val="tx1"/>
              </a:buClr>
              <a:buSzPct val="100000"/>
            </a:pPr>
            <a:endParaRPr lang="en-US" altLang="en-US" sz="3200" b="1">
              <a:latin typeface="Humnst777 BT" pitchFamily="1" charset="0"/>
            </a:endParaRPr>
          </a:p>
          <a:p>
            <a:pPr lvl="1" defTabSz="914400">
              <a:spcAft>
                <a:spcPts val="600"/>
              </a:spcAft>
              <a:buClr>
                <a:schemeClr val="tx1"/>
              </a:buClr>
              <a:buSzPct val="100000"/>
            </a:pPr>
            <a:endParaRPr lang="en-US" altLang="en-US" sz="3200" b="1">
              <a:latin typeface="Humnst777 BT" pitchFamily="1" charset="0"/>
            </a:endParaRPr>
          </a:p>
          <a:p>
            <a:pPr lvl="1" defTabSz="914400">
              <a:spcAft>
                <a:spcPts val="600"/>
              </a:spcAft>
              <a:buClr>
                <a:schemeClr val="tx1"/>
              </a:buClr>
              <a:buSzPct val="100000"/>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07528" name="Group 9">
            <a:extLst>
              <a:ext uri="{FF2B5EF4-FFF2-40B4-BE49-F238E27FC236}">
                <a16:creationId xmlns:a16="http://schemas.microsoft.com/office/drawing/2014/main" id="{D9D7716D-5399-7D46-AE1B-E52AE72796E4}"/>
              </a:ext>
            </a:extLst>
          </p:cNvPr>
          <p:cNvGrpSpPr>
            <a:grpSpLocks/>
          </p:cNvGrpSpPr>
          <p:nvPr/>
        </p:nvGrpSpPr>
        <p:grpSpPr bwMode="auto">
          <a:xfrm>
            <a:off x="2895600" y="6172200"/>
            <a:ext cx="3352800" cy="544513"/>
            <a:chOff x="2895600" y="6172200"/>
            <a:chExt cx="3352800" cy="544057"/>
          </a:xfrm>
        </p:grpSpPr>
        <p:sp>
          <p:nvSpPr>
            <p:cNvPr id="107529" name="Text Box 10">
              <a:extLst>
                <a:ext uri="{FF2B5EF4-FFF2-40B4-BE49-F238E27FC236}">
                  <a16:creationId xmlns:a16="http://schemas.microsoft.com/office/drawing/2014/main" id="{A890EE91-5B1D-164A-AF09-35B185A4EEDD}"/>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07530" name="Text Box 11">
              <a:extLst>
                <a:ext uri="{FF2B5EF4-FFF2-40B4-BE49-F238E27FC236}">
                  <a16:creationId xmlns:a16="http://schemas.microsoft.com/office/drawing/2014/main" id="{9E59C3A3-B0A5-804F-B899-4C15D83464E4}"/>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B75044C1-4448-FB4F-B194-C1FBF1BDDD1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09571" name="Rectangle 4">
            <a:extLst>
              <a:ext uri="{FF2B5EF4-FFF2-40B4-BE49-F238E27FC236}">
                <a16:creationId xmlns:a16="http://schemas.microsoft.com/office/drawing/2014/main" id="{04395D08-C690-0B4C-A9AD-F8F47062C6C3}"/>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6D573B3-9AF8-8644-8DDC-5FD04D8846AF}"/>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09573" name="Rectangle 13">
            <a:extLst>
              <a:ext uri="{FF2B5EF4-FFF2-40B4-BE49-F238E27FC236}">
                <a16:creationId xmlns:a16="http://schemas.microsoft.com/office/drawing/2014/main" id="{61D3959B-866E-4345-9020-1EF14FFE010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09574" name="Text Box 4">
            <a:extLst>
              <a:ext uri="{FF2B5EF4-FFF2-40B4-BE49-F238E27FC236}">
                <a16:creationId xmlns:a16="http://schemas.microsoft.com/office/drawing/2014/main" id="{89040612-5EEA-6240-8383-7E44FB9FC2FA}"/>
              </a:ext>
            </a:extLst>
          </p:cNvPr>
          <p:cNvSpPr txBox="1">
            <a:spLocks noChangeArrowheads="1"/>
          </p:cNvSpPr>
          <p:nvPr/>
        </p:nvSpPr>
        <p:spPr bwMode="auto">
          <a:xfrm>
            <a:off x="304800" y="204788"/>
            <a:ext cx="83994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La forma en que usa su tarjeta de crédito garantizada es importante.</a:t>
            </a:r>
          </a:p>
        </p:txBody>
      </p:sp>
      <p:sp>
        <p:nvSpPr>
          <p:cNvPr id="109575" name="Rectangle 3">
            <a:extLst>
              <a:ext uri="{FF2B5EF4-FFF2-40B4-BE49-F238E27FC236}">
                <a16:creationId xmlns:a16="http://schemas.microsoft.com/office/drawing/2014/main" id="{7610C66B-25B1-E644-8BA0-A5E613E9D456}"/>
              </a:ext>
            </a:extLst>
          </p:cNvPr>
          <p:cNvSpPr txBox="1">
            <a:spLocks noChangeArrowheads="1"/>
          </p:cNvSpPr>
          <p:nvPr/>
        </p:nvSpPr>
        <p:spPr bwMode="auto">
          <a:xfrm>
            <a:off x="782638" y="1639888"/>
            <a:ext cx="7650162"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Aft>
                <a:spcPts val="1800"/>
              </a:spcAft>
              <a:buClr>
                <a:schemeClr val="tx1"/>
              </a:buClr>
              <a:buSzPct val="100000"/>
              <a:buFont typeface="Wingdings" pitchFamily="2" charset="2"/>
              <a:buChar char="ü"/>
            </a:pPr>
            <a:r>
              <a:rPr lang="en-US" altLang="en-US" sz="2800" b="1">
                <a:latin typeface="Humnst777 BT" pitchFamily="1" charset="0"/>
              </a:rPr>
              <a:t>Demuestre que puede manejar el crédito de manera responsable usando su tarjeta para algunas compras. </a:t>
            </a:r>
          </a:p>
          <a:p>
            <a:pPr lvl="1" defTabSz="914400">
              <a:spcAft>
                <a:spcPts val="1800"/>
              </a:spcAft>
              <a:buClr>
                <a:schemeClr val="tx1"/>
              </a:buClr>
              <a:buSzPct val="100000"/>
              <a:buFont typeface="Wingdings" pitchFamily="2" charset="2"/>
              <a:buChar char="ü"/>
            </a:pPr>
            <a:r>
              <a:rPr lang="en-US" altLang="en-US" sz="2800" b="1">
                <a:latin typeface="Humnst777 BT" pitchFamily="1" charset="0"/>
              </a:rPr>
              <a:t>Efectúe todos los pagos antes de la fecha de vencimiento y pague el saldo completo todos los meses. </a:t>
            </a:r>
          </a:p>
          <a:p>
            <a:pPr lvl="1" defTabSz="914400">
              <a:spcAft>
                <a:spcPts val="1800"/>
              </a:spcAft>
              <a:buClr>
                <a:schemeClr val="tx1"/>
              </a:buClr>
              <a:buSzPct val="100000"/>
              <a:buFont typeface="Wingdings" pitchFamily="2" charset="2"/>
              <a:buChar char="ü"/>
            </a:pPr>
            <a:r>
              <a:rPr lang="en-US" altLang="en-US" sz="2800" b="1">
                <a:latin typeface="Humnst777 BT" pitchFamily="1" charset="0"/>
              </a:rPr>
              <a:t>Después de un año solicite una tarjeta común sin garantía.</a:t>
            </a: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09576" name="Group 9">
            <a:extLst>
              <a:ext uri="{FF2B5EF4-FFF2-40B4-BE49-F238E27FC236}">
                <a16:creationId xmlns:a16="http://schemas.microsoft.com/office/drawing/2014/main" id="{64030FBA-B11B-B14F-AFA2-01BFE0250987}"/>
              </a:ext>
            </a:extLst>
          </p:cNvPr>
          <p:cNvGrpSpPr>
            <a:grpSpLocks/>
          </p:cNvGrpSpPr>
          <p:nvPr/>
        </p:nvGrpSpPr>
        <p:grpSpPr bwMode="auto">
          <a:xfrm>
            <a:off x="2895600" y="6172200"/>
            <a:ext cx="3352800" cy="544513"/>
            <a:chOff x="2895600" y="6172200"/>
            <a:chExt cx="3352800" cy="544057"/>
          </a:xfrm>
        </p:grpSpPr>
        <p:sp>
          <p:nvSpPr>
            <p:cNvPr id="109577" name="Text Box 10">
              <a:extLst>
                <a:ext uri="{FF2B5EF4-FFF2-40B4-BE49-F238E27FC236}">
                  <a16:creationId xmlns:a16="http://schemas.microsoft.com/office/drawing/2014/main" id="{9D69F08D-64A7-C648-85AD-82117AA5BBE6}"/>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09578" name="Text Box 11">
              <a:extLst>
                <a:ext uri="{FF2B5EF4-FFF2-40B4-BE49-F238E27FC236}">
                  <a16:creationId xmlns:a16="http://schemas.microsoft.com/office/drawing/2014/main" id="{753DB11F-B1D7-2141-BC9D-3C387035822E}"/>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84064BDF-E22E-5740-B8D9-0269A9BF9F2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11619" name="Rectangle 4">
            <a:extLst>
              <a:ext uri="{FF2B5EF4-FFF2-40B4-BE49-F238E27FC236}">
                <a16:creationId xmlns:a16="http://schemas.microsoft.com/office/drawing/2014/main" id="{886E1573-CD9C-AB4C-AAC1-2C040E68868F}"/>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04B43034-9A21-DC47-8132-287FB1B4E85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11621" name="Rectangle 13">
            <a:extLst>
              <a:ext uri="{FF2B5EF4-FFF2-40B4-BE49-F238E27FC236}">
                <a16:creationId xmlns:a16="http://schemas.microsoft.com/office/drawing/2014/main" id="{8E47E554-6AC3-3C46-B5CB-F5F253B6EEC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11622" name="Text Box 4">
            <a:extLst>
              <a:ext uri="{FF2B5EF4-FFF2-40B4-BE49-F238E27FC236}">
                <a16:creationId xmlns:a16="http://schemas.microsoft.com/office/drawing/2014/main" id="{3DEBC184-0C66-2440-B158-D405896073A3}"/>
              </a:ext>
            </a:extLst>
          </p:cNvPr>
          <p:cNvSpPr txBox="1">
            <a:spLocks noChangeArrowheads="1"/>
          </p:cNvSpPr>
          <p:nvPr/>
        </p:nvSpPr>
        <p:spPr bwMode="auto">
          <a:xfrm>
            <a:off x="304800" y="204788"/>
            <a:ext cx="75358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Límites de crédito en las tarjetas garantizadas</a:t>
            </a:r>
          </a:p>
        </p:txBody>
      </p:sp>
      <p:sp>
        <p:nvSpPr>
          <p:cNvPr id="60423" name="Rectangle 3">
            <a:extLst>
              <a:ext uri="{FF2B5EF4-FFF2-40B4-BE49-F238E27FC236}">
                <a16:creationId xmlns:a16="http://schemas.microsoft.com/office/drawing/2014/main" id="{C6F50532-0134-4B43-8B4C-BBEFB2190CD3}"/>
              </a:ext>
            </a:extLst>
          </p:cNvPr>
          <p:cNvSpPr txBox="1">
            <a:spLocks noChangeArrowheads="1"/>
          </p:cNvSpPr>
          <p:nvPr/>
        </p:nvSpPr>
        <p:spPr bwMode="auto">
          <a:xfrm>
            <a:off x="1066797" y="1744133"/>
            <a:ext cx="7150103" cy="4495796"/>
          </a:xfrm>
          <a:prstGeom prst="rect">
            <a:avLst/>
          </a:prstGeom>
          <a:noFill/>
          <a:ln w="9525">
            <a:noFill/>
            <a:miter lim="800000"/>
            <a:headEnd/>
            <a:tailEnd/>
          </a:ln>
        </p:spPr>
        <p:txBody>
          <a:bodyPr lIns="92075" tIns="46038" rIns="92075" bIns="46038"/>
          <a:lstStyle/>
          <a:p>
            <a:pPr marL="457200" indent="-457200" defTabSz="914400" eaLnBrk="0" hangingPunct="0">
              <a:spcBef>
                <a:spcPts val="0"/>
              </a:spcBef>
              <a:spcAft>
                <a:spcPts val="1800"/>
              </a:spcAft>
              <a:buClr>
                <a:schemeClr val="tx1"/>
              </a:buClr>
              <a:buSzPct val="100000"/>
              <a:buFont typeface="Wingdings" charset="2"/>
              <a:buChar char="ü"/>
              <a:defRPr/>
            </a:pPr>
            <a:r>
              <a:rPr lang="en-US" sz="3200" b="1" dirty="0">
                <a:latin typeface="Humnst777 BT" pitchFamily="1" charset="0"/>
                <a:ea typeface="Humnst777 BT" pitchFamily="1" charset="0"/>
                <a:cs typeface="Humnst777 BT" pitchFamily="1" charset="0"/>
              </a:rPr>
              <a:t>La </a:t>
            </a:r>
            <a:r>
              <a:rPr lang="en-US" sz="3200" b="1" dirty="0" err="1">
                <a:latin typeface="Humnst777 BT" pitchFamily="1" charset="0"/>
                <a:ea typeface="Humnst777 BT" pitchFamily="1" charset="0"/>
                <a:cs typeface="Humnst777 BT" pitchFamily="1" charset="0"/>
              </a:rPr>
              <a:t>cantidad</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máxima</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que</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puede</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cargar</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es</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por</a:t>
            </a:r>
            <a:r>
              <a:rPr lang="en-US" sz="3200" b="1" dirty="0">
                <a:latin typeface="Humnst777 BT" pitchFamily="1" charset="0"/>
                <a:ea typeface="Humnst777 BT" pitchFamily="1" charset="0"/>
                <a:cs typeface="Humnst777 BT" pitchFamily="1" charset="0"/>
              </a:rPr>
              <a:t> lo general </a:t>
            </a:r>
            <a:r>
              <a:rPr lang="en-US" sz="3200" b="1" dirty="0" err="1">
                <a:latin typeface="Humnst777 BT" pitchFamily="1" charset="0"/>
                <a:ea typeface="Humnst777 BT" pitchFamily="1" charset="0"/>
                <a:cs typeface="Humnst777 BT" pitchFamily="1" charset="0"/>
              </a:rPr>
              <a:t>equivalente</a:t>
            </a:r>
            <a:r>
              <a:rPr lang="en-US" sz="3200" b="1" dirty="0">
                <a:latin typeface="Humnst777 BT" pitchFamily="1" charset="0"/>
                <a:ea typeface="Humnst777 BT" pitchFamily="1" charset="0"/>
                <a:cs typeface="Humnst777 BT" pitchFamily="1" charset="0"/>
              </a:rPr>
              <a:t> a la </a:t>
            </a:r>
            <a:r>
              <a:rPr lang="en-US" sz="3200" b="1" dirty="0" err="1">
                <a:latin typeface="Humnst777 BT" pitchFamily="1" charset="0"/>
                <a:ea typeface="Humnst777 BT" pitchFamily="1" charset="0"/>
                <a:cs typeface="Humnst777 BT" pitchFamily="1" charset="0"/>
              </a:rPr>
              <a:t>cantidad</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que</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deposita</a:t>
            </a:r>
            <a:r>
              <a:rPr lang="en-US" sz="3200" b="1" dirty="0">
                <a:latin typeface="Humnst777 BT" pitchFamily="1" charset="0"/>
                <a:ea typeface="Humnst777 BT" pitchFamily="1" charset="0"/>
                <a:cs typeface="Humnst777 BT" pitchFamily="1" charset="0"/>
              </a:rPr>
              <a:t>. </a:t>
            </a:r>
          </a:p>
          <a:p>
            <a:pPr marL="914400" lvl="5" indent="-457200" eaLnBrk="0" hangingPunct="0">
              <a:spcAft>
                <a:spcPts val="1800"/>
              </a:spcAft>
              <a:buClr>
                <a:schemeClr val="tx1"/>
              </a:buClr>
              <a:buSzPct val="100000"/>
              <a:buFont typeface="Arial"/>
              <a:buChar char="•"/>
              <a:defRPr/>
            </a:pPr>
            <a:r>
              <a:rPr lang="es-ES" sz="2800" b="1" dirty="0">
                <a:latin typeface="Humnst777 BT" pitchFamily="1" charset="0"/>
                <a:ea typeface="Humnst777 BT" pitchFamily="1" charset="0"/>
                <a:cs typeface="Humnst777 BT" pitchFamily="1" charset="0"/>
              </a:rPr>
              <a:t>Busque una tarjeta que le pague intereses por su depósito</a:t>
            </a:r>
            <a:r>
              <a:rPr lang="en-US" sz="2800" b="1" dirty="0">
                <a:latin typeface="Humnst777 BT" pitchFamily="1" charset="0"/>
                <a:ea typeface="Humnst777 BT" pitchFamily="1" charset="0"/>
                <a:cs typeface="Humnst777 BT" pitchFamily="1" charset="0"/>
              </a:rPr>
              <a:t>.</a:t>
            </a:r>
          </a:p>
          <a:p>
            <a:pPr marL="1188720" lvl="4" indent="-457200" defTabSz="914400" eaLnBrk="0" hangingPunct="0">
              <a:spcBef>
                <a:spcPts val="0"/>
              </a:spcBef>
              <a:spcAft>
                <a:spcPts val="6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buFont typeface="Arial" charset="0"/>
              <a:buChar char="•"/>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buFont typeface="Wingdings" charset="2"/>
              <a:buChar char="ü"/>
              <a:defRPr/>
            </a:pPr>
            <a:endParaRPr lang="en-US" sz="2800" b="1" dirty="0">
              <a:latin typeface="Humnst777 BT" pitchFamily="1"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p:txBody>
      </p:sp>
      <p:grpSp>
        <p:nvGrpSpPr>
          <p:cNvPr id="111624" name="Group 9">
            <a:extLst>
              <a:ext uri="{FF2B5EF4-FFF2-40B4-BE49-F238E27FC236}">
                <a16:creationId xmlns:a16="http://schemas.microsoft.com/office/drawing/2014/main" id="{969E447C-D26C-B14F-A891-E42C4A1C5EAA}"/>
              </a:ext>
            </a:extLst>
          </p:cNvPr>
          <p:cNvGrpSpPr>
            <a:grpSpLocks/>
          </p:cNvGrpSpPr>
          <p:nvPr/>
        </p:nvGrpSpPr>
        <p:grpSpPr bwMode="auto">
          <a:xfrm>
            <a:off x="2895600" y="6172200"/>
            <a:ext cx="3352800" cy="544513"/>
            <a:chOff x="2895600" y="6172200"/>
            <a:chExt cx="3352800" cy="544057"/>
          </a:xfrm>
        </p:grpSpPr>
        <p:sp>
          <p:nvSpPr>
            <p:cNvPr id="111625" name="Text Box 10">
              <a:extLst>
                <a:ext uri="{FF2B5EF4-FFF2-40B4-BE49-F238E27FC236}">
                  <a16:creationId xmlns:a16="http://schemas.microsoft.com/office/drawing/2014/main" id="{371E59B1-51C4-6645-8B10-4955B2A81F6F}"/>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11626" name="Text Box 11">
              <a:extLst>
                <a:ext uri="{FF2B5EF4-FFF2-40B4-BE49-F238E27FC236}">
                  <a16:creationId xmlns:a16="http://schemas.microsoft.com/office/drawing/2014/main" id="{EA7357D9-9ED3-974A-889A-98134932186B}"/>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F746036C-2FE0-5640-9E12-292E0176FEA6}"/>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13667" name="Rectangle 4">
            <a:extLst>
              <a:ext uri="{FF2B5EF4-FFF2-40B4-BE49-F238E27FC236}">
                <a16:creationId xmlns:a16="http://schemas.microsoft.com/office/drawing/2014/main" id="{B4461DB9-3297-224F-B03A-9C70E67E7D02}"/>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EC64741-8CFB-C84C-920E-91C0B819E78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13669" name="Rectangle 13">
            <a:extLst>
              <a:ext uri="{FF2B5EF4-FFF2-40B4-BE49-F238E27FC236}">
                <a16:creationId xmlns:a16="http://schemas.microsoft.com/office/drawing/2014/main" id="{444AF813-92B4-E44B-91AD-B1924F17EFFB}"/>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13670" name="Text Box 4">
            <a:extLst>
              <a:ext uri="{FF2B5EF4-FFF2-40B4-BE49-F238E27FC236}">
                <a16:creationId xmlns:a16="http://schemas.microsoft.com/office/drawing/2014/main" id="{8720D0FD-D8CF-954A-92EF-71183D2EBB93}"/>
              </a:ext>
            </a:extLst>
          </p:cNvPr>
          <p:cNvSpPr txBox="1">
            <a:spLocks noChangeArrowheads="1"/>
          </p:cNvSpPr>
          <p:nvPr/>
        </p:nvSpPr>
        <p:spPr bwMode="auto">
          <a:xfrm>
            <a:off x="304800" y="204788"/>
            <a:ext cx="85471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Cargos por tarjetas garantizadas </a:t>
            </a:r>
          </a:p>
        </p:txBody>
      </p:sp>
      <p:sp>
        <p:nvSpPr>
          <p:cNvPr id="112647" name="Rectangle 3">
            <a:extLst>
              <a:ext uri="{FF2B5EF4-FFF2-40B4-BE49-F238E27FC236}">
                <a16:creationId xmlns:a16="http://schemas.microsoft.com/office/drawing/2014/main" id="{2A4A94B6-9695-9047-B342-0998E2DC3D22}"/>
              </a:ext>
            </a:extLst>
          </p:cNvPr>
          <p:cNvSpPr txBox="1">
            <a:spLocks noChangeArrowheads="1"/>
          </p:cNvSpPr>
          <p:nvPr/>
        </p:nvSpPr>
        <p:spPr bwMode="auto">
          <a:xfrm>
            <a:off x="944563" y="1779588"/>
            <a:ext cx="7437437" cy="3522662"/>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1800"/>
              </a:spcAft>
              <a:buClr>
                <a:schemeClr val="tx1"/>
              </a:buClr>
              <a:buSzPct val="100000"/>
              <a:buFont typeface="Wingdings" pitchFamily="2" charset="2"/>
              <a:buChar char="ü"/>
            </a:pPr>
            <a:r>
              <a:rPr lang="en-US" altLang="en-US" sz="3200"/>
              <a:t>¿</a:t>
            </a:r>
            <a:r>
              <a:rPr lang="en-US" altLang="en-US" sz="3200" b="1">
                <a:latin typeface="Humnst777 BT" pitchFamily="1" charset="0"/>
              </a:rPr>
              <a:t>Cuáles son cargos razonables?</a:t>
            </a:r>
          </a:p>
          <a:p>
            <a:pPr defTabSz="914400">
              <a:spcAft>
                <a:spcPts val="1800"/>
              </a:spcAft>
              <a:buClr>
                <a:schemeClr val="tx1"/>
              </a:buClr>
              <a:buSzPct val="100000"/>
              <a:buFont typeface="Wingdings" pitchFamily="2" charset="2"/>
              <a:buChar char="ü"/>
            </a:pPr>
            <a:r>
              <a:rPr lang="en-US" altLang="en-US" sz="3200" b="1">
                <a:latin typeface="Humnst777 BT" pitchFamily="1" charset="0"/>
              </a:rPr>
              <a:t>Las tarjetas garantizadas siempre cobran un cargo annual.</a:t>
            </a:r>
          </a:p>
          <a:p>
            <a:pPr defTabSz="914400">
              <a:spcAft>
                <a:spcPts val="1800"/>
              </a:spcAft>
              <a:buClr>
                <a:schemeClr val="tx1"/>
              </a:buClr>
              <a:buSzPct val="100000"/>
              <a:buFont typeface="Wingdings" pitchFamily="2" charset="2"/>
              <a:buChar char="ü"/>
            </a:pPr>
            <a:r>
              <a:rPr lang="en-US" altLang="en-US" sz="3200" b="1">
                <a:latin typeface="Humnst777 BT" pitchFamily="1" charset="0"/>
              </a:rPr>
              <a:t> </a:t>
            </a:r>
            <a:r>
              <a:rPr lang="es-ES" altLang="en-US" sz="3200" b="1">
                <a:latin typeface="Humnst777 BT" pitchFamily="1" charset="0"/>
              </a:rPr>
              <a:t>Evite los cargos iniciales altos</a:t>
            </a:r>
            <a:r>
              <a:rPr lang="en-US" altLang="en-US" sz="3200" b="1">
                <a:latin typeface="Humnst777 BT" pitchFamily="1" charset="0"/>
              </a:rPr>
              <a:t>.</a:t>
            </a: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13672" name="Group 9">
            <a:extLst>
              <a:ext uri="{FF2B5EF4-FFF2-40B4-BE49-F238E27FC236}">
                <a16:creationId xmlns:a16="http://schemas.microsoft.com/office/drawing/2014/main" id="{F224EC6C-6B16-024E-8E8F-858577F4751D}"/>
              </a:ext>
            </a:extLst>
          </p:cNvPr>
          <p:cNvGrpSpPr>
            <a:grpSpLocks/>
          </p:cNvGrpSpPr>
          <p:nvPr/>
        </p:nvGrpSpPr>
        <p:grpSpPr bwMode="auto">
          <a:xfrm>
            <a:off x="2895600" y="6172200"/>
            <a:ext cx="3352800" cy="544513"/>
            <a:chOff x="2895600" y="6172200"/>
            <a:chExt cx="3352800" cy="544057"/>
          </a:xfrm>
        </p:grpSpPr>
        <p:sp>
          <p:nvSpPr>
            <p:cNvPr id="113673" name="Text Box 10">
              <a:extLst>
                <a:ext uri="{FF2B5EF4-FFF2-40B4-BE49-F238E27FC236}">
                  <a16:creationId xmlns:a16="http://schemas.microsoft.com/office/drawing/2014/main" id="{5A482B68-88B3-F04D-8DFE-AD51B838321B}"/>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13674" name="Text Box 11">
              <a:extLst>
                <a:ext uri="{FF2B5EF4-FFF2-40B4-BE49-F238E27FC236}">
                  <a16:creationId xmlns:a16="http://schemas.microsoft.com/office/drawing/2014/main" id="{CFF7F28C-4D24-F743-87AA-83901FE4F5B9}"/>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3A67CAF-ECD1-E942-87A8-3AF18E537A8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3555" name="Rectangle 4">
            <a:extLst>
              <a:ext uri="{FF2B5EF4-FFF2-40B4-BE49-F238E27FC236}">
                <a16:creationId xmlns:a16="http://schemas.microsoft.com/office/drawing/2014/main" id="{68BDF674-E89C-F74A-BF20-8AB35EEF5D65}"/>
              </a:ext>
            </a:extLst>
          </p:cNvPr>
          <p:cNvSpPr>
            <a:spLocks noChangeArrowheads="1"/>
          </p:cNvSpPr>
          <p:nvPr/>
        </p:nvSpPr>
        <p:spPr bwMode="auto">
          <a:xfrm>
            <a:off x="0" y="54483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5A91BEE-B6E5-BB4C-A517-4B1ABF31385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3557" name="Rectangle 13">
            <a:extLst>
              <a:ext uri="{FF2B5EF4-FFF2-40B4-BE49-F238E27FC236}">
                <a16:creationId xmlns:a16="http://schemas.microsoft.com/office/drawing/2014/main" id="{DADE850A-DA0A-1A44-B6C1-6162F22F8195}"/>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3558" name="Text Box 4">
            <a:extLst>
              <a:ext uri="{FF2B5EF4-FFF2-40B4-BE49-F238E27FC236}">
                <a16:creationId xmlns:a16="http://schemas.microsoft.com/office/drawing/2014/main" id="{40D42FEE-0A68-4C41-B2BC-3235D178D44B}"/>
              </a:ext>
            </a:extLst>
          </p:cNvPr>
          <p:cNvSpPr txBox="1">
            <a:spLocks noChangeArrowheads="1"/>
          </p:cNvSpPr>
          <p:nvPr/>
        </p:nvSpPr>
        <p:spPr bwMode="auto">
          <a:xfrm>
            <a:off x="304800" y="204788"/>
            <a:ext cx="8636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En las carpetas de los participantes</a:t>
            </a:r>
          </a:p>
          <a:p>
            <a:pPr eaLnBrk="1" hangingPunct="1"/>
            <a:endParaRPr lang="en-US" altLang="en-US" sz="2800" b="1">
              <a:latin typeface="Humnst777 BT" pitchFamily="1" charset="0"/>
            </a:endParaRPr>
          </a:p>
        </p:txBody>
      </p:sp>
      <p:sp>
        <p:nvSpPr>
          <p:cNvPr id="23559" name="Rectangle 3">
            <a:extLst>
              <a:ext uri="{FF2B5EF4-FFF2-40B4-BE49-F238E27FC236}">
                <a16:creationId xmlns:a16="http://schemas.microsoft.com/office/drawing/2014/main" id="{9F313E56-CD00-4543-AF61-BA8CDF455296}"/>
              </a:ext>
            </a:extLst>
          </p:cNvPr>
          <p:cNvSpPr txBox="1">
            <a:spLocks noChangeArrowheads="1"/>
          </p:cNvSpPr>
          <p:nvPr/>
        </p:nvSpPr>
        <p:spPr bwMode="auto">
          <a:xfrm>
            <a:off x="1058863" y="1084263"/>
            <a:ext cx="7424737"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457200"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2" eaLnBrk="1" hangingPunct="1">
              <a:spcBef>
                <a:spcPts val="475"/>
              </a:spcBef>
              <a:buFont typeface="Wingdings" pitchFamily="2" charset="2"/>
              <a:buChar char="ü"/>
            </a:pPr>
            <a:r>
              <a:rPr lang="es-ES" altLang="en-US" sz="2600" b="1" dirty="0">
                <a:latin typeface="Humnst777 BT" pitchFamily="1" charset="0"/>
              </a:rPr>
              <a:t>Mejore su crédito (folleto)</a:t>
            </a:r>
            <a:endParaRPr lang="en-US" altLang="en-US" sz="2600" b="1" dirty="0">
              <a:latin typeface="Humnst777 BT" pitchFamily="1" charset="0"/>
            </a:endParaRPr>
          </a:p>
          <a:p>
            <a:pPr lvl="2" eaLnBrk="1" hangingPunct="1">
              <a:spcBef>
                <a:spcPts val="475"/>
              </a:spcBef>
              <a:buFont typeface="Wingdings" pitchFamily="2" charset="2"/>
              <a:buChar char="ü"/>
            </a:pPr>
            <a:r>
              <a:rPr lang="es-ES" altLang="en-US" sz="2600" b="1" dirty="0">
                <a:latin typeface="Humnst777 BT" pitchFamily="1" charset="0"/>
              </a:rPr>
              <a:t>Actividad sobre c</a:t>
            </a:r>
            <a:r>
              <a:rPr lang="es-ES" altLang="ja-JP" sz="2600" b="1" dirty="0">
                <a:latin typeface="Humnst777 BT" pitchFamily="1" charset="0"/>
              </a:rPr>
              <a:t>ó</a:t>
            </a:r>
            <a:r>
              <a:rPr lang="es-ES" altLang="en-US" sz="2600" b="1" dirty="0">
                <a:latin typeface="Humnst777 BT" pitchFamily="1" charset="0"/>
              </a:rPr>
              <a:t>mo evaluar avisos clasificados de servicios financieros</a:t>
            </a:r>
            <a:endParaRPr lang="en-US" altLang="en-US" sz="2600" b="1" dirty="0">
              <a:latin typeface="Humnst777 BT" pitchFamily="1" charset="0"/>
            </a:endParaRPr>
          </a:p>
          <a:p>
            <a:pPr lvl="2" eaLnBrk="1" hangingPunct="1">
              <a:spcBef>
                <a:spcPts val="475"/>
              </a:spcBef>
              <a:buFont typeface="Wingdings" pitchFamily="2" charset="2"/>
              <a:buChar char="ü"/>
            </a:pPr>
            <a:r>
              <a:rPr lang="es-ES" altLang="en-US" sz="2600" b="1" dirty="0">
                <a:latin typeface="Humnst777 BT" pitchFamily="1" charset="0"/>
              </a:rPr>
              <a:t>Ejercicio sobre pagos de deudas</a:t>
            </a:r>
            <a:endParaRPr lang="en-US" altLang="en-US" sz="2600" b="1" dirty="0">
              <a:latin typeface="Humnst777 BT" pitchFamily="1" charset="0"/>
            </a:endParaRPr>
          </a:p>
          <a:p>
            <a:pPr lvl="2" eaLnBrk="1" hangingPunct="1">
              <a:spcBef>
                <a:spcPts val="475"/>
              </a:spcBef>
              <a:buFont typeface="Wingdings" pitchFamily="2" charset="2"/>
              <a:buChar char="ü"/>
            </a:pPr>
            <a:r>
              <a:rPr lang="es-ES" altLang="en-US" sz="2600" b="1" dirty="0">
                <a:latin typeface="Humnst777 BT" pitchFamily="1" charset="0"/>
              </a:rPr>
              <a:t>Ejercicio para evaluar el riesgo de dañar su crédito</a:t>
            </a:r>
            <a:endParaRPr lang="en-US" altLang="en-US" sz="2600" b="1" dirty="0">
              <a:latin typeface="Humnst777 BT" pitchFamily="1" charset="0"/>
            </a:endParaRPr>
          </a:p>
          <a:p>
            <a:pPr lvl="2" eaLnBrk="1" hangingPunct="1">
              <a:spcBef>
                <a:spcPts val="475"/>
              </a:spcBef>
              <a:buFont typeface="Wingdings" pitchFamily="2" charset="2"/>
              <a:buChar char="ü"/>
            </a:pPr>
            <a:r>
              <a:rPr lang="es-ES" altLang="en-US" sz="2600" b="1" dirty="0">
                <a:latin typeface="Humnst777 BT" pitchFamily="1" charset="0"/>
              </a:rPr>
              <a:t>Actividad sobre tarjetas de crédito garantizadas</a:t>
            </a:r>
            <a:endParaRPr lang="en-US" altLang="en-US" sz="2600" b="1" dirty="0">
              <a:latin typeface="Humnst777 BT" pitchFamily="1" charset="0"/>
            </a:endParaRPr>
          </a:p>
          <a:p>
            <a:pPr lvl="2" eaLnBrk="1" hangingPunct="1">
              <a:spcBef>
                <a:spcPts val="475"/>
              </a:spcBef>
              <a:buFont typeface="Wingdings" pitchFamily="2" charset="2"/>
              <a:buChar char="ü"/>
            </a:pPr>
            <a:r>
              <a:rPr lang="en-US" altLang="en-US" sz="2600" b="1" dirty="0" err="1">
                <a:latin typeface="Humnst777 BT" pitchFamily="1" charset="0"/>
              </a:rPr>
              <a:t>Evaluación</a:t>
            </a:r>
            <a:r>
              <a:rPr lang="en-US" altLang="en-US" sz="2600" b="1" dirty="0">
                <a:latin typeface="Humnst777 BT" pitchFamily="1" charset="0"/>
              </a:rPr>
              <a:t> del </a:t>
            </a:r>
            <a:r>
              <a:rPr lang="en-US" altLang="en-US" sz="2600" b="1" dirty="0" err="1">
                <a:latin typeface="Humnst777 BT" pitchFamily="1" charset="0"/>
              </a:rPr>
              <a:t>seminario</a:t>
            </a:r>
            <a:r>
              <a:rPr lang="en-US" altLang="en-US" sz="2600" b="1" dirty="0">
                <a:latin typeface="Humnst777 BT" pitchFamily="1" charset="0"/>
              </a:rPr>
              <a:t> “</a:t>
            </a:r>
            <a:r>
              <a:rPr lang="en-US" altLang="en-US" sz="2600" b="1" dirty="0" err="1">
                <a:latin typeface="Humnst777 BT" pitchFamily="1" charset="0"/>
              </a:rPr>
              <a:t>Mejore</a:t>
            </a:r>
            <a:r>
              <a:rPr lang="en-US" altLang="en-US" sz="2600" b="1" dirty="0">
                <a:latin typeface="Humnst777 BT" pitchFamily="1" charset="0"/>
              </a:rPr>
              <a:t> </a:t>
            </a:r>
            <a:r>
              <a:rPr lang="en-US" altLang="en-US" sz="2600" b="1" dirty="0" err="1">
                <a:latin typeface="Humnst777 BT" pitchFamily="1" charset="0"/>
              </a:rPr>
              <a:t>su</a:t>
            </a:r>
            <a:r>
              <a:rPr lang="en-US" altLang="en-US" sz="2600" b="1" dirty="0">
                <a:latin typeface="Humnst777 BT" pitchFamily="1" charset="0"/>
              </a:rPr>
              <a:t> </a:t>
            </a:r>
            <a:r>
              <a:rPr lang="en-US" altLang="en-US" sz="2600" b="1" dirty="0" err="1">
                <a:latin typeface="Humnst777 BT" pitchFamily="1" charset="0"/>
              </a:rPr>
              <a:t>crédito</a:t>
            </a:r>
            <a:r>
              <a:rPr lang="en-US" altLang="en-US" sz="2600" b="1" dirty="0">
                <a:latin typeface="Humnst777 BT" pitchFamily="1" charset="0"/>
              </a:rPr>
              <a:t>”</a:t>
            </a:r>
          </a:p>
          <a:p>
            <a:pPr lvl="2" eaLnBrk="1" hangingPunct="1">
              <a:spcBef>
                <a:spcPts val="475"/>
              </a:spcBef>
              <a:buFont typeface="Wingdings" pitchFamily="2" charset="2"/>
              <a:buChar char="ü"/>
            </a:pPr>
            <a:endParaRPr lang="en-US" altLang="en-US" sz="2600" b="1" dirty="0">
              <a:latin typeface="Humnst777 BT" pitchFamily="1" charset="0"/>
            </a:endParaRPr>
          </a:p>
          <a:p>
            <a:pPr lvl="2" eaLnBrk="1" hangingPunct="1">
              <a:spcBef>
                <a:spcPts val="475"/>
              </a:spcBef>
              <a:buFont typeface="Wingdings" pitchFamily="2" charset="2"/>
              <a:buChar char="ü"/>
            </a:pPr>
            <a:endParaRPr lang="en-US" altLang="en-US" sz="2800" b="1" dirty="0">
              <a:latin typeface="Humnst777 BT" pitchFamily="1" charset="0"/>
            </a:endParaRPr>
          </a:p>
          <a:p>
            <a:pPr lvl="2" eaLnBrk="1" hangingPunct="1">
              <a:spcBef>
                <a:spcPts val="475"/>
              </a:spcBef>
              <a:buFont typeface="Wingdings" pitchFamily="2" charset="2"/>
              <a:buChar char="ü"/>
            </a:pPr>
            <a:endParaRPr lang="en-US" altLang="en-US" sz="2800" b="1" dirty="0">
              <a:latin typeface="Humnst777 BT" pitchFamily="1" charset="0"/>
            </a:endParaRPr>
          </a:p>
          <a:p>
            <a:pPr eaLnBrk="1" hangingPunct="1">
              <a:spcBef>
                <a:spcPts val="475"/>
              </a:spcBef>
              <a:buFont typeface="Wingdings" pitchFamily="2" charset="2"/>
              <a:buChar char="ü"/>
            </a:pPr>
            <a:endParaRPr lang="en-US" altLang="en-US" sz="2800" b="1" dirty="0">
              <a:latin typeface="Humnst777 BT" pitchFamily="1" charset="0"/>
            </a:endParaRPr>
          </a:p>
          <a:p>
            <a:pPr eaLnBrk="1" hangingPunct="1">
              <a:spcBef>
                <a:spcPts val="475"/>
              </a:spcBef>
              <a:buFont typeface="Wingdings" pitchFamily="2" charset="2"/>
              <a:buChar char="ü"/>
            </a:pPr>
            <a:endParaRPr lang="en-US" altLang="en-US" sz="2800" b="1" dirty="0">
              <a:latin typeface="Humnst777 BT" pitchFamily="1" charset="0"/>
            </a:endParaRPr>
          </a:p>
          <a:p>
            <a:pPr lvl="1">
              <a:spcBef>
                <a:spcPct val="20000"/>
              </a:spcBef>
              <a:buClr>
                <a:schemeClr val="tx2"/>
              </a:buClr>
            </a:pPr>
            <a:endParaRPr kumimoji="1" lang="en-US" altLang="en-US" sz="2800" b="1" dirty="0">
              <a:solidFill>
                <a:schemeClr val="accent2"/>
              </a:solidFill>
              <a:latin typeface="Calibri" panose="020F0502020204030204" pitchFamily="34" charset="0"/>
            </a:endParaRPr>
          </a:p>
          <a:p>
            <a:pPr lvl="1">
              <a:spcBef>
                <a:spcPct val="20000"/>
              </a:spcBef>
              <a:buClr>
                <a:schemeClr val="tx2"/>
              </a:buClr>
            </a:pPr>
            <a:endParaRPr kumimoji="1" lang="en-US" altLang="en-US" sz="2800" b="1" dirty="0">
              <a:solidFill>
                <a:schemeClr val="accent2"/>
              </a:solidFill>
              <a:latin typeface="Calibri" panose="020F0502020204030204" pitchFamily="34" charset="0"/>
            </a:endParaRPr>
          </a:p>
        </p:txBody>
      </p:sp>
      <p:grpSp>
        <p:nvGrpSpPr>
          <p:cNvPr id="23560" name="Group 9">
            <a:extLst>
              <a:ext uri="{FF2B5EF4-FFF2-40B4-BE49-F238E27FC236}">
                <a16:creationId xmlns:a16="http://schemas.microsoft.com/office/drawing/2014/main" id="{892B96C4-87D6-0046-A1CB-716CE8BB7838}"/>
              </a:ext>
            </a:extLst>
          </p:cNvPr>
          <p:cNvGrpSpPr>
            <a:grpSpLocks/>
          </p:cNvGrpSpPr>
          <p:nvPr/>
        </p:nvGrpSpPr>
        <p:grpSpPr bwMode="auto">
          <a:xfrm>
            <a:off x="2895600" y="6172200"/>
            <a:ext cx="3352800" cy="544513"/>
            <a:chOff x="2895600" y="6172200"/>
            <a:chExt cx="3352800" cy="544057"/>
          </a:xfrm>
        </p:grpSpPr>
        <p:sp>
          <p:nvSpPr>
            <p:cNvPr id="23561" name="Text Box 10">
              <a:extLst>
                <a:ext uri="{FF2B5EF4-FFF2-40B4-BE49-F238E27FC236}">
                  <a16:creationId xmlns:a16="http://schemas.microsoft.com/office/drawing/2014/main" id="{E6D07AEB-504E-A546-BEA2-D2FA407F631D}"/>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23562" name="Text Box 11">
              <a:extLst>
                <a:ext uri="{FF2B5EF4-FFF2-40B4-BE49-F238E27FC236}">
                  <a16:creationId xmlns:a16="http://schemas.microsoft.com/office/drawing/2014/main" id="{AF04E464-CD5C-AF48-A207-310B2F19E846}"/>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B153E083-4F35-5A4F-A16D-EAAADA9C71A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15715" name="Rectangle 4">
            <a:extLst>
              <a:ext uri="{FF2B5EF4-FFF2-40B4-BE49-F238E27FC236}">
                <a16:creationId xmlns:a16="http://schemas.microsoft.com/office/drawing/2014/main" id="{861D17D6-DEA7-7445-8673-8C8561848D40}"/>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7D75775-5003-1045-BA15-D37F4804244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15717" name="Rectangle 13">
            <a:extLst>
              <a:ext uri="{FF2B5EF4-FFF2-40B4-BE49-F238E27FC236}">
                <a16:creationId xmlns:a16="http://schemas.microsoft.com/office/drawing/2014/main" id="{4419A1BC-D811-5648-8399-7CF8ABA3D92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15718" name="Text Box 4">
            <a:extLst>
              <a:ext uri="{FF2B5EF4-FFF2-40B4-BE49-F238E27FC236}">
                <a16:creationId xmlns:a16="http://schemas.microsoft.com/office/drawing/2014/main" id="{FB328007-8676-D147-8A35-903A9FB648B6}"/>
              </a:ext>
            </a:extLst>
          </p:cNvPr>
          <p:cNvSpPr txBox="1">
            <a:spLocks noChangeArrowheads="1"/>
          </p:cNvSpPr>
          <p:nvPr/>
        </p:nvSpPr>
        <p:spPr bwMode="auto">
          <a:xfrm>
            <a:off x="304800" y="204788"/>
            <a:ext cx="84455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Compare las ofertas de tarjetas de crédito garantizadas</a:t>
            </a:r>
          </a:p>
        </p:txBody>
      </p:sp>
      <p:sp>
        <p:nvSpPr>
          <p:cNvPr id="115719" name="Rectangle 3">
            <a:extLst>
              <a:ext uri="{FF2B5EF4-FFF2-40B4-BE49-F238E27FC236}">
                <a16:creationId xmlns:a16="http://schemas.microsoft.com/office/drawing/2014/main" id="{52E58D41-EE91-2445-B1B8-01C7C87613DC}"/>
              </a:ext>
            </a:extLst>
          </p:cNvPr>
          <p:cNvSpPr txBox="1">
            <a:spLocks noChangeArrowheads="1"/>
          </p:cNvSpPr>
          <p:nvPr/>
        </p:nvSpPr>
        <p:spPr bwMode="auto">
          <a:xfrm>
            <a:off x="1160463" y="1908175"/>
            <a:ext cx="6858000" cy="352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3000"/>
              </a:spcAft>
              <a:buClr>
                <a:schemeClr val="tx1"/>
              </a:buClr>
              <a:buSzPct val="100000"/>
              <a:buFont typeface="Wingdings" pitchFamily="2" charset="2"/>
              <a:buChar char="ü"/>
            </a:pPr>
            <a:r>
              <a:rPr lang="en-US" altLang="en-US" sz="3200" b="1">
                <a:latin typeface="Humnst777 BT" pitchFamily="1" charset="0"/>
              </a:rPr>
              <a:t>Actividad para la clase</a:t>
            </a:r>
          </a:p>
          <a:p>
            <a:pPr defTabSz="914400">
              <a:spcAft>
                <a:spcPts val="1200"/>
              </a:spcAft>
              <a:buClr>
                <a:schemeClr val="tx1"/>
              </a:buClr>
              <a:buSzPct val="100000"/>
              <a:buFont typeface="Wingdings" pitchFamily="2" charset="2"/>
              <a:buChar char="ü"/>
            </a:pPr>
            <a:r>
              <a:rPr lang="en-US" altLang="en-US" sz="3200" b="1">
                <a:latin typeface="Humnst777 BT" pitchFamily="1" charset="0"/>
              </a:rPr>
              <a:t>Estas son tres ofertas de tarjetas de crédito garantizadas.</a:t>
            </a:r>
          </a:p>
          <a:p>
            <a:pPr lvl="1" defTabSz="914400">
              <a:spcAft>
                <a:spcPts val="1200"/>
              </a:spcAft>
              <a:buClr>
                <a:schemeClr val="tx1"/>
              </a:buClr>
              <a:buSzPct val="100000"/>
              <a:buFont typeface="Arial" panose="020B0604020202020204" pitchFamily="34" charset="0"/>
              <a:buChar char="•"/>
            </a:pPr>
            <a:r>
              <a:rPr lang="en-US" altLang="en-US" sz="2800" b="1">
                <a:latin typeface="Humnst777 BT" pitchFamily="1" charset="0"/>
              </a:rPr>
              <a:t>Decide cuál es la que parece ser la mejor. </a:t>
            </a: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15720" name="Group 9">
            <a:extLst>
              <a:ext uri="{FF2B5EF4-FFF2-40B4-BE49-F238E27FC236}">
                <a16:creationId xmlns:a16="http://schemas.microsoft.com/office/drawing/2014/main" id="{9FDA55D9-6158-634C-9ABA-361C45921645}"/>
              </a:ext>
            </a:extLst>
          </p:cNvPr>
          <p:cNvGrpSpPr>
            <a:grpSpLocks/>
          </p:cNvGrpSpPr>
          <p:nvPr/>
        </p:nvGrpSpPr>
        <p:grpSpPr bwMode="auto">
          <a:xfrm>
            <a:off x="2895600" y="6172200"/>
            <a:ext cx="3352800" cy="544513"/>
            <a:chOff x="2895600" y="6172200"/>
            <a:chExt cx="3352800" cy="544057"/>
          </a:xfrm>
        </p:grpSpPr>
        <p:sp>
          <p:nvSpPr>
            <p:cNvPr id="115721" name="Text Box 10">
              <a:extLst>
                <a:ext uri="{FF2B5EF4-FFF2-40B4-BE49-F238E27FC236}">
                  <a16:creationId xmlns:a16="http://schemas.microsoft.com/office/drawing/2014/main" id="{B33B8CA5-5030-224A-96ED-A78986FFBDD7}"/>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15722" name="Text Box 11">
              <a:extLst>
                <a:ext uri="{FF2B5EF4-FFF2-40B4-BE49-F238E27FC236}">
                  <a16:creationId xmlns:a16="http://schemas.microsoft.com/office/drawing/2014/main" id="{F55BF805-2EBF-6E47-99F5-74A285DAA3A4}"/>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C691EB02-C222-E240-AD11-7E78BA79CCC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17763" name="Rectangle 4">
            <a:extLst>
              <a:ext uri="{FF2B5EF4-FFF2-40B4-BE49-F238E27FC236}">
                <a16:creationId xmlns:a16="http://schemas.microsoft.com/office/drawing/2014/main" id="{5019B8FF-6046-D946-A8FF-CD2BCA7D5BF4}"/>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613904F-3AB0-314E-B326-48DFB7874B7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17765" name="Rectangle 13">
            <a:extLst>
              <a:ext uri="{FF2B5EF4-FFF2-40B4-BE49-F238E27FC236}">
                <a16:creationId xmlns:a16="http://schemas.microsoft.com/office/drawing/2014/main" id="{3E54F73F-C6BB-1B47-8CD7-FA78F1E2297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17766" name="Text Box 4">
            <a:extLst>
              <a:ext uri="{FF2B5EF4-FFF2-40B4-BE49-F238E27FC236}">
                <a16:creationId xmlns:a16="http://schemas.microsoft.com/office/drawing/2014/main" id="{34A1FAB9-931C-7A4E-87DF-B43CE874CC9B}"/>
              </a:ext>
            </a:extLst>
          </p:cNvPr>
          <p:cNvSpPr txBox="1">
            <a:spLocks noChangeArrowheads="1"/>
          </p:cNvSpPr>
          <p:nvPr/>
        </p:nvSpPr>
        <p:spPr bwMode="auto">
          <a:xfrm>
            <a:off x="304800" y="204788"/>
            <a:ext cx="86614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Hablemos sobre sus conclusiones</a:t>
            </a:r>
          </a:p>
        </p:txBody>
      </p:sp>
      <p:sp>
        <p:nvSpPr>
          <p:cNvPr id="117767" name="Rectangle 3">
            <a:extLst>
              <a:ext uri="{FF2B5EF4-FFF2-40B4-BE49-F238E27FC236}">
                <a16:creationId xmlns:a16="http://schemas.microsoft.com/office/drawing/2014/main" id="{A0F3D29F-81CC-7F43-A94A-C700FBF3FECE}"/>
              </a:ext>
            </a:extLst>
          </p:cNvPr>
          <p:cNvSpPr txBox="1">
            <a:spLocks noChangeArrowheads="1"/>
          </p:cNvSpPr>
          <p:nvPr/>
        </p:nvSpPr>
        <p:spPr bwMode="auto">
          <a:xfrm>
            <a:off x="1092200" y="1844675"/>
            <a:ext cx="7112000" cy="403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Aft>
                <a:spcPts val="600"/>
              </a:spcAft>
              <a:buClr>
                <a:schemeClr val="tx1"/>
              </a:buClr>
              <a:buSzPct val="100000"/>
              <a:buFont typeface="Wingdings" pitchFamily="2" charset="2"/>
              <a:buChar char="ü"/>
            </a:pPr>
            <a:r>
              <a:rPr lang="es-ES" altLang="en-US" sz="3200" b="1">
                <a:latin typeface="Humnst777 BT" pitchFamily="1" charset="0"/>
              </a:rPr>
              <a:t>¿Coinciden sus respuestas con las conclusiones al dorso?</a:t>
            </a:r>
            <a:endParaRPr lang="en-US" altLang="en-US" sz="3200" b="1">
              <a:latin typeface="Humnst777 BT" pitchFamily="1" charset="0"/>
            </a:endParaRPr>
          </a:p>
          <a:p>
            <a:pPr lvl="1" defTabSz="914400">
              <a:spcAft>
                <a:spcPts val="600"/>
              </a:spcAft>
              <a:buClr>
                <a:schemeClr val="tx1"/>
              </a:buClr>
              <a:buSzPct val="100000"/>
            </a:pPr>
            <a:endParaRPr lang="en-US" altLang="en-US" sz="3200" b="1">
              <a:latin typeface="Humnst777 BT" pitchFamily="1" charset="0"/>
            </a:endParaRPr>
          </a:p>
          <a:p>
            <a:pPr lvl="1" defTabSz="914400">
              <a:spcAft>
                <a:spcPts val="600"/>
              </a:spcAft>
              <a:buClr>
                <a:schemeClr val="tx1"/>
              </a:buClr>
              <a:buSzPct val="100000"/>
            </a:pPr>
            <a:r>
              <a:rPr lang="en-US" altLang="en-US" sz="3200" b="1">
                <a:latin typeface="Humnst777 BT" pitchFamily="1" charset="0"/>
              </a:rPr>
              <a:t> </a:t>
            </a:r>
          </a:p>
          <a:p>
            <a:pPr lvl="1" defTabSz="914400">
              <a:spcAft>
                <a:spcPts val="600"/>
              </a:spcAft>
              <a:buClr>
                <a:schemeClr val="tx1"/>
              </a:buClr>
              <a:buSzPct val="100000"/>
            </a:pPr>
            <a:endParaRPr lang="en-US" altLang="en-US" sz="3200" b="1">
              <a:latin typeface="Humnst777 BT" pitchFamily="1" charset="0"/>
            </a:endParaRPr>
          </a:p>
          <a:p>
            <a:pPr lvl="1" defTabSz="914400">
              <a:spcAft>
                <a:spcPts val="600"/>
              </a:spcAft>
              <a:buClr>
                <a:schemeClr val="tx1"/>
              </a:buClr>
              <a:buSzPct val="100000"/>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17768" name="Group 9">
            <a:extLst>
              <a:ext uri="{FF2B5EF4-FFF2-40B4-BE49-F238E27FC236}">
                <a16:creationId xmlns:a16="http://schemas.microsoft.com/office/drawing/2014/main" id="{3AA5AFFF-BEC4-4F4D-A750-009B34452AB2}"/>
              </a:ext>
            </a:extLst>
          </p:cNvPr>
          <p:cNvGrpSpPr>
            <a:grpSpLocks/>
          </p:cNvGrpSpPr>
          <p:nvPr/>
        </p:nvGrpSpPr>
        <p:grpSpPr bwMode="auto">
          <a:xfrm>
            <a:off x="2895600" y="6172200"/>
            <a:ext cx="3352800" cy="544513"/>
            <a:chOff x="2895600" y="6172200"/>
            <a:chExt cx="3352800" cy="544057"/>
          </a:xfrm>
        </p:grpSpPr>
        <p:sp>
          <p:nvSpPr>
            <p:cNvPr id="117769" name="Text Box 10">
              <a:extLst>
                <a:ext uri="{FF2B5EF4-FFF2-40B4-BE49-F238E27FC236}">
                  <a16:creationId xmlns:a16="http://schemas.microsoft.com/office/drawing/2014/main" id="{59EB1449-BCEC-094F-B0E0-37B9B502EE12}"/>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17770" name="Text Box 11">
              <a:extLst>
                <a:ext uri="{FF2B5EF4-FFF2-40B4-BE49-F238E27FC236}">
                  <a16:creationId xmlns:a16="http://schemas.microsoft.com/office/drawing/2014/main" id="{780DD794-3B2B-C04B-A200-56BB2D4033BF}"/>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F3B8C1DB-36AD-6540-9A6B-A6993D47F6CA}"/>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19811" name="Rectangle 4">
            <a:extLst>
              <a:ext uri="{FF2B5EF4-FFF2-40B4-BE49-F238E27FC236}">
                <a16:creationId xmlns:a16="http://schemas.microsoft.com/office/drawing/2014/main" id="{1AAAC179-E52B-2D40-BC24-FBBABBDD19C0}"/>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F7CDB07-85DB-A849-B2B8-83027690C35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19813" name="Rectangle 13">
            <a:extLst>
              <a:ext uri="{FF2B5EF4-FFF2-40B4-BE49-F238E27FC236}">
                <a16:creationId xmlns:a16="http://schemas.microsoft.com/office/drawing/2014/main" id="{E2633AEF-D011-5945-B0D0-A56DAA12199C}"/>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19814" name="Text Box 4">
            <a:extLst>
              <a:ext uri="{FF2B5EF4-FFF2-40B4-BE49-F238E27FC236}">
                <a16:creationId xmlns:a16="http://schemas.microsoft.com/office/drawing/2014/main" id="{4AB88815-A439-1F4F-BEEE-3E8D577A8C89}"/>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Hagamos una pausa</a:t>
            </a:r>
            <a:endParaRPr lang="en-US" altLang="en-US" sz="3800" b="1">
              <a:solidFill>
                <a:srgbClr val="8D65D2"/>
              </a:solidFill>
              <a:latin typeface="Humnst777 BT" pitchFamily="1" charset="0"/>
            </a:endParaRPr>
          </a:p>
        </p:txBody>
      </p:sp>
      <p:sp>
        <p:nvSpPr>
          <p:cNvPr id="119815" name="Rectangle 3">
            <a:extLst>
              <a:ext uri="{FF2B5EF4-FFF2-40B4-BE49-F238E27FC236}">
                <a16:creationId xmlns:a16="http://schemas.microsoft.com/office/drawing/2014/main" id="{95B1E00E-11AA-EE46-8B95-54A0210AE4C4}"/>
              </a:ext>
            </a:extLst>
          </p:cNvPr>
          <p:cNvSpPr txBox="1">
            <a:spLocks noChangeArrowheads="1"/>
          </p:cNvSpPr>
          <p:nvPr/>
        </p:nvSpPr>
        <p:spPr bwMode="auto">
          <a:xfrm>
            <a:off x="719138" y="1760538"/>
            <a:ext cx="7739062"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lvl="1" algn="ctr" defTabSz="914400">
              <a:spcAft>
                <a:spcPts val="600"/>
              </a:spcAft>
              <a:buClr>
                <a:schemeClr val="tx1"/>
              </a:buClr>
              <a:buSzPct val="100000"/>
            </a:pPr>
            <a:endParaRPr lang="en-US" altLang="en-US" sz="3200" b="1">
              <a:latin typeface="Humnst777 BT" pitchFamily="1" charset="0"/>
            </a:endParaRPr>
          </a:p>
          <a:p>
            <a:pPr marL="0" lvl="1" algn="ctr" defTabSz="914400">
              <a:spcAft>
                <a:spcPts val="600"/>
              </a:spcAft>
              <a:buClr>
                <a:schemeClr val="tx1"/>
              </a:buClr>
              <a:buSzPct val="100000"/>
            </a:pPr>
            <a:r>
              <a:rPr lang="en-US" altLang="en-US" sz="3200" b="1">
                <a:latin typeface="Humnst777 BT" pitchFamily="1" charset="0"/>
              </a:rPr>
              <a:t>Por favor regresen en 15 minutos.</a:t>
            </a:r>
          </a:p>
          <a:p>
            <a:pPr marL="0"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marL="0" lvl="1" defTabSz="914400">
              <a:spcAft>
                <a:spcPts val="600"/>
              </a:spcAft>
              <a:buClr>
                <a:schemeClr val="tx1"/>
              </a:buClr>
              <a:buSzPct val="100000"/>
            </a:pPr>
            <a:r>
              <a:rPr lang="en-US" altLang="en-US" sz="3200" b="1">
                <a:latin typeface="Humnst777 BT" pitchFamily="1" charset="0"/>
              </a:rPr>
              <a:t> </a:t>
            </a:r>
          </a:p>
          <a:p>
            <a:pPr marL="0" lvl="1" defTabSz="914400">
              <a:spcAft>
                <a:spcPts val="600"/>
              </a:spcAft>
              <a:buClr>
                <a:schemeClr val="tx1"/>
              </a:buClr>
              <a:buSzPct val="100000"/>
            </a:pPr>
            <a:endParaRPr lang="en-US" altLang="en-US" sz="3200" b="1">
              <a:latin typeface="Humnst777 BT" pitchFamily="1" charset="0"/>
            </a:endParaRPr>
          </a:p>
          <a:p>
            <a:pPr marL="0" lvl="1" defTabSz="914400">
              <a:spcAft>
                <a:spcPts val="600"/>
              </a:spcAft>
              <a:buClr>
                <a:schemeClr val="tx1"/>
              </a:buClr>
              <a:buSzPct val="100000"/>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marL="0"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marL="0"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marL="0" lvl="1" defTabSz="914400">
              <a:spcAft>
                <a:spcPts val="1200"/>
              </a:spcAft>
              <a:buClr>
                <a:schemeClr val="tx1"/>
              </a:buClr>
              <a:buSzPct val="100000"/>
            </a:pPr>
            <a:endParaRPr lang="en-US" altLang="en-US" sz="2800" b="1">
              <a:latin typeface="Humnst777 BT" pitchFamily="1" charset="0"/>
            </a:endParaRPr>
          </a:p>
          <a:p>
            <a:pPr marL="0"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marL="0" lvl="1" defTabSz="914400">
              <a:spcAft>
                <a:spcPts val="1200"/>
              </a:spcAft>
              <a:buClr>
                <a:schemeClr val="tx1"/>
              </a:buClr>
              <a:buSzPct val="100000"/>
            </a:pPr>
            <a:endParaRPr lang="en-US" altLang="en-US" sz="2800" b="1">
              <a:latin typeface="Humnst777 BT" pitchFamily="1" charset="0"/>
            </a:endParaRPr>
          </a:p>
          <a:p>
            <a:pPr marL="0"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marL="0"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marL="0"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19816" name="Group 9">
            <a:extLst>
              <a:ext uri="{FF2B5EF4-FFF2-40B4-BE49-F238E27FC236}">
                <a16:creationId xmlns:a16="http://schemas.microsoft.com/office/drawing/2014/main" id="{EC816059-33ED-5440-9549-D6AF4AC4CBDD}"/>
              </a:ext>
            </a:extLst>
          </p:cNvPr>
          <p:cNvGrpSpPr>
            <a:grpSpLocks/>
          </p:cNvGrpSpPr>
          <p:nvPr/>
        </p:nvGrpSpPr>
        <p:grpSpPr bwMode="auto">
          <a:xfrm>
            <a:off x="2895600" y="6172200"/>
            <a:ext cx="3352800" cy="544513"/>
            <a:chOff x="2895600" y="6172200"/>
            <a:chExt cx="3352800" cy="544057"/>
          </a:xfrm>
        </p:grpSpPr>
        <p:sp>
          <p:nvSpPr>
            <p:cNvPr id="119817" name="Text Box 10">
              <a:extLst>
                <a:ext uri="{FF2B5EF4-FFF2-40B4-BE49-F238E27FC236}">
                  <a16:creationId xmlns:a16="http://schemas.microsoft.com/office/drawing/2014/main" id="{C580C3D0-F50D-9342-983B-6EB81238845C}"/>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19818" name="Text Box 11">
              <a:extLst>
                <a:ext uri="{FF2B5EF4-FFF2-40B4-BE49-F238E27FC236}">
                  <a16:creationId xmlns:a16="http://schemas.microsoft.com/office/drawing/2014/main" id="{D3744B99-FF55-F842-96F0-C17FB5C2E3A5}"/>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65238294-2EF4-F341-90A2-ED602F3D0493}"/>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21859" name="Rectangle 4">
            <a:extLst>
              <a:ext uri="{FF2B5EF4-FFF2-40B4-BE49-F238E27FC236}">
                <a16:creationId xmlns:a16="http://schemas.microsoft.com/office/drawing/2014/main" id="{25C90EFE-EB8F-2C45-98EF-0DCB2F9693AA}"/>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8298124-2B4F-EC4D-958D-B077A6B3AF2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21861" name="Rectangle 13">
            <a:extLst>
              <a:ext uri="{FF2B5EF4-FFF2-40B4-BE49-F238E27FC236}">
                <a16:creationId xmlns:a16="http://schemas.microsoft.com/office/drawing/2014/main" id="{C3F77DD1-F7D5-4542-903D-C5B00BC3BE6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21862" name="Text Box 4">
            <a:extLst>
              <a:ext uri="{FF2B5EF4-FFF2-40B4-BE49-F238E27FC236}">
                <a16:creationId xmlns:a16="http://schemas.microsoft.com/office/drawing/2014/main" id="{816BFE88-0F03-7C43-B4D5-6A9C9BB4A11B}"/>
              </a:ext>
            </a:extLst>
          </p:cNvPr>
          <p:cNvSpPr txBox="1">
            <a:spLocks noChangeArrowheads="1"/>
          </p:cNvSpPr>
          <p:nvPr/>
        </p:nvSpPr>
        <p:spPr bwMode="auto">
          <a:xfrm>
            <a:off x="304800" y="204788"/>
            <a:ext cx="72310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Asesoría de crédito</a:t>
            </a:r>
          </a:p>
        </p:txBody>
      </p:sp>
      <p:sp>
        <p:nvSpPr>
          <p:cNvPr id="121863" name="Rectangle 3">
            <a:extLst>
              <a:ext uri="{FF2B5EF4-FFF2-40B4-BE49-F238E27FC236}">
                <a16:creationId xmlns:a16="http://schemas.microsoft.com/office/drawing/2014/main" id="{9EACF1E3-2A2B-6A4C-B055-375BC53775F8}"/>
              </a:ext>
            </a:extLst>
          </p:cNvPr>
          <p:cNvSpPr txBox="1">
            <a:spLocks noChangeArrowheads="1"/>
          </p:cNvSpPr>
          <p:nvPr/>
        </p:nvSpPr>
        <p:spPr bwMode="auto">
          <a:xfrm>
            <a:off x="1063625" y="1125538"/>
            <a:ext cx="7110413" cy="382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3000"/>
              </a:spcAft>
              <a:buClr>
                <a:schemeClr val="tx1"/>
              </a:buClr>
              <a:buSzPct val="100000"/>
              <a:buFont typeface="Wingdings" pitchFamily="2" charset="2"/>
              <a:buChar char="ü"/>
            </a:pPr>
            <a:r>
              <a:rPr lang="en-US" altLang="en-US" sz="3200" b="1">
                <a:latin typeface="Humnst777 BT" pitchFamily="1" charset="0"/>
              </a:rPr>
              <a:t>La asesoría de crédito es un servicio que ayuda a salir de deudas. </a:t>
            </a:r>
          </a:p>
          <a:p>
            <a:pPr defTabSz="914400">
              <a:spcAft>
                <a:spcPts val="1200"/>
              </a:spcAft>
              <a:buClr>
                <a:schemeClr val="tx1"/>
              </a:buClr>
              <a:buSzPct val="100000"/>
              <a:buFont typeface="Wingdings" pitchFamily="2" charset="2"/>
              <a:buChar char="ü"/>
            </a:pPr>
            <a:r>
              <a:rPr lang="en-US" altLang="en-US" sz="3200" b="1">
                <a:latin typeface="Humnst777 BT" pitchFamily="1" charset="0"/>
              </a:rPr>
              <a:t>Servicios ofrecidos</a:t>
            </a:r>
          </a:p>
          <a:p>
            <a:pPr lvl="1" defTabSz="914400">
              <a:spcAft>
                <a:spcPts val="600"/>
              </a:spcAft>
              <a:buClr>
                <a:schemeClr val="tx1"/>
              </a:buClr>
              <a:buSzPct val="100000"/>
              <a:buFont typeface="Arial" panose="020B0604020202020204" pitchFamily="34" charset="0"/>
              <a:buChar char="•"/>
            </a:pPr>
            <a:r>
              <a:rPr lang="es-ES" altLang="en-US" sz="2800" b="1">
                <a:latin typeface="Humnst777 BT" pitchFamily="1" charset="0"/>
              </a:rPr>
              <a:t>Presupuestos y administración de dinero</a:t>
            </a:r>
            <a:r>
              <a:rPr lang="en-US" altLang="en-US" sz="2800" b="1">
                <a:latin typeface="Humnst777 BT" pitchFamily="1" charset="0"/>
              </a:rPr>
              <a:t>.</a:t>
            </a:r>
          </a:p>
          <a:p>
            <a:pPr lvl="1" defTabSz="914400">
              <a:spcAft>
                <a:spcPts val="600"/>
              </a:spcAft>
              <a:buClr>
                <a:schemeClr val="tx1"/>
              </a:buClr>
              <a:buSzPct val="100000"/>
              <a:buFont typeface="Arial" panose="020B0604020202020204" pitchFamily="34" charset="0"/>
              <a:buChar char="•"/>
            </a:pPr>
            <a:r>
              <a:rPr lang="es-ES" altLang="en-US" sz="2800" b="1">
                <a:latin typeface="Humnst777 BT" pitchFamily="1" charset="0"/>
              </a:rPr>
              <a:t>Programas de administración de deudas.</a:t>
            </a:r>
            <a:endParaRPr lang="en-US" altLang="en-US" sz="28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21864" name="Group 9">
            <a:extLst>
              <a:ext uri="{FF2B5EF4-FFF2-40B4-BE49-F238E27FC236}">
                <a16:creationId xmlns:a16="http://schemas.microsoft.com/office/drawing/2014/main" id="{673FC633-C6A9-0742-91C3-7D4A677967C5}"/>
              </a:ext>
            </a:extLst>
          </p:cNvPr>
          <p:cNvGrpSpPr>
            <a:grpSpLocks/>
          </p:cNvGrpSpPr>
          <p:nvPr/>
        </p:nvGrpSpPr>
        <p:grpSpPr bwMode="auto">
          <a:xfrm>
            <a:off x="2895600" y="6172200"/>
            <a:ext cx="3352800" cy="544513"/>
            <a:chOff x="2895600" y="6172200"/>
            <a:chExt cx="3352800" cy="544057"/>
          </a:xfrm>
        </p:grpSpPr>
        <p:sp>
          <p:nvSpPr>
            <p:cNvPr id="121865" name="Text Box 10">
              <a:extLst>
                <a:ext uri="{FF2B5EF4-FFF2-40B4-BE49-F238E27FC236}">
                  <a16:creationId xmlns:a16="http://schemas.microsoft.com/office/drawing/2014/main" id="{41CC00D4-425F-644F-AB28-265472546943}"/>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21866" name="Text Box 11">
              <a:extLst>
                <a:ext uri="{FF2B5EF4-FFF2-40B4-BE49-F238E27FC236}">
                  <a16:creationId xmlns:a16="http://schemas.microsoft.com/office/drawing/2014/main" id="{D9ECC3E5-F0DA-5546-835C-9DB3F3374DF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C6D93B1F-81F8-3945-914A-CD1667BD9CA6}"/>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23907" name="Rectangle 4">
            <a:extLst>
              <a:ext uri="{FF2B5EF4-FFF2-40B4-BE49-F238E27FC236}">
                <a16:creationId xmlns:a16="http://schemas.microsoft.com/office/drawing/2014/main" id="{75C9871C-4E45-C345-92BD-BF01E3292D9E}"/>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2289B78D-A2B4-8849-AFFA-1CAE5C97437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23909" name="Rectangle 13">
            <a:extLst>
              <a:ext uri="{FF2B5EF4-FFF2-40B4-BE49-F238E27FC236}">
                <a16:creationId xmlns:a16="http://schemas.microsoft.com/office/drawing/2014/main" id="{E14B3F6A-AC58-464D-8D02-32B3E54C105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23910" name="Text Box 4">
            <a:extLst>
              <a:ext uri="{FF2B5EF4-FFF2-40B4-BE49-F238E27FC236}">
                <a16:creationId xmlns:a16="http://schemas.microsoft.com/office/drawing/2014/main" id="{AE039082-2D7A-2543-966F-161B10508210}"/>
              </a:ext>
            </a:extLst>
          </p:cNvPr>
          <p:cNvSpPr txBox="1">
            <a:spLocks noChangeArrowheads="1"/>
          </p:cNvSpPr>
          <p:nvPr/>
        </p:nvSpPr>
        <p:spPr bwMode="auto">
          <a:xfrm>
            <a:off x="304800" y="204788"/>
            <a:ext cx="82296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La mayoría de las organizaciones de asesoría de crédito….</a:t>
            </a:r>
          </a:p>
        </p:txBody>
      </p:sp>
      <p:sp>
        <p:nvSpPr>
          <p:cNvPr id="123911" name="Rectangle 3">
            <a:extLst>
              <a:ext uri="{FF2B5EF4-FFF2-40B4-BE49-F238E27FC236}">
                <a16:creationId xmlns:a16="http://schemas.microsoft.com/office/drawing/2014/main" id="{E07D1CF6-531F-CD4E-A423-BE520D25D40A}"/>
              </a:ext>
            </a:extLst>
          </p:cNvPr>
          <p:cNvSpPr txBox="1">
            <a:spLocks noChangeArrowheads="1"/>
          </p:cNvSpPr>
          <p:nvPr/>
        </p:nvSpPr>
        <p:spPr bwMode="auto">
          <a:xfrm>
            <a:off x="822325" y="1646238"/>
            <a:ext cx="7712075" cy="408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11874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2400"/>
              </a:spcAft>
              <a:buClr>
                <a:schemeClr val="tx1"/>
              </a:buClr>
              <a:buSzPct val="100000"/>
              <a:buFont typeface="Wingdings" pitchFamily="2" charset="2"/>
              <a:buChar char="ü"/>
            </a:pPr>
            <a:r>
              <a:rPr lang="es-ES" altLang="en-US" sz="3000" b="1">
                <a:latin typeface="Humnst777 BT" pitchFamily="1" charset="0"/>
              </a:rPr>
              <a:t>Negocian directamente con los acreedores en nombre de usted para reducir las tasas de interés y anular los recargos por atrasos acumulados</a:t>
            </a:r>
            <a:r>
              <a:rPr lang="en-US" altLang="en-US" sz="3000" b="1">
                <a:latin typeface="Humnst777 BT" pitchFamily="1" charset="0"/>
              </a:rPr>
              <a:t>.</a:t>
            </a:r>
          </a:p>
          <a:p>
            <a:pPr defTabSz="914400">
              <a:spcAft>
                <a:spcPts val="2400"/>
              </a:spcAft>
              <a:buClr>
                <a:schemeClr val="tx1"/>
              </a:buClr>
              <a:buSzPct val="100000"/>
              <a:buFont typeface="Wingdings" pitchFamily="2" charset="2"/>
              <a:buChar char="ü"/>
            </a:pPr>
            <a:r>
              <a:rPr lang="en-US" altLang="en-US" sz="3000" b="1">
                <a:latin typeface="Humnst777 BT" pitchFamily="1" charset="0"/>
              </a:rPr>
              <a:t>Llame al 800-388-2227 para encontrar una asesoría de crédito cercana.</a:t>
            </a:r>
          </a:p>
          <a:p>
            <a:pPr defTabSz="914400">
              <a:buClr>
                <a:schemeClr val="tx1"/>
              </a:buClr>
              <a:buSzPct val="100000"/>
              <a:buFont typeface="Wingdings" pitchFamily="2" charset="2"/>
              <a:buChar char="ü"/>
            </a:pPr>
            <a:endParaRPr lang="en-US" altLang="en-US" sz="30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4" defTabSz="914400">
              <a:spcAft>
                <a:spcPts val="600"/>
              </a:spcAft>
              <a:buClr>
                <a:schemeClr val="tx1"/>
              </a:buClr>
              <a:buSzPct val="100000"/>
            </a:pPr>
            <a:endParaRPr lang="en-US" altLang="en-US" sz="30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30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30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3000" b="1">
              <a:latin typeface="Humnst777 BT" pitchFamily="1" charset="0"/>
            </a:endParaRPr>
          </a:p>
          <a:p>
            <a:pPr lvl="1" defTabSz="914400">
              <a:spcAft>
                <a:spcPts val="1200"/>
              </a:spcAft>
              <a:buClr>
                <a:schemeClr val="tx1"/>
              </a:buClr>
              <a:buSzPct val="100000"/>
            </a:pPr>
            <a:endParaRPr lang="en-US" altLang="en-US" sz="30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3000" b="1">
              <a:latin typeface="Humnst777 BT" pitchFamily="1" charset="0"/>
            </a:endParaRPr>
          </a:p>
          <a:p>
            <a:pPr lvl="1" defTabSz="914400">
              <a:spcAft>
                <a:spcPts val="1200"/>
              </a:spcAft>
              <a:buClr>
                <a:schemeClr val="tx1"/>
              </a:buClr>
              <a:buSzPct val="100000"/>
            </a:pPr>
            <a:endParaRPr lang="en-US" altLang="en-US" sz="3000" b="1">
              <a:latin typeface="Humnst777 BT" pitchFamily="1" charset="0"/>
            </a:endParaRPr>
          </a:p>
          <a:p>
            <a:pPr lvl="1" defTabSz="914400">
              <a:spcAft>
                <a:spcPts val="1200"/>
              </a:spcAft>
              <a:buClr>
                <a:schemeClr val="tx1"/>
              </a:buClr>
              <a:buSzPct val="100000"/>
            </a:pPr>
            <a:endParaRPr lang="en-US" altLang="en-US" sz="3000" b="1">
              <a:latin typeface="Humnst777 BT" pitchFamily="1" charset="0"/>
            </a:endParaRPr>
          </a:p>
          <a:p>
            <a:pPr defTabSz="914400">
              <a:spcBef>
                <a:spcPts val="1725"/>
              </a:spcBef>
              <a:buClr>
                <a:schemeClr val="tx1"/>
              </a:buClr>
              <a:buSzPct val="100000"/>
            </a:pPr>
            <a:endParaRPr lang="en-US" altLang="en-US" sz="3000" b="1">
              <a:latin typeface="Humnst777 BT" pitchFamily="1" charset="0"/>
            </a:endParaRPr>
          </a:p>
          <a:p>
            <a:pPr defTabSz="914400">
              <a:spcBef>
                <a:spcPts val="1725"/>
              </a:spcBef>
              <a:buClr>
                <a:schemeClr val="tx1"/>
              </a:buClr>
              <a:buSzPct val="100000"/>
            </a:pPr>
            <a:endParaRPr lang="en-US" altLang="en-US" sz="30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3000" b="1">
              <a:latin typeface="Humnst777 BT" pitchFamily="1" charset="0"/>
            </a:endParaRPr>
          </a:p>
          <a:p>
            <a:pPr lvl="1" defTabSz="914400">
              <a:spcBef>
                <a:spcPct val="20000"/>
              </a:spcBef>
              <a:buClr>
                <a:schemeClr val="tx2"/>
              </a:buClr>
            </a:pPr>
            <a:endParaRPr kumimoji="1" lang="en-US" altLang="en-US" sz="30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3000" b="1">
              <a:solidFill>
                <a:schemeClr val="accent2"/>
              </a:solidFill>
              <a:latin typeface="Calibri" panose="020F0502020204030204" pitchFamily="34" charset="0"/>
            </a:endParaRPr>
          </a:p>
        </p:txBody>
      </p:sp>
      <p:grpSp>
        <p:nvGrpSpPr>
          <p:cNvPr id="123912" name="Group 9">
            <a:extLst>
              <a:ext uri="{FF2B5EF4-FFF2-40B4-BE49-F238E27FC236}">
                <a16:creationId xmlns:a16="http://schemas.microsoft.com/office/drawing/2014/main" id="{12BBB599-06CD-BF44-83D5-273AB100720E}"/>
              </a:ext>
            </a:extLst>
          </p:cNvPr>
          <p:cNvGrpSpPr>
            <a:grpSpLocks/>
          </p:cNvGrpSpPr>
          <p:nvPr/>
        </p:nvGrpSpPr>
        <p:grpSpPr bwMode="auto">
          <a:xfrm>
            <a:off x="2895600" y="6172200"/>
            <a:ext cx="3352800" cy="544513"/>
            <a:chOff x="2895600" y="6172200"/>
            <a:chExt cx="3352800" cy="544057"/>
          </a:xfrm>
        </p:grpSpPr>
        <p:sp>
          <p:nvSpPr>
            <p:cNvPr id="123913" name="Text Box 10">
              <a:extLst>
                <a:ext uri="{FF2B5EF4-FFF2-40B4-BE49-F238E27FC236}">
                  <a16:creationId xmlns:a16="http://schemas.microsoft.com/office/drawing/2014/main" id="{05CAF6F9-6134-9943-B75A-3FF5FD2AFDE6}"/>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23914" name="Text Box 11">
              <a:extLst>
                <a:ext uri="{FF2B5EF4-FFF2-40B4-BE49-F238E27FC236}">
                  <a16:creationId xmlns:a16="http://schemas.microsoft.com/office/drawing/2014/main" id="{C2E32C0E-08AD-8F41-9248-2E8AAF4F68E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5D723DE6-20FF-274F-A5FA-B1CBFB461AD4}"/>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25955" name="Rectangle 4">
            <a:extLst>
              <a:ext uri="{FF2B5EF4-FFF2-40B4-BE49-F238E27FC236}">
                <a16:creationId xmlns:a16="http://schemas.microsoft.com/office/drawing/2014/main" id="{675737C8-0E9C-8F46-A958-200AACDD34C9}"/>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08B0BF7-EFB9-234F-B0B8-B98D6B9BC5CA}"/>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25957" name="Rectangle 13">
            <a:extLst>
              <a:ext uri="{FF2B5EF4-FFF2-40B4-BE49-F238E27FC236}">
                <a16:creationId xmlns:a16="http://schemas.microsoft.com/office/drawing/2014/main" id="{BEED00C9-7591-0C41-922B-5CC222218CC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25958" name="Text Box 4">
            <a:extLst>
              <a:ext uri="{FF2B5EF4-FFF2-40B4-BE49-F238E27FC236}">
                <a16:creationId xmlns:a16="http://schemas.microsoft.com/office/drawing/2014/main" id="{253BCB71-CB1A-9841-A7E1-545D88E96AF1}"/>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Quiebra </a:t>
            </a:r>
          </a:p>
        </p:txBody>
      </p:sp>
      <p:sp>
        <p:nvSpPr>
          <p:cNvPr id="60423" name="Rectangle 3">
            <a:extLst>
              <a:ext uri="{FF2B5EF4-FFF2-40B4-BE49-F238E27FC236}">
                <a16:creationId xmlns:a16="http://schemas.microsoft.com/office/drawing/2014/main" id="{EED39592-5A82-B24F-961A-7FBC37CCBC86}"/>
              </a:ext>
            </a:extLst>
          </p:cNvPr>
          <p:cNvSpPr txBox="1">
            <a:spLocks noChangeArrowheads="1"/>
          </p:cNvSpPr>
          <p:nvPr/>
        </p:nvSpPr>
        <p:spPr bwMode="auto">
          <a:xfrm>
            <a:off x="867831" y="1447795"/>
            <a:ext cx="7501465" cy="4834467"/>
          </a:xfrm>
          <a:prstGeom prst="rect">
            <a:avLst/>
          </a:prstGeom>
          <a:noFill/>
          <a:ln w="9525">
            <a:noFill/>
            <a:miter lim="800000"/>
            <a:headEnd/>
            <a:tailEnd/>
          </a:ln>
        </p:spPr>
        <p:txBody>
          <a:bodyPr lIns="92075" tIns="46038" rIns="92075" bIns="46038"/>
          <a:lstStyle/>
          <a:p>
            <a:pPr marL="457200" indent="-457200" defTabSz="914400" eaLnBrk="0" hangingPunct="0">
              <a:spcBef>
                <a:spcPts val="0"/>
              </a:spcBef>
              <a:spcAft>
                <a:spcPts val="1200"/>
              </a:spcAft>
              <a:buClr>
                <a:schemeClr val="tx1"/>
              </a:buClr>
              <a:buSzPct val="100000"/>
              <a:buFont typeface="Wingdings" charset="2"/>
              <a:buChar char="ü"/>
              <a:defRPr/>
            </a:pPr>
            <a:r>
              <a:rPr lang="en-US" sz="3200" b="1" dirty="0">
                <a:latin typeface="Humnst777 BT" pitchFamily="1" charset="0"/>
                <a:ea typeface="Humnst777 BT" pitchFamily="1" charset="0"/>
                <a:cs typeface="Humnst777 BT" pitchFamily="1" charset="0"/>
              </a:rPr>
              <a:t>Antes de </a:t>
            </a:r>
            <a:r>
              <a:rPr lang="en-US" sz="3200" b="1" dirty="0" err="1">
                <a:latin typeface="Humnst777 BT" pitchFamily="1" charset="0"/>
                <a:ea typeface="Humnst777 BT" pitchFamily="1" charset="0"/>
                <a:cs typeface="Humnst777 BT" pitchFamily="1" charset="0"/>
              </a:rPr>
              <a:t>considerar</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presentarse</a:t>
            </a:r>
            <a:r>
              <a:rPr lang="en-US" sz="3200" b="1" dirty="0">
                <a:latin typeface="Humnst777 BT" pitchFamily="1" charset="0"/>
                <a:ea typeface="Humnst777 BT" pitchFamily="1" charset="0"/>
                <a:cs typeface="Humnst777 BT" pitchFamily="1" charset="0"/>
              </a:rPr>
              <a:t> en </a:t>
            </a:r>
            <a:r>
              <a:rPr lang="en-US" sz="3200" b="1" dirty="0" err="1">
                <a:latin typeface="Humnst777 BT" pitchFamily="1" charset="0"/>
                <a:ea typeface="Humnst777 BT" pitchFamily="1" charset="0"/>
                <a:cs typeface="Humnst777 BT" pitchFamily="1" charset="0"/>
              </a:rPr>
              <a:t>quiebra</a:t>
            </a:r>
            <a:r>
              <a:rPr lang="en-US" sz="3200" b="1" dirty="0">
                <a:latin typeface="Humnst777 BT" pitchFamily="1" charset="0"/>
                <a:ea typeface="Humnst777 BT" pitchFamily="1" charset="0"/>
                <a:cs typeface="Humnst777 BT" pitchFamily="1" charset="0"/>
              </a:rPr>
              <a:t>:</a:t>
            </a:r>
          </a:p>
          <a:p>
            <a:pPr marL="914400" lvl="5" indent="-457200" eaLnBrk="0" hangingPunct="0">
              <a:spcAft>
                <a:spcPts val="1200"/>
              </a:spcAft>
              <a:buClr>
                <a:schemeClr val="tx1"/>
              </a:buClr>
              <a:buSzPct val="100000"/>
              <a:buFont typeface="Arial"/>
              <a:buChar char="•"/>
              <a:defRPr/>
            </a:pPr>
            <a:r>
              <a:rPr lang="en-US" sz="2800" b="1" dirty="0" err="1">
                <a:latin typeface="Humnst777 BT" pitchFamily="1" charset="0"/>
                <a:ea typeface="Humnst777 BT" pitchFamily="1" charset="0"/>
                <a:cs typeface="Humnst777 BT" pitchFamily="1" charset="0"/>
              </a:rPr>
              <a:t>Trate</a:t>
            </a:r>
            <a:r>
              <a:rPr lang="en-US" sz="2800" b="1" dirty="0">
                <a:latin typeface="Humnst777 BT" pitchFamily="1" charset="0"/>
                <a:ea typeface="Humnst777 BT" pitchFamily="1" charset="0"/>
                <a:cs typeface="Humnst777 BT" pitchFamily="1" charset="0"/>
              </a:rPr>
              <a:t> de </a:t>
            </a:r>
            <a:r>
              <a:rPr lang="en-US" sz="2800" b="1" dirty="0" err="1">
                <a:latin typeface="Humnst777 BT" pitchFamily="1" charset="0"/>
                <a:ea typeface="Humnst777 BT" pitchFamily="1" charset="0"/>
                <a:cs typeface="Humnst777 BT" pitchFamily="1" charset="0"/>
              </a:rPr>
              <a:t>hacer</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algún</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arreglo</a:t>
            </a:r>
            <a:r>
              <a:rPr lang="en-US" sz="2800" b="1" dirty="0">
                <a:latin typeface="Humnst777 BT" pitchFamily="1" charset="0"/>
                <a:ea typeface="Humnst777 BT" pitchFamily="1" charset="0"/>
                <a:cs typeface="Humnst777 BT" pitchFamily="1" charset="0"/>
              </a:rPr>
              <a:t> de </a:t>
            </a:r>
            <a:r>
              <a:rPr lang="en-US" sz="2800" b="1" dirty="0" err="1">
                <a:latin typeface="Humnst777 BT" pitchFamily="1" charset="0"/>
                <a:ea typeface="Humnst777 BT" pitchFamily="1" charset="0"/>
                <a:cs typeface="Humnst777 BT" pitchFamily="1" charset="0"/>
              </a:rPr>
              <a:t>pago</a:t>
            </a:r>
            <a:r>
              <a:rPr lang="en-US" sz="2800" b="1" dirty="0">
                <a:latin typeface="Humnst777 BT" pitchFamily="1" charset="0"/>
                <a:ea typeface="Humnst777 BT" pitchFamily="1" charset="0"/>
                <a:cs typeface="Humnst777 BT" pitchFamily="1" charset="0"/>
              </a:rPr>
              <a:t> con </a:t>
            </a:r>
            <a:r>
              <a:rPr lang="en-US" sz="2800" b="1" dirty="0" err="1">
                <a:latin typeface="Humnst777 BT" pitchFamily="1" charset="0"/>
                <a:ea typeface="Humnst777 BT" pitchFamily="1" charset="0"/>
                <a:cs typeface="Humnst777 BT" pitchFamily="1" charset="0"/>
              </a:rPr>
              <a:t>sus</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acreedores</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o</a:t>
            </a:r>
            <a:r>
              <a:rPr lang="en-US" sz="2800" b="1" dirty="0">
                <a:latin typeface="Humnst777 BT" pitchFamily="1" charset="0"/>
                <a:ea typeface="Humnst777 BT" pitchFamily="1" charset="0"/>
                <a:cs typeface="Humnst777 BT" pitchFamily="1" charset="0"/>
              </a:rPr>
              <a:t>;</a:t>
            </a:r>
          </a:p>
          <a:p>
            <a:pPr marL="914400" lvl="5" indent="-457200" eaLnBrk="0" hangingPunct="0">
              <a:spcAft>
                <a:spcPts val="1200"/>
              </a:spcAft>
              <a:buClr>
                <a:schemeClr val="tx1"/>
              </a:buClr>
              <a:buSzPct val="100000"/>
              <a:buFont typeface="Arial"/>
              <a:buChar char="•"/>
              <a:defRPr/>
            </a:pPr>
            <a:r>
              <a:rPr lang="es-ES" sz="2800" b="1" dirty="0">
                <a:latin typeface="Humnst777 BT" pitchFamily="1" charset="0"/>
                <a:ea typeface="Humnst777 BT" pitchFamily="1" charset="0"/>
                <a:cs typeface="Humnst777 BT" pitchFamily="1" charset="0"/>
              </a:rPr>
              <a:t>Ingrese a un programa de administración de deudas</a:t>
            </a:r>
            <a:r>
              <a:rPr lang="en-US" sz="2800" b="1" dirty="0">
                <a:latin typeface="Humnst777 BT" pitchFamily="1" charset="0"/>
                <a:ea typeface="Humnst777 BT" pitchFamily="1" charset="0"/>
                <a:cs typeface="Humnst777 BT" pitchFamily="1" charset="0"/>
              </a:rPr>
              <a:t>.</a:t>
            </a:r>
          </a:p>
          <a:p>
            <a:pPr marL="1188720" lvl="5" indent="-457200" eaLnBrk="0" hangingPunct="0">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5" indent="-457200" eaLnBrk="0" hangingPunct="0">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5" indent="-457200" eaLnBrk="0" hangingPunct="0">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buFont typeface="Arial" charset="0"/>
              <a:buChar char="•"/>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buFont typeface="Wingdings" charset="2"/>
              <a:buChar char="ü"/>
              <a:defRPr/>
            </a:pPr>
            <a:endParaRPr lang="en-US" sz="2800" b="1" dirty="0">
              <a:latin typeface="Humnst777 BT" pitchFamily="1"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p:txBody>
      </p:sp>
      <p:grpSp>
        <p:nvGrpSpPr>
          <p:cNvPr id="125960" name="Group 9">
            <a:extLst>
              <a:ext uri="{FF2B5EF4-FFF2-40B4-BE49-F238E27FC236}">
                <a16:creationId xmlns:a16="http://schemas.microsoft.com/office/drawing/2014/main" id="{4F2AE0AD-A12B-064A-BC55-CE8D8A249CBD}"/>
              </a:ext>
            </a:extLst>
          </p:cNvPr>
          <p:cNvGrpSpPr>
            <a:grpSpLocks/>
          </p:cNvGrpSpPr>
          <p:nvPr/>
        </p:nvGrpSpPr>
        <p:grpSpPr bwMode="auto">
          <a:xfrm>
            <a:off x="2895600" y="6172200"/>
            <a:ext cx="3352800" cy="544513"/>
            <a:chOff x="2895600" y="6172200"/>
            <a:chExt cx="3352800" cy="544057"/>
          </a:xfrm>
        </p:grpSpPr>
        <p:sp>
          <p:nvSpPr>
            <p:cNvPr id="125961" name="Text Box 10">
              <a:extLst>
                <a:ext uri="{FF2B5EF4-FFF2-40B4-BE49-F238E27FC236}">
                  <a16:creationId xmlns:a16="http://schemas.microsoft.com/office/drawing/2014/main" id="{9250D170-0C9E-F845-AB3E-BC56B9911FEC}"/>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25962" name="Text Box 11">
              <a:extLst>
                <a:ext uri="{FF2B5EF4-FFF2-40B4-BE49-F238E27FC236}">
                  <a16:creationId xmlns:a16="http://schemas.microsoft.com/office/drawing/2014/main" id="{A1212055-15DE-2B48-A723-AF236F6B08B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BD082837-FD02-5B41-9F8B-3BCD6338EE2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28003" name="Rectangle 4">
            <a:extLst>
              <a:ext uri="{FF2B5EF4-FFF2-40B4-BE49-F238E27FC236}">
                <a16:creationId xmlns:a16="http://schemas.microsoft.com/office/drawing/2014/main" id="{D3C9F789-91FB-B148-AB83-6B3A254160A0}"/>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D1A3597-3094-2746-9E7A-C72513DB4D85}"/>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28005" name="Rectangle 13">
            <a:extLst>
              <a:ext uri="{FF2B5EF4-FFF2-40B4-BE49-F238E27FC236}">
                <a16:creationId xmlns:a16="http://schemas.microsoft.com/office/drawing/2014/main" id="{CE03DC74-F821-8B40-9229-6AEADF96EC8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28006" name="Text Box 4">
            <a:extLst>
              <a:ext uri="{FF2B5EF4-FFF2-40B4-BE49-F238E27FC236}">
                <a16:creationId xmlns:a16="http://schemas.microsoft.com/office/drawing/2014/main" id="{7EC7BCC2-8889-194F-BA9B-93A04B9088BF}"/>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Dos tipos de quiebra</a:t>
            </a:r>
            <a:endParaRPr lang="en-US" altLang="en-US" sz="3800" b="1">
              <a:solidFill>
                <a:srgbClr val="8D65D2"/>
              </a:solidFill>
              <a:latin typeface="Humnst777 BT" pitchFamily="1" charset="0"/>
            </a:endParaRPr>
          </a:p>
        </p:txBody>
      </p:sp>
      <p:sp>
        <p:nvSpPr>
          <p:cNvPr id="60423" name="Rectangle 3">
            <a:extLst>
              <a:ext uri="{FF2B5EF4-FFF2-40B4-BE49-F238E27FC236}">
                <a16:creationId xmlns:a16="http://schemas.microsoft.com/office/drawing/2014/main" id="{6C3A18CB-1D1C-3F4F-A46C-B74B2928CF7C}"/>
              </a:ext>
            </a:extLst>
          </p:cNvPr>
          <p:cNvSpPr txBox="1">
            <a:spLocks noChangeArrowheads="1"/>
          </p:cNvSpPr>
          <p:nvPr/>
        </p:nvSpPr>
        <p:spPr bwMode="auto">
          <a:xfrm>
            <a:off x="880529" y="1735657"/>
            <a:ext cx="7501465" cy="4834467"/>
          </a:xfrm>
          <a:prstGeom prst="rect">
            <a:avLst/>
          </a:prstGeom>
          <a:noFill/>
          <a:ln w="9525">
            <a:noFill/>
            <a:miter lim="800000"/>
            <a:headEnd/>
            <a:tailEnd/>
          </a:ln>
        </p:spPr>
        <p:txBody>
          <a:bodyPr lIns="92075" tIns="46038" rIns="92075" bIns="46038"/>
          <a:lstStyle/>
          <a:p>
            <a:pPr marL="457200" indent="-457200" defTabSz="914400" eaLnBrk="0" hangingPunct="0">
              <a:spcBef>
                <a:spcPts val="0"/>
              </a:spcBef>
              <a:spcAft>
                <a:spcPts val="3600"/>
              </a:spcAft>
              <a:buClr>
                <a:schemeClr val="tx1"/>
              </a:buClr>
              <a:buSzPct val="100000"/>
              <a:buFont typeface="Wingdings" charset="2"/>
              <a:buChar char="ü"/>
              <a:defRPr/>
            </a:pPr>
            <a:r>
              <a:rPr lang="en-US" sz="3200" b="1" dirty="0" err="1">
                <a:latin typeface="Humnst777 BT" pitchFamily="1" charset="0"/>
                <a:ea typeface="Humnst777 BT" pitchFamily="1" charset="0"/>
                <a:cs typeface="Humnst777 BT" pitchFamily="1" charset="0"/>
              </a:rPr>
              <a:t>Capítulo</a:t>
            </a:r>
            <a:r>
              <a:rPr lang="en-US" sz="3200" b="1" dirty="0">
                <a:latin typeface="Humnst777 BT" pitchFamily="1" charset="0"/>
                <a:ea typeface="Humnst777 BT" pitchFamily="1" charset="0"/>
                <a:cs typeface="Humnst777 BT" pitchFamily="1" charset="0"/>
              </a:rPr>
              <a:t> 7 (</a:t>
            </a:r>
            <a:r>
              <a:rPr lang="en-US" sz="3200" b="1" dirty="0" err="1">
                <a:latin typeface="Humnst777 BT" pitchFamily="1" charset="0"/>
                <a:ea typeface="Humnst777 BT" pitchFamily="1" charset="0"/>
                <a:cs typeface="Humnst777 BT" pitchFamily="1" charset="0"/>
              </a:rPr>
              <a:t>quiebra</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por</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liquidación</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o</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convencional</a:t>
            </a:r>
            <a:r>
              <a:rPr lang="en-US" sz="3200" b="1" dirty="0">
                <a:latin typeface="Humnst777 BT" pitchFamily="1" charset="0"/>
                <a:ea typeface="Humnst777 BT" pitchFamily="1" charset="0"/>
                <a:cs typeface="Humnst777 BT" pitchFamily="1" charset="0"/>
              </a:rPr>
              <a:t>)</a:t>
            </a:r>
          </a:p>
          <a:p>
            <a:pPr marL="457200" indent="-457200" defTabSz="914400" eaLnBrk="0" hangingPunct="0">
              <a:spcBef>
                <a:spcPts val="0"/>
              </a:spcBef>
              <a:spcAft>
                <a:spcPts val="3600"/>
              </a:spcAft>
              <a:buClr>
                <a:schemeClr val="tx1"/>
              </a:buClr>
              <a:buSzPct val="100000"/>
              <a:buFont typeface="Wingdings" charset="2"/>
              <a:buChar char="ü"/>
              <a:defRPr/>
            </a:pPr>
            <a:r>
              <a:rPr lang="en-US" sz="3200" b="1" dirty="0" err="1">
                <a:latin typeface="Humnst777 BT" pitchFamily="1" charset="0"/>
                <a:ea typeface="Humnst777 BT" pitchFamily="1" charset="0"/>
                <a:cs typeface="Humnst777 BT" pitchFamily="1" charset="0"/>
              </a:rPr>
              <a:t>Capítulo</a:t>
            </a:r>
            <a:r>
              <a:rPr lang="en-US" sz="3200" b="1" dirty="0">
                <a:latin typeface="Humnst777 BT" pitchFamily="1" charset="0"/>
                <a:ea typeface="Humnst777 BT" pitchFamily="1" charset="0"/>
                <a:cs typeface="Humnst777 BT" pitchFamily="1" charset="0"/>
              </a:rPr>
              <a:t> 13  (plan </a:t>
            </a:r>
            <a:r>
              <a:rPr lang="en-US" sz="3200" b="1" dirty="0" err="1">
                <a:latin typeface="Humnst777 BT" pitchFamily="1" charset="0"/>
                <a:ea typeface="Humnst777 BT" pitchFamily="1" charset="0"/>
                <a:cs typeface="Humnst777 BT" pitchFamily="1" charset="0"/>
              </a:rPr>
              <a:t>para</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asalariados</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o</a:t>
            </a:r>
            <a:r>
              <a:rPr lang="en-US" sz="3200" b="1" dirty="0">
                <a:latin typeface="Humnst777 BT" pitchFamily="1" charset="0"/>
                <a:ea typeface="Humnst777 BT" pitchFamily="1" charset="0"/>
                <a:cs typeface="Humnst777 BT" pitchFamily="1" charset="0"/>
              </a:rPr>
              <a:t> de </a:t>
            </a:r>
            <a:r>
              <a:rPr lang="en-US" sz="3200" b="1" dirty="0" err="1">
                <a:latin typeface="Humnst777 BT" pitchFamily="1" charset="0"/>
                <a:ea typeface="Humnst777 BT" pitchFamily="1" charset="0"/>
                <a:cs typeface="Humnst777 BT" pitchFamily="1" charset="0"/>
              </a:rPr>
              <a:t>pago</a:t>
            </a:r>
            <a:r>
              <a:rPr lang="en-US" sz="3200" b="1" dirty="0">
                <a:latin typeface="Humnst777 BT" pitchFamily="1" charset="0"/>
                <a:ea typeface="Humnst777 BT" pitchFamily="1" charset="0"/>
                <a:cs typeface="Humnst777 BT" pitchFamily="1" charset="0"/>
              </a:rPr>
              <a:t> a </a:t>
            </a:r>
            <a:r>
              <a:rPr lang="en-US" sz="3200" b="1" dirty="0" err="1">
                <a:latin typeface="Humnst777 BT" pitchFamily="1" charset="0"/>
                <a:ea typeface="Humnst777 BT" pitchFamily="1" charset="0"/>
                <a:cs typeface="Humnst777 BT" pitchFamily="1" charset="0"/>
              </a:rPr>
              <a:t>plazos</a:t>
            </a:r>
            <a:r>
              <a:rPr lang="en-US" sz="3200" b="1" dirty="0">
                <a:latin typeface="Humnst777 BT" pitchFamily="1" charset="0"/>
                <a:ea typeface="Humnst777 BT" pitchFamily="1" charset="0"/>
                <a:cs typeface="Humnst777 BT" pitchFamily="1" charset="0"/>
              </a:rPr>
              <a:t>)</a:t>
            </a:r>
          </a:p>
          <a:p>
            <a:pPr marL="1188720" lvl="5" indent="-457200" eaLnBrk="0" hangingPunct="0">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5" indent="-457200" eaLnBrk="0" hangingPunct="0">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buFont typeface="Arial" charset="0"/>
              <a:buChar char="•"/>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buFont typeface="Wingdings" charset="2"/>
              <a:buChar char="ü"/>
              <a:defRPr/>
            </a:pPr>
            <a:endParaRPr lang="en-US" sz="2800" b="1" dirty="0">
              <a:latin typeface="Humnst777 BT" pitchFamily="1"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p:txBody>
      </p:sp>
      <p:grpSp>
        <p:nvGrpSpPr>
          <p:cNvPr id="128008" name="Group 9">
            <a:extLst>
              <a:ext uri="{FF2B5EF4-FFF2-40B4-BE49-F238E27FC236}">
                <a16:creationId xmlns:a16="http://schemas.microsoft.com/office/drawing/2014/main" id="{AD0B3245-ACCD-E743-8A47-75FDD9EDA211}"/>
              </a:ext>
            </a:extLst>
          </p:cNvPr>
          <p:cNvGrpSpPr>
            <a:grpSpLocks/>
          </p:cNvGrpSpPr>
          <p:nvPr/>
        </p:nvGrpSpPr>
        <p:grpSpPr bwMode="auto">
          <a:xfrm>
            <a:off x="2895600" y="6172200"/>
            <a:ext cx="3352800" cy="544513"/>
            <a:chOff x="2895600" y="6172200"/>
            <a:chExt cx="3352800" cy="544057"/>
          </a:xfrm>
        </p:grpSpPr>
        <p:sp>
          <p:nvSpPr>
            <p:cNvPr id="128009" name="Text Box 10">
              <a:extLst>
                <a:ext uri="{FF2B5EF4-FFF2-40B4-BE49-F238E27FC236}">
                  <a16:creationId xmlns:a16="http://schemas.microsoft.com/office/drawing/2014/main" id="{642C9967-FF0D-F24D-B208-51F7DDBC69C2}"/>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28010" name="Text Box 11">
              <a:extLst>
                <a:ext uri="{FF2B5EF4-FFF2-40B4-BE49-F238E27FC236}">
                  <a16:creationId xmlns:a16="http://schemas.microsoft.com/office/drawing/2014/main" id="{18097740-CB3E-1542-B4CF-D6419AD8918D}"/>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08ADD273-7F90-AA49-AD45-4F48085310A5}"/>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30051" name="Rectangle 4">
            <a:extLst>
              <a:ext uri="{FF2B5EF4-FFF2-40B4-BE49-F238E27FC236}">
                <a16:creationId xmlns:a16="http://schemas.microsoft.com/office/drawing/2014/main" id="{FB3E2C21-9BB1-864B-B51C-01F83464EF6A}"/>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0181646B-5A05-5E49-B53F-DE8E7863891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30053" name="Rectangle 13">
            <a:extLst>
              <a:ext uri="{FF2B5EF4-FFF2-40B4-BE49-F238E27FC236}">
                <a16:creationId xmlns:a16="http://schemas.microsoft.com/office/drawing/2014/main" id="{E868C66D-BF0D-8342-BF8A-7ACB759DD8C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30054" name="Text Box 4">
            <a:extLst>
              <a:ext uri="{FF2B5EF4-FFF2-40B4-BE49-F238E27FC236}">
                <a16:creationId xmlns:a16="http://schemas.microsoft.com/office/drawing/2014/main" id="{C4678221-3C46-1F4D-A0A5-58801262C466}"/>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Quiebra</a:t>
            </a:r>
            <a:endParaRPr lang="en-US" altLang="en-US" sz="3800" b="1">
              <a:solidFill>
                <a:srgbClr val="8D65D2"/>
              </a:solidFill>
              <a:latin typeface="Humnst777 BT" pitchFamily="1" charset="0"/>
            </a:endParaRPr>
          </a:p>
        </p:txBody>
      </p:sp>
      <p:sp>
        <p:nvSpPr>
          <p:cNvPr id="130055" name="Rectangle 3">
            <a:extLst>
              <a:ext uri="{FF2B5EF4-FFF2-40B4-BE49-F238E27FC236}">
                <a16:creationId xmlns:a16="http://schemas.microsoft.com/office/drawing/2014/main" id="{B737B9D6-2523-884D-AD9A-07159B3E0BBC}"/>
              </a:ext>
            </a:extLst>
          </p:cNvPr>
          <p:cNvSpPr txBox="1">
            <a:spLocks noChangeArrowheads="1"/>
          </p:cNvSpPr>
          <p:nvPr/>
        </p:nvSpPr>
        <p:spPr bwMode="auto">
          <a:xfrm>
            <a:off x="939800" y="1951038"/>
            <a:ext cx="750570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Aft>
                <a:spcPts val="600"/>
              </a:spcAft>
              <a:buClr>
                <a:schemeClr val="tx1"/>
              </a:buClr>
              <a:buSzPct val="100000"/>
              <a:buFont typeface="Wingdings" pitchFamily="2" charset="2"/>
              <a:buChar char="ü"/>
            </a:pPr>
            <a:r>
              <a:rPr lang="en-US" altLang="en-US" sz="3200" b="1">
                <a:latin typeface="Humnst777 BT" pitchFamily="1" charset="0"/>
              </a:rPr>
              <a:t>Permanece 10 años en su informe de crédito.</a:t>
            </a: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pPr>
            <a:r>
              <a:rPr lang="en-US" altLang="en-US" sz="3200" b="1">
                <a:latin typeface="Humnst777 BT" pitchFamily="1" charset="0"/>
              </a:rPr>
              <a:t> </a:t>
            </a:r>
          </a:p>
          <a:p>
            <a:pPr lvl="1" defTabSz="914400">
              <a:spcAft>
                <a:spcPts val="600"/>
              </a:spcAft>
              <a:buClr>
                <a:schemeClr val="tx1"/>
              </a:buClr>
              <a:buSzPct val="100000"/>
            </a:pPr>
            <a:endParaRPr lang="en-US" altLang="en-US" sz="3200" b="1">
              <a:latin typeface="Humnst777 BT" pitchFamily="1" charset="0"/>
            </a:endParaRPr>
          </a:p>
          <a:p>
            <a:pPr lvl="1" defTabSz="914400">
              <a:spcAft>
                <a:spcPts val="600"/>
              </a:spcAft>
              <a:buClr>
                <a:schemeClr val="tx1"/>
              </a:buClr>
              <a:buSzPct val="100000"/>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30056" name="Group 9">
            <a:extLst>
              <a:ext uri="{FF2B5EF4-FFF2-40B4-BE49-F238E27FC236}">
                <a16:creationId xmlns:a16="http://schemas.microsoft.com/office/drawing/2014/main" id="{04C2BFDB-AF03-E14E-AB51-984A8A091239}"/>
              </a:ext>
            </a:extLst>
          </p:cNvPr>
          <p:cNvGrpSpPr>
            <a:grpSpLocks/>
          </p:cNvGrpSpPr>
          <p:nvPr/>
        </p:nvGrpSpPr>
        <p:grpSpPr bwMode="auto">
          <a:xfrm>
            <a:off x="2895600" y="6172200"/>
            <a:ext cx="3352800" cy="544513"/>
            <a:chOff x="2895600" y="6172200"/>
            <a:chExt cx="3352800" cy="544057"/>
          </a:xfrm>
        </p:grpSpPr>
        <p:sp>
          <p:nvSpPr>
            <p:cNvPr id="130057" name="Text Box 10">
              <a:extLst>
                <a:ext uri="{FF2B5EF4-FFF2-40B4-BE49-F238E27FC236}">
                  <a16:creationId xmlns:a16="http://schemas.microsoft.com/office/drawing/2014/main" id="{2FAB57DF-89E5-C84F-B4E9-BA76788E8207}"/>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30058" name="Text Box 11">
              <a:extLst>
                <a:ext uri="{FF2B5EF4-FFF2-40B4-BE49-F238E27FC236}">
                  <a16:creationId xmlns:a16="http://schemas.microsoft.com/office/drawing/2014/main" id="{0B4E7BC0-5B81-5E4D-A99F-C5C70890CDB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CCCC09B8-C684-0443-97B7-B04BCB6B92B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32099" name="Rectangle 4">
            <a:extLst>
              <a:ext uri="{FF2B5EF4-FFF2-40B4-BE49-F238E27FC236}">
                <a16:creationId xmlns:a16="http://schemas.microsoft.com/office/drawing/2014/main" id="{15F7EBCE-ACD2-3049-B0B1-AA3B8F8AF53E}"/>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8A3305F-BE5D-4548-B6AF-5FBED777E9E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32101" name="Rectangle 13">
            <a:extLst>
              <a:ext uri="{FF2B5EF4-FFF2-40B4-BE49-F238E27FC236}">
                <a16:creationId xmlns:a16="http://schemas.microsoft.com/office/drawing/2014/main" id="{3723B6C7-99F9-1E4A-94FE-58E603403BC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32102" name="Text Box 4">
            <a:extLst>
              <a:ext uri="{FF2B5EF4-FFF2-40B4-BE49-F238E27FC236}">
                <a16:creationId xmlns:a16="http://schemas.microsoft.com/office/drawing/2014/main" id="{87A0BF6A-73F9-534F-8A03-6555E5D0C0A2}"/>
              </a:ext>
            </a:extLst>
          </p:cNvPr>
          <p:cNvSpPr txBox="1">
            <a:spLocks noChangeArrowheads="1"/>
          </p:cNvSpPr>
          <p:nvPr/>
        </p:nvSpPr>
        <p:spPr bwMode="auto">
          <a:xfrm>
            <a:off x="304800" y="204788"/>
            <a:ext cx="82470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A veces la quiebra es inevitable</a:t>
            </a:r>
          </a:p>
        </p:txBody>
      </p:sp>
      <p:sp>
        <p:nvSpPr>
          <p:cNvPr id="60423" name="Rectangle 3">
            <a:extLst>
              <a:ext uri="{FF2B5EF4-FFF2-40B4-BE49-F238E27FC236}">
                <a16:creationId xmlns:a16="http://schemas.microsoft.com/office/drawing/2014/main" id="{688628C3-BBBD-2E4C-A6C6-B4B3AB7C001E}"/>
              </a:ext>
            </a:extLst>
          </p:cNvPr>
          <p:cNvSpPr txBox="1">
            <a:spLocks noChangeArrowheads="1"/>
          </p:cNvSpPr>
          <p:nvPr/>
        </p:nvSpPr>
        <p:spPr bwMode="auto">
          <a:xfrm>
            <a:off x="550326" y="1143010"/>
            <a:ext cx="8034873" cy="4309533"/>
          </a:xfrm>
          <a:prstGeom prst="rect">
            <a:avLst/>
          </a:prstGeom>
          <a:noFill/>
          <a:ln w="9525">
            <a:noFill/>
            <a:miter lim="800000"/>
            <a:headEnd/>
            <a:tailEnd/>
          </a:ln>
        </p:spPr>
        <p:txBody>
          <a:bodyPr lIns="92075" tIns="46038" rIns="92075" bIns="46038"/>
          <a:lstStyle/>
          <a:p>
            <a:pPr marL="457200" indent="-457200" defTabSz="914400" eaLnBrk="0" hangingPunct="0">
              <a:spcBef>
                <a:spcPts val="0"/>
              </a:spcBef>
              <a:spcAft>
                <a:spcPts val="1800"/>
              </a:spcAft>
              <a:buClr>
                <a:schemeClr val="tx1"/>
              </a:buClr>
              <a:buSzPct val="100000"/>
              <a:buFont typeface="Wingdings" charset="2"/>
              <a:buChar char="ü"/>
              <a:defRPr/>
            </a:pPr>
            <a:r>
              <a:rPr lang="en-US" sz="3200" b="1" dirty="0" err="1">
                <a:latin typeface="Humnst777 BT" pitchFamily="1" charset="0"/>
                <a:ea typeface="Humnst777 BT" pitchFamily="1" charset="0"/>
                <a:cs typeface="Humnst777 BT" pitchFamily="1" charset="0"/>
              </a:rPr>
              <a:t>Motivos</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comunes</a:t>
            </a:r>
            <a:r>
              <a:rPr lang="en-US" sz="3200" b="1" dirty="0">
                <a:latin typeface="Humnst777 BT" pitchFamily="1" charset="0"/>
                <a:ea typeface="Humnst777 BT" pitchFamily="1" charset="0"/>
                <a:cs typeface="Humnst777 BT" pitchFamily="1" charset="0"/>
              </a:rPr>
              <a:t> </a:t>
            </a:r>
            <a:r>
              <a:rPr lang="en-US" sz="3200" b="1" dirty="0" err="1">
                <a:latin typeface="Humnst777 BT" pitchFamily="1" charset="0"/>
                <a:ea typeface="Humnst777 BT" pitchFamily="1" charset="0"/>
                <a:cs typeface="Humnst777 BT" pitchFamily="1" charset="0"/>
              </a:rPr>
              <a:t>por</a:t>
            </a:r>
            <a:r>
              <a:rPr lang="en-US" sz="3200" b="1" dirty="0">
                <a:latin typeface="Humnst777 BT" pitchFamily="1" charset="0"/>
                <a:ea typeface="Humnst777 BT" pitchFamily="1" charset="0"/>
                <a:cs typeface="Humnst777 BT" pitchFamily="1" charset="0"/>
              </a:rPr>
              <a:t> los </a:t>
            </a:r>
            <a:r>
              <a:rPr lang="en-US" sz="3200" b="1" dirty="0" err="1">
                <a:latin typeface="Humnst777 BT" pitchFamily="1" charset="0"/>
                <a:ea typeface="Humnst777 BT" pitchFamily="1" charset="0"/>
                <a:cs typeface="Humnst777 BT" pitchFamily="1" charset="0"/>
              </a:rPr>
              <a:t>que</a:t>
            </a:r>
            <a:r>
              <a:rPr lang="en-US" sz="3200" b="1" dirty="0">
                <a:latin typeface="Humnst777 BT" pitchFamily="1" charset="0"/>
                <a:ea typeface="Humnst777 BT" pitchFamily="1" charset="0"/>
                <a:cs typeface="Humnst777 BT" pitchFamily="1" charset="0"/>
              </a:rPr>
              <a:t> la </a:t>
            </a:r>
            <a:r>
              <a:rPr lang="en-US" sz="3200" b="1" dirty="0" err="1">
                <a:latin typeface="Humnst777 BT" pitchFamily="1" charset="0"/>
                <a:ea typeface="Humnst777 BT" pitchFamily="1" charset="0"/>
                <a:cs typeface="Humnst777 BT" pitchFamily="1" charset="0"/>
              </a:rPr>
              <a:t>gente</a:t>
            </a:r>
            <a:r>
              <a:rPr lang="en-US" sz="3200" b="1" dirty="0">
                <a:latin typeface="Humnst777 BT" pitchFamily="1" charset="0"/>
                <a:ea typeface="Humnst777 BT" pitchFamily="1" charset="0"/>
                <a:cs typeface="Humnst777 BT" pitchFamily="1" charset="0"/>
              </a:rPr>
              <a:t> se </a:t>
            </a:r>
            <a:r>
              <a:rPr lang="en-US" sz="3200" b="1" dirty="0" err="1">
                <a:latin typeface="Humnst777 BT" pitchFamily="1" charset="0"/>
                <a:ea typeface="Humnst777 BT" pitchFamily="1" charset="0"/>
                <a:cs typeface="Humnst777 BT" pitchFamily="1" charset="0"/>
              </a:rPr>
              <a:t>declara</a:t>
            </a:r>
            <a:r>
              <a:rPr lang="en-US" sz="3200" b="1" dirty="0">
                <a:latin typeface="Humnst777 BT" pitchFamily="1" charset="0"/>
                <a:ea typeface="Humnst777 BT" pitchFamily="1" charset="0"/>
                <a:cs typeface="Humnst777 BT" pitchFamily="1" charset="0"/>
              </a:rPr>
              <a:t> en </a:t>
            </a:r>
            <a:r>
              <a:rPr lang="en-US" sz="3200" b="1" dirty="0" err="1">
                <a:latin typeface="Humnst777 BT" pitchFamily="1" charset="0"/>
                <a:ea typeface="Humnst777 BT" pitchFamily="1" charset="0"/>
                <a:cs typeface="Humnst777 BT" pitchFamily="1" charset="0"/>
              </a:rPr>
              <a:t>quiebra</a:t>
            </a:r>
            <a:r>
              <a:rPr lang="en-US" sz="3200" b="1" dirty="0">
                <a:latin typeface="Humnst777 BT" pitchFamily="1" charset="0"/>
                <a:ea typeface="Humnst777 BT" pitchFamily="1" charset="0"/>
                <a:cs typeface="Humnst777 BT" pitchFamily="1" charset="0"/>
              </a:rPr>
              <a:t>:</a:t>
            </a:r>
          </a:p>
          <a:p>
            <a:pPr marL="914400" lvl="5" indent="-457200" eaLnBrk="0" hangingPunct="0">
              <a:spcAft>
                <a:spcPts val="1200"/>
              </a:spcAft>
              <a:buClr>
                <a:schemeClr val="tx1"/>
              </a:buClr>
              <a:buSzPct val="100000"/>
              <a:buFont typeface="Arial"/>
              <a:buChar char="•"/>
              <a:defRPr/>
            </a:pPr>
            <a:r>
              <a:rPr lang="en-US" sz="2800" b="1" dirty="0" err="1">
                <a:latin typeface="Humnst777 BT" pitchFamily="1" charset="0"/>
                <a:ea typeface="Humnst777 BT" pitchFamily="1" charset="0"/>
                <a:cs typeface="Humnst777 BT" pitchFamily="1" charset="0"/>
              </a:rPr>
              <a:t>Cuentas</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médicas</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altas</a:t>
            </a:r>
            <a:r>
              <a:rPr lang="en-US" sz="2800" b="1" dirty="0">
                <a:latin typeface="Humnst777 BT" pitchFamily="1" charset="0"/>
                <a:ea typeface="Humnst777 BT" pitchFamily="1" charset="0"/>
                <a:cs typeface="Humnst777 BT" pitchFamily="1" charset="0"/>
              </a:rPr>
              <a:t>.</a:t>
            </a:r>
          </a:p>
          <a:p>
            <a:pPr marL="914400" lvl="5" indent="-457200" eaLnBrk="0" hangingPunct="0">
              <a:spcAft>
                <a:spcPts val="1200"/>
              </a:spcAft>
              <a:buClr>
                <a:schemeClr val="tx1"/>
              </a:buClr>
              <a:buSzPct val="100000"/>
              <a:buFont typeface="Arial"/>
              <a:buChar char="•"/>
              <a:defRPr/>
            </a:pPr>
            <a:r>
              <a:rPr lang="es-ES" sz="2800" b="1" dirty="0">
                <a:latin typeface="Humnst777 BT" pitchFamily="1" charset="0"/>
                <a:ea typeface="Humnst777 BT" pitchFamily="1" charset="0"/>
                <a:cs typeface="Humnst777 BT" pitchFamily="1" charset="0"/>
              </a:rPr>
              <a:t>Monto del crédito es mucho mayor que de los ingresos</a:t>
            </a:r>
            <a:r>
              <a:rPr lang="en-US" sz="2800" b="1" dirty="0">
                <a:latin typeface="Humnst777 BT" pitchFamily="1" charset="0"/>
                <a:ea typeface="Humnst777 BT" pitchFamily="1" charset="0"/>
                <a:cs typeface="Humnst777 BT" pitchFamily="1" charset="0"/>
              </a:rPr>
              <a:t>.</a:t>
            </a:r>
          </a:p>
          <a:p>
            <a:pPr marL="914400" lvl="5" indent="-457200" eaLnBrk="0" hangingPunct="0">
              <a:spcAft>
                <a:spcPts val="1200"/>
              </a:spcAft>
              <a:buClr>
                <a:schemeClr val="tx1"/>
              </a:buClr>
              <a:buSzPct val="100000"/>
              <a:buFont typeface="Arial"/>
              <a:buChar char="•"/>
              <a:defRPr/>
            </a:pPr>
            <a:r>
              <a:rPr lang="en-US" sz="2800" b="1" dirty="0" err="1">
                <a:latin typeface="Humnst777 BT" pitchFamily="1" charset="0"/>
                <a:ea typeface="Humnst777 BT" pitchFamily="1" charset="0"/>
                <a:cs typeface="Humnst777 BT" pitchFamily="1" charset="0"/>
              </a:rPr>
              <a:t>Cobertura</a:t>
            </a:r>
            <a:r>
              <a:rPr lang="en-US" sz="2800" b="1" dirty="0">
                <a:latin typeface="Humnst777 BT" pitchFamily="1" charset="0"/>
                <a:ea typeface="Humnst777 BT" pitchFamily="1" charset="0"/>
                <a:cs typeface="Humnst777 BT" pitchFamily="1" charset="0"/>
              </a:rPr>
              <a:t> de </a:t>
            </a:r>
            <a:r>
              <a:rPr lang="en-US" sz="2800" b="1" dirty="0" err="1">
                <a:latin typeface="Humnst777 BT" pitchFamily="1" charset="0"/>
                <a:ea typeface="Humnst777 BT" pitchFamily="1" charset="0"/>
                <a:cs typeface="Humnst777 BT" pitchFamily="1" charset="0"/>
              </a:rPr>
              <a:t>seguro</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insuficiente</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después</a:t>
            </a:r>
            <a:r>
              <a:rPr lang="en-US" sz="2800" b="1" dirty="0">
                <a:latin typeface="Humnst777 BT" pitchFamily="1" charset="0"/>
                <a:ea typeface="Humnst777 BT" pitchFamily="1" charset="0"/>
                <a:cs typeface="Humnst777 BT" pitchFamily="1" charset="0"/>
              </a:rPr>
              <a:t> de </a:t>
            </a:r>
            <a:r>
              <a:rPr lang="en-US" sz="2800" b="1" dirty="0" err="1">
                <a:latin typeface="Humnst777 BT" pitchFamily="1" charset="0"/>
                <a:ea typeface="Humnst777 BT" pitchFamily="1" charset="0"/>
                <a:cs typeface="Humnst777 BT" pitchFamily="1" charset="0"/>
              </a:rPr>
              <a:t>una</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catástrofe</a:t>
            </a:r>
            <a:r>
              <a:rPr lang="en-US" sz="2800" b="1" dirty="0">
                <a:latin typeface="Humnst777 BT" pitchFamily="1" charset="0"/>
                <a:ea typeface="Humnst777 BT" pitchFamily="1" charset="0"/>
                <a:cs typeface="Humnst777 BT" pitchFamily="1" charset="0"/>
              </a:rPr>
              <a:t>.</a:t>
            </a:r>
          </a:p>
          <a:p>
            <a:pPr marL="914400" lvl="5" indent="-457200" eaLnBrk="0" hangingPunct="0">
              <a:spcAft>
                <a:spcPts val="1200"/>
              </a:spcAft>
              <a:buClr>
                <a:schemeClr val="tx1"/>
              </a:buClr>
              <a:buSzPct val="100000"/>
              <a:buFont typeface="Arial"/>
              <a:buChar char="•"/>
              <a:defRPr/>
            </a:pPr>
            <a:r>
              <a:rPr lang="en-US" sz="2800" b="1" dirty="0" err="1">
                <a:latin typeface="Humnst777 BT" pitchFamily="1" charset="0"/>
                <a:ea typeface="Humnst777 BT" pitchFamily="1" charset="0"/>
                <a:cs typeface="Humnst777 BT" pitchFamily="1" charset="0"/>
              </a:rPr>
              <a:t>Problemas</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matrimoniales</a:t>
            </a:r>
            <a:r>
              <a:rPr lang="en-US" sz="2800" b="1" dirty="0">
                <a:latin typeface="Humnst777 BT" pitchFamily="1" charset="0"/>
                <a:ea typeface="Humnst777 BT" pitchFamily="1" charset="0"/>
                <a:cs typeface="Humnst777 BT" pitchFamily="1" charset="0"/>
              </a:rPr>
              <a:t> </a:t>
            </a:r>
            <a:r>
              <a:rPr lang="en-US" sz="2800" b="1" dirty="0" err="1">
                <a:latin typeface="Humnst777 BT" pitchFamily="1" charset="0"/>
                <a:ea typeface="Humnst777 BT" pitchFamily="1" charset="0"/>
                <a:cs typeface="Humnst777 BT" pitchFamily="1" charset="0"/>
              </a:rPr>
              <a:t>y</a:t>
            </a:r>
            <a:r>
              <a:rPr lang="en-US" sz="2800" b="1" dirty="0">
                <a:latin typeface="Humnst777 BT" pitchFamily="1" charset="0"/>
                <a:ea typeface="Humnst777 BT" pitchFamily="1" charset="0"/>
                <a:cs typeface="Humnst777 BT" pitchFamily="1" charset="0"/>
              </a:rPr>
              <a:t> de </a:t>
            </a:r>
            <a:r>
              <a:rPr lang="en-US" sz="2800" b="1" dirty="0" err="1">
                <a:latin typeface="Humnst777 BT" pitchFamily="1" charset="0"/>
                <a:ea typeface="Humnst777 BT" pitchFamily="1" charset="0"/>
                <a:cs typeface="Humnst777 BT" pitchFamily="1" charset="0"/>
              </a:rPr>
              <a:t>divorcio</a:t>
            </a:r>
            <a:r>
              <a:rPr lang="en-US" sz="2800" b="1" dirty="0">
                <a:latin typeface="Humnst777 BT" pitchFamily="1" charset="0"/>
                <a:ea typeface="Humnst777 BT" pitchFamily="1" charset="0"/>
                <a:cs typeface="Humnst777 BT" pitchFamily="1" charset="0"/>
              </a:rPr>
              <a:t>.</a:t>
            </a:r>
          </a:p>
          <a:p>
            <a:pPr marL="1188720" lvl="5" indent="-457200" eaLnBrk="0" hangingPunct="0">
              <a:spcAft>
                <a:spcPts val="6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marL="1188720" lvl="5" indent="-457200" eaLnBrk="0" hangingPunct="0">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5" indent="-457200" eaLnBrk="0" hangingPunct="0">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1188720" lvl="4" indent="-457200" defTabSz="914400" eaLnBrk="0" hangingPunct="0">
              <a:spcBef>
                <a:spcPts val="0"/>
              </a:spcBef>
              <a:spcAft>
                <a:spcPts val="600"/>
              </a:spcAft>
              <a:buClr>
                <a:schemeClr val="tx1"/>
              </a:buClr>
              <a:buSzPct val="100000"/>
              <a:buFont typeface="Arial"/>
              <a:buChar char="•"/>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marL="731520" lvl="1" indent="-457200" defTabSz="914400" eaLnBrk="0" hangingPunct="0">
              <a:spcAft>
                <a:spcPts val="1200"/>
              </a:spcAft>
              <a:buClr>
                <a:schemeClr val="tx1"/>
              </a:buClr>
              <a:buSzPct val="100000"/>
              <a:buFont typeface="Wingdings" charset="2"/>
              <a:buChar char="ü"/>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buFont typeface="Arial" charset="0"/>
              <a:buChar char="•"/>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lvl="1" indent="465138" defTabSz="914400" eaLnBrk="0" hangingPunct="0">
              <a:spcAft>
                <a:spcPts val="1200"/>
              </a:spcAft>
              <a:buClr>
                <a:schemeClr val="tx1"/>
              </a:buClr>
              <a:buSzPct val="100000"/>
              <a:defRPr/>
            </a:pPr>
            <a:endParaRPr lang="en-US" sz="28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defRPr/>
            </a:pPr>
            <a:endParaRPr lang="en-US" sz="3200" b="1" dirty="0">
              <a:latin typeface="Humnst777 BT" pitchFamily="1" charset="0"/>
              <a:ea typeface="Humnst777 BT" pitchFamily="1" charset="0"/>
              <a:cs typeface="Humnst777 BT" pitchFamily="1" charset="0"/>
            </a:endParaRPr>
          </a:p>
          <a:p>
            <a:pPr indent="465138" defTabSz="914400" eaLnBrk="0" hangingPunct="0">
              <a:spcBef>
                <a:spcPts val="1725"/>
              </a:spcBef>
              <a:buClr>
                <a:schemeClr val="tx1"/>
              </a:buClr>
              <a:buSzPct val="100000"/>
              <a:buFont typeface="Wingdings" charset="2"/>
              <a:buChar char="ü"/>
              <a:defRPr/>
            </a:pPr>
            <a:endParaRPr lang="en-US" sz="2800" b="1" dirty="0">
              <a:latin typeface="Humnst777 BT" pitchFamily="1"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a:p>
            <a:pPr lvl="1" indent="465138" defTabSz="914400" eaLnBrk="0" hangingPunct="0">
              <a:spcBef>
                <a:spcPct val="20000"/>
              </a:spcBef>
              <a:buClr>
                <a:schemeClr val="tx2"/>
              </a:buClr>
              <a:defRPr/>
            </a:pPr>
            <a:endParaRPr kumimoji="1" lang="en-US" sz="2800" b="1" dirty="0">
              <a:solidFill>
                <a:schemeClr val="accent2"/>
              </a:solidFill>
              <a:latin typeface="Calibri" charset="0"/>
              <a:ea typeface="ＭＳ Ｐゴシック" charset="-128"/>
              <a:cs typeface="ＭＳ Ｐゴシック" charset="-128"/>
            </a:endParaRPr>
          </a:p>
        </p:txBody>
      </p:sp>
      <p:grpSp>
        <p:nvGrpSpPr>
          <p:cNvPr id="132104" name="Group 9">
            <a:extLst>
              <a:ext uri="{FF2B5EF4-FFF2-40B4-BE49-F238E27FC236}">
                <a16:creationId xmlns:a16="http://schemas.microsoft.com/office/drawing/2014/main" id="{ED457A41-DE2B-D74E-9AE4-91BBD8102CD7}"/>
              </a:ext>
            </a:extLst>
          </p:cNvPr>
          <p:cNvGrpSpPr>
            <a:grpSpLocks/>
          </p:cNvGrpSpPr>
          <p:nvPr/>
        </p:nvGrpSpPr>
        <p:grpSpPr bwMode="auto">
          <a:xfrm>
            <a:off x="2895600" y="6172200"/>
            <a:ext cx="3352800" cy="544513"/>
            <a:chOff x="2895600" y="6172200"/>
            <a:chExt cx="3352800" cy="544057"/>
          </a:xfrm>
        </p:grpSpPr>
        <p:sp>
          <p:nvSpPr>
            <p:cNvPr id="132105" name="Text Box 10">
              <a:extLst>
                <a:ext uri="{FF2B5EF4-FFF2-40B4-BE49-F238E27FC236}">
                  <a16:creationId xmlns:a16="http://schemas.microsoft.com/office/drawing/2014/main" id="{D4B384FB-D168-7A47-920A-7B16A2BF6753}"/>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32106" name="Text Box 11">
              <a:extLst>
                <a:ext uri="{FF2B5EF4-FFF2-40B4-BE49-F238E27FC236}">
                  <a16:creationId xmlns:a16="http://schemas.microsoft.com/office/drawing/2014/main" id="{A331DC40-B0D0-D94C-B330-86F21630CB98}"/>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27C9E7CE-BA68-6649-86D4-104E54245E84}"/>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34147" name="Rectangle 4">
            <a:extLst>
              <a:ext uri="{FF2B5EF4-FFF2-40B4-BE49-F238E27FC236}">
                <a16:creationId xmlns:a16="http://schemas.microsoft.com/office/drawing/2014/main" id="{A830C96E-7013-BD45-84EA-318AB33C0D77}"/>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D2D1AD9-AFEA-BB4C-99CB-870EAD45BB64}"/>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34149" name="Rectangle 13">
            <a:extLst>
              <a:ext uri="{FF2B5EF4-FFF2-40B4-BE49-F238E27FC236}">
                <a16:creationId xmlns:a16="http://schemas.microsoft.com/office/drawing/2014/main" id="{F09E7375-4310-E64A-9495-8453297C6458}"/>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34150" name="Text Box 4">
            <a:extLst>
              <a:ext uri="{FF2B5EF4-FFF2-40B4-BE49-F238E27FC236}">
                <a16:creationId xmlns:a16="http://schemas.microsoft.com/office/drawing/2014/main" id="{08175501-CD6E-654E-8923-B8225EC83EA9}"/>
              </a:ext>
            </a:extLst>
          </p:cNvPr>
          <p:cNvSpPr txBox="1">
            <a:spLocks noChangeArrowheads="1"/>
          </p:cNvSpPr>
          <p:nvPr/>
        </p:nvSpPr>
        <p:spPr bwMode="auto">
          <a:xfrm>
            <a:off x="304800" y="204788"/>
            <a:ext cx="85979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Necesita un abogado para presentarse en quiebra</a:t>
            </a:r>
          </a:p>
        </p:txBody>
      </p:sp>
      <p:sp>
        <p:nvSpPr>
          <p:cNvPr id="134151" name="Rectangle 3">
            <a:extLst>
              <a:ext uri="{FF2B5EF4-FFF2-40B4-BE49-F238E27FC236}">
                <a16:creationId xmlns:a16="http://schemas.microsoft.com/office/drawing/2014/main" id="{9952B153-15EC-6448-9D53-0BE4FE783D48}"/>
              </a:ext>
            </a:extLst>
          </p:cNvPr>
          <p:cNvSpPr txBox="1">
            <a:spLocks noChangeArrowheads="1"/>
          </p:cNvSpPr>
          <p:nvPr/>
        </p:nvSpPr>
        <p:spPr bwMode="auto">
          <a:xfrm>
            <a:off x="373063" y="1722438"/>
            <a:ext cx="8313737" cy="408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11874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1800"/>
              </a:spcAft>
              <a:buClr>
                <a:schemeClr val="tx1"/>
              </a:buClr>
              <a:buSzPct val="100000"/>
              <a:buFont typeface="Wingdings" pitchFamily="2" charset="2"/>
              <a:buChar char="ü"/>
            </a:pPr>
            <a:r>
              <a:rPr lang="en-US" altLang="en-US" sz="3200" b="1">
                <a:latin typeface="Humnst777 BT" pitchFamily="1" charset="0"/>
              </a:rPr>
              <a:t>El abogado que contrata protege sus derechos en el tribunal de quiebra.</a:t>
            </a:r>
          </a:p>
          <a:p>
            <a:pPr defTabSz="914400">
              <a:spcAft>
                <a:spcPts val="1800"/>
              </a:spcAft>
              <a:buClr>
                <a:schemeClr val="tx1"/>
              </a:buClr>
              <a:buSzPct val="100000"/>
              <a:buFont typeface="Wingdings" pitchFamily="2" charset="2"/>
              <a:buChar char="ü"/>
            </a:pPr>
            <a:r>
              <a:rPr lang="es-ES" altLang="en-US" sz="3200" b="1">
                <a:latin typeface="Humnst777 BT" pitchFamily="1" charset="0"/>
              </a:rPr>
              <a:t>El abogado que contrata debe ser experto en quiebras.</a:t>
            </a:r>
          </a:p>
          <a:p>
            <a:pPr defTabSz="914400">
              <a:spcAft>
                <a:spcPts val="1800"/>
              </a:spcAft>
              <a:buClr>
                <a:schemeClr val="tx1"/>
              </a:buClr>
              <a:buSzPct val="100000"/>
              <a:buFont typeface="Wingdings" pitchFamily="2" charset="2"/>
              <a:buChar char="ü"/>
            </a:pPr>
            <a:r>
              <a:rPr lang="en-US" altLang="en-US" sz="3200" b="1">
                <a:latin typeface="Humnst777 BT" pitchFamily="1" charset="0"/>
              </a:rPr>
              <a:t>No busque un abogado sólo en las páginas amarillas.</a:t>
            </a:r>
          </a:p>
          <a:p>
            <a:pPr defTabSz="914400">
              <a:buClr>
                <a:schemeClr val="tx1"/>
              </a:buClr>
              <a:buSzPct val="100000"/>
              <a:buFont typeface="Wingdings" pitchFamily="2" charset="2"/>
              <a:buChar char="ü"/>
            </a:pPr>
            <a:endParaRPr lang="en-US" altLang="en-US" sz="3200" b="1">
              <a:latin typeface="Humnst777 BT" pitchFamily="1" charset="0"/>
            </a:endParaRPr>
          </a:p>
          <a:p>
            <a:pPr defTabSz="914400">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34152" name="Group 9">
            <a:extLst>
              <a:ext uri="{FF2B5EF4-FFF2-40B4-BE49-F238E27FC236}">
                <a16:creationId xmlns:a16="http://schemas.microsoft.com/office/drawing/2014/main" id="{8708AC30-C499-9147-893D-8F64EE937C44}"/>
              </a:ext>
            </a:extLst>
          </p:cNvPr>
          <p:cNvGrpSpPr>
            <a:grpSpLocks/>
          </p:cNvGrpSpPr>
          <p:nvPr/>
        </p:nvGrpSpPr>
        <p:grpSpPr bwMode="auto">
          <a:xfrm>
            <a:off x="2895600" y="6172200"/>
            <a:ext cx="3352800" cy="544513"/>
            <a:chOff x="2895600" y="6172200"/>
            <a:chExt cx="3352800" cy="544057"/>
          </a:xfrm>
        </p:grpSpPr>
        <p:sp>
          <p:nvSpPr>
            <p:cNvPr id="134153" name="Text Box 10">
              <a:extLst>
                <a:ext uri="{FF2B5EF4-FFF2-40B4-BE49-F238E27FC236}">
                  <a16:creationId xmlns:a16="http://schemas.microsoft.com/office/drawing/2014/main" id="{87FEC819-95A4-324D-B909-89B5A20D1442}"/>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34154" name="Text Box 11">
              <a:extLst>
                <a:ext uri="{FF2B5EF4-FFF2-40B4-BE49-F238E27FC236}">
                  <a16:creationId xmlns:a16="http://schemas.microsoft.com/office/drawing/2014/main" id="{3F2712A0-C9A7-1A4E-9DBD-8009B6E02575}"/>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23B74F0E-4904-F143-A799-470F5EBA2D71}"/>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E6B300CC-D87D-E740-AC3B-CCE8B26F219A}"/>
              </a:ext>
            </a:extLst>
          </p:cNvPr>
          <p:cNvSpPr>
            <a:spLocks noChangeArrowheads="1"/>
          </p:cNvSpPr>
          <p:nvPr/>
        </p:nvSpPr>
        <p:spPr bwMode="auto">
          <a:xfrm>
            <a:off x="0" y="5029200"/>
            <a:ext cx="9144000" cy="762000"/>
          </a:xfrm>
          <a:prstGeom prst="ellipse">
            <a:avLst/>
          </a:prstGeom>
          <a:solidFill>
            <a:srgbClr val="FFFFFF"/>
          </a:solidFill>
          <a:ln w="9525">
            <a:solidFill>
              <a:srgbClr val="CCFFCC"/>
            </a:solid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5604" name="Rectangle 13">
            <a:extLst>
              <a:ext uri="{FF2B5EF4-FFF2-40B4-BE49-F238E27FC236}">
                <a16:creationId xmlns:a16="http://schemas.microsoft.com/office/drawing/2014/main" id="{0DD5C7EB-8BC4-9348-959B-408C62E89756}"/>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5605" name="Text Box 4">
            <a:extLst>
              <a:ext uri="{FF2B5EF4-FFF2-40B4-BE49-F238E27FC236}">
                <a16:creationId xmlns:a16="http://schemas.microsoft.com/office/drawing/2014/main" id="{A7EC9211-5EC3-0C4E-ADA4-BB1A3A15A971}"/>
              </a:ext>
            </a:extLst>
          </p:cNvPr>
          <p:cNvSpPr txBox="1">
            <a:spLocks noChangeArrowheads="1"/>
          </p:cNvSpPr>
          <p:nvPr/>
        </p:nvSpPr>
        <p:spPr bwMode="auto">
          <a:xfrm>
            <a:off x="304800" y="204788"/>
            <a:ext cx="784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8D65D2"/>
                </a:solidFill>
                <a:latin typeface="Humnst 777 BT" charset="0"/>
              </a:rPr>
              <a:t>Mejore su crédito</a:t>
            </a:r>
            <a:endParaRPr lang="en-US" altLang="en-US" sz="2800" b="1">
              <a:solidFill>
                <a:srgbClr val="8D65D2"/>
              </a:solidFill>
              <a:latin typeface="Humnst 777 BT" charset="0"/>
            </a:endParaRPr>
          </a:p>
        </p:txBody>
      </p:sp>
      <p:sp>
        <p:nvSpPr>
          <p:cNvPr id="7" name="Rectangle 3">
            <a:extLst>
              <a:ext uri="{FF2B5EF4-FFF2-40B4-BE49-F238E27FC236}">
                <a16:creationId xmlns:a16="http://schemas.microsoft.com/office/drawing/2014/main" id="{DE598C1A-2566-014E-927E-7D3DA26D54E4}"/>
              </a:ext>
            </a:extLst>
          </p:cNvPr>
          <p:cNvSpPr txBox="1">
            <a:spLocks noChangeArrowheads="1"/>
          </p:cNvSpPr>
          <p:nvPr/>
        </p:nvSpPr>
        <p:spPr bwMode="auto">
          <a:xfrm>
            <a:off x="1109663" y="1270000"/>
            <a:ext cx="6821487" cy="4497388"/>
          </a:xfrm>
          <a:prstGeom prst="rect">
            <a:avLst/>
          </a:prstGeom>
          <a:noFill/>
          <a:ln w="9525">
            <a:noFill/>
            <a:miter lim="800000"/>
            <a:headEnd/>
            <a:tailEnd/>
          </a:ln>
        </p:spPr>
        <p:txBody>
          <a:bodyPr lIns="92075" tIns="46038" rIns="92075" bIns="46038"/>
          <a:lstStyle>
            <a:lvl1pPr marL="24161750" indent="-241617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sp>
        <p:nvSpPr>
          <p:cNvPr id="25607" name="Rectangle 3">
            <a:extLst>
              <a:ext uri="{FF2B5EF4-FFF2-40B4-BE49-F238E27FC236}">
                <a16:creationId xmlns:a16="http://schemas.microsoft.com/office/drawing/2014/main" id="{3F868BB6-B356-6F4C-B3D8-A2F0BAF137F2}"/>
              </a:ext>
            </a:extLst>
          </p:cNvPr>
          <p:cNvSpPr txBox="1">
            <a:spLocks noChangeArrowheads="1"/>
          </p:cNvSpPr>
          <p:nvPr/>
        </p:nvSpPr>
        <p:spPr bwMode="auto">
          <a:xfrm>
            <a:off x="1160463" y="1516063"/>
            <a:ext cx="6821487"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a:spcBef>
                <a:spcPts val="1725"/>
              </a:spcBef>
              <a:buClr>
                <a:schemeClr val="tx1"/>
              </a:buClr>
            </a:pPr>
            <a:endParaRPr lang="en-US" altLang="en-US" sz="3200" b="1">
              <a:latin typeface="Humnst777 BT" pitchFamily="1" charset="0"/>
            </a:endParaRPr>
          </a:p>
          <a:p>
            <a:pPr algn="ctr" defTabSz="914400">
              <a:spcBef>
                <a:spcPts val="1725"/>
              </a:spcBef>
              <a:buClr>
                <a:schemeClr val="tx1"/>
              </a:buClr>
            </a:pPr>
            <a:r>
              <a:rPr lang="es-ES" altLang="en-US" sz="3200" b="1">
                <a:latin typeface="Humnst777 BT" pitchFamily="1" charset="0"/>
              </a:rPr>
              <a:t>Primera sesión </a:t>
            </a:r>
            <a:endParaRPr lang="en-US" altLang="en-US" sz="3200" b="1">
              <a:latin typeface="Humnst777 BT" pitchFamily="1" charset="0"/>
            </a:endParaRPr>
          </a:p>
          <a:p>
            <a:pPr algn="ctr" defTabSz="914400">
              <a:spcBef>
                <a:spcPts val="1725"/>
              </a:spcBef>
              <a:buClr>
                <a:schemeClr val="tx1"/>
              </a:buClr>
            </a:pPr>
            <a:r>
              <a:rPr lang="en-US" altLang="en-US" sz="3200" b="1">
                <a:latin typeface="Humnst777 BT" pitchFamily="1" charset="0"/>
              </a:rPr>
              <a:t>(</a:t>
            </a:r>
            <a:r>
              <a:rPr lang="es-ES" altLang="en-US" sz="3200" b="1">
                <a:latin typeface="Humnst777 BT" pitchFamily="1" charset="0"/>
              </a:rPr>
              <a:t>dos horas</a:t>
            </a:r>
            <a:r>
              <a:rPr lang="en-US" altLang="en-US" sz="3200" b="1">
                <a:latin typeface="Humnst777 BT" pitchFamily="1" charset="0"/>
              </a:rPr>
              <a:t>)</a:t>
            </a: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5608" name="Group 9">
            <a:extLst>
              <a:ext uri="{FF2B5EF4-FFF2-40B4-BE49-F238E27FC236}">
                <a16:creationId xmlns:a16="http://schemas.microsoft.com/office/drawing/2014/main" id="{B5E2643E-FD29-764F-891A-9047C0ED6983}"/>
              </a:ext>
            </a:extLst>
          </p:cNvPr>
          <p:cNvGrpSpPr>
            <a:grpSpLocks/>
          </p:cNvGrpSpPr>
          <p:nvPr/>
        </p:nvGrpSpPr>
        <p:grpSpPr bwMode="auto">
          <a:xfrm>
            <a:off x="2895600" y="6172200"/>
            <a:ext cx="3352800" cy="544513"/>
            <a:chOff x="2895600" y="6172200"/>
            <a:chExt cx="3352800" cy="544057"/>
          </a:xfrm>
        </p:grpSpPr>
        <p:sp>
          <p:nvSpPr>
            <p:cNvPr id="25609" name="Text Box 10">
              <a:extLst>
                <a:ext uri="{FF2B5EF4-FFF2-40B4-BE49-F238E27FC236}">
                  <a16:creationId xmlns:a16="http://schemas.microsoft.com/office/drawing/2014/main" id="{69F99CD9-D995-5449-9948-78C157CAEA5E}"/>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25610" name="Text Box 11">
              <a:extLst>
                <a:ext uri="{FF2B5EF4-FFF2-40B4-BE49-F238E27FC236}">
                  <a16:creationId xmlns:a16="http://schemas.microsoft.com/office/drawing/2014/main" id="{5789F705-06AE-2741-809B-54029448F7A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BB4178BA-CD50-0D47-80A6-F8AA4308D06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36195" name="Rectangle 4">
            <a:extLst>
              <a:ext uri="{FF2B5EF4-FFF2-40B4-BE49-F238E27FC236}">
                <a16:creationId xmlns:a16="http://schemas.microsoft.com/office/drawing/2014/main" id="{26D32FDD-F87D-9145-B7D9-39417548A4F8}"/>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40A3DCD-FAA6-E644-AE7B-6267DE88D875}"/>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36197" name="Rectangle 13">
            <a:extLst>
              <a:ext uri="{FF2B5EF4-FFF2-40B4-BE49-F238E27FC236}">
                <a16:creationId xmlns:a16="http://schemas.microsoft.com/office/drawing/2014/main" id="{95A3243A-9A1D-0947-B3B6-2919E0FEF4D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36198" name="Text Box 4">
            <a:extLst>
              <a:ext uri="{FF2B5EF4-FFF2-40B4-BE49-F238E27FC236}">
                <a16:creationId xmlns:a16="http://schemas.microsoft.com/office/drawing/2014/main" id="{C8B53DEC-09FC-DD44-8FE0-288E09ED2C8D}"/>
              </a:ext>
            </a:extLst>
          </p:cNvPr>
          <p:cNvSpPr txBox="1">
            <a:spLocks noChangeArrowheads="1"/>
          </p:cNvSpPr>
          <p:nvPr/>
        </p:nvSpPr>
        <p:spPr bwMode="auto">
          <a:xfrm>
            <a:off x="304800" y="204788"/>
            <a:ext cx="8061325"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Cómo conservar el buen crédito</a:t>
            </a:r>
          </a:p>
        </p:txBody>
      </p:sp>
      <p:sp>
        <p:nvSpPr>
          <p:cNvPr id="136199" name="Rectangle 3">
            <a:extLst>
              <a:ext uri="{FF2B5EF4-FFF2-40B4-BE49-F238E27FC236}">
                <a16:creationId xmlns:a16="http://schemas.microsoft.com/office/drawing/2014/main" id="{5A84F033-B0F3-914E-B415-5544FA4C3791}"/>
              </a:ext>
            </a:extLst>
          </p:cNvPr>
          <p:cNvSpPr txBox="1">
            <a:spLocks noChangeArrowheads="1"/>
          </p:cNvSpPr>
          <p:nvPr/>
        </p:nvSpPr>
        <p:spPr bwMode="auto">
          <a:xfrm>
            <a:off x="936625" y="1168400"/>
            <a:ext cx="7315200"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1800"/>
              </a:spcAft>
              <a:buClr>
                <a:schemeClr val="tx1"/>
              </a:buClr>
              <a:buSzPct val="100000"/>
              <a:buFont typeface="Wingdings" pitchFamily="2" charset="2"/>
              <a:buChar char="ü"/>
            </a:pPr>
            <a:r>
              <a:rPr lang="en-US" altLang="en-US" sz="3000" b="1">
                <a:latin typeface="Humnst777 BT" pitchFamily="1" charset="0"/>
              </a:rPr>
              <a:t>Revise su informe de crédito por lo menos una vez por año.</a:t>
            </a:r>
          </a:p>
          <a:p>
            <a:pPr defTabSz="914400">
              <a:spcAft>
                <a:spcPts val="600"/>
              </a:spcAft>
              <a:buClr>
                <a:schemeClr val="tx1"/>
              </a:buClr>
              <a:buSzPct val="100000"/>
              <a:buFont typeface="Wingdings" pitchFamily="2" charset="2"/>
              <a:buChar char="ü"/>
            </a:pPr>
            <a:r>
              <a:rPr lang="en-US" altLang="en-US" sz="3000" b="1">
                <a:latin typeface="Humnst777 BT" pitchFamily="1" charset="0"/>
              </a:rPr>
              <a:t>La información negativa que podr</a:t>
            </a:r>
            <a:r>
              <a:rPr lang="en-US" altLang="ja-JP" sz="3000" b="1">
                <a:latin typeface="Humnst777 BT" pitchFamily="1" charset="0"/>
              </a:rPr>
              <a:t>ía aparecer en su </a:t>
            </a:r>
            <a:r>
              <a:rPr lang="en-US" altLang="en-US" sz="3000" b="1">
                <a:latin typeface="Humnst777 BT" pitchFamily="1" charset="0"/>
              </a:rPr>
              <a:t>informe de crédito incluye:</a:t>
            </a:r>
          </a:p>
          <a:p>
            <a:pPr lvl="1" defTabSz="914400">
              <a:buClr>
                <a:schemeClr val="tx1"/>
              </a:buClr>
              <a:buSzPct val="100000"/>
              <a:buFont typeface="Arial" panose="020B0604020202020204" pitchFamily="34" charset="0"/>
              <a:buChar char="•"/>
            </a:pPr>
            <a:r>
              <a:rPr lang="en-US" altLang="en-US" sz="2600" b="1">
                <a:latin typeface="Humnst777 BT" pitchFamily="1" charset="0"/>
              </a:rPr>
              <a:t>Pagos atrasados a tarjetas de crédito y préstamos. </a:t>
            </a:r>
          </a:p>
          <a:p>
            <a:pPr lvl="1" defTabSz="914400">
              <a:buClr>
                <a:schemeClr val="tx1"/>
              </a:buClr>
              <a:buSzPct val="100000"/>
              <a:buFont typeface="Arial" panose="020B0604020202020204" pitchFamily="34" charset="0"/>
              <a:buChar char="•"/>
            </a:pPr>
            <a:r>
              <a:rPr lang="en-US" altLang="en-US" sz="2600" b="1">
                <a:latin typeface="Humnst777 BT" pitchFamily="1" charset="0"/>
              </a:rPr>
              <a:t>Deudas no liquidadas.</a:t>
            </a:r>
          </a:p>
          <a:p>
            <a:pPr lvl="1" defTabSz="914400">
              <a:buClr>
                <a:schemeClr val="tx1"/>
              </a:buClr>
              <a:buSzPct val="100000"/>
              <a:buFont typeface="Arial" panose="020B0604020202020204" pitchFamily="34" charset="0"/>
              <a:buChar char="•"/>
            </a:pPr>
            <a:r>
              <a:rPr lang="en-US" altLang="en-US" sz="2600" b="1">
                <a:latin typeface="Humnst777 BT" pitchFamily="1" charset="0"/>
              </a:rPr>
              <a:t>Quiebra.</a:t>
            </a:r>
          </a:p>
        </p:txBody>
      </p:sp>
      <p:grpSp>
        <p:nvGrpSpPr>
          <p:cNvPr id="136200" name="Group 9">
            <a:extLst>
              <a:ext uri="{FF2B5EF4-FFF2-40B4-BE49-F238E27FC236}">
                <a16:creationId xmlns:a16="http://schemas.microsoft.com/office/drawing/2014/main" id="{E8F80BE0-8F23-D84C-AACE-709A31989F2A}"/>
              </a:ext>
            </a:extLst>
          </p:cNvPr>
          <p:cNvGrpSpPr>
            <a:grpSpLocks/>
          </p:cNvGrpSpPr>
          <p:nvPr/>
        </p:nvGrpSpPr>
        <p:grpSpPr bwMode="auto">
          <a:xfrm>
            <a:off x="2895600" y="6172200"/>
            <a:ext cx="3352800" cy="544513"/>
            <a:chOff x="2895600" y="6172200"/>
            <a:chExt cx="3352800" cy="544057"/>
          </a:xfrm>
        </p:grpSpPr>
        <p:sp>
          <p:nvSpPr>
            <p:cNvPr id="136201" name="Text Box 10">
              <a:extLst>
                <a:ext uri="{FF2B5EF4-FFF2-40B4-BE49-F238E27FC236}">
                  <a16:creationId xmlns:a16="http://schemas.microsoft.com/office/drawing/2014/main" id="{05CDD969-84C7-3A4D-AAB5-BFB86D095E42}"/>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36202" name="Text Box 11">
              <a:extLst>
                <a:ext uri="{FF2B5EF4-FFF2-40B4-BE49-F238E27FC236}">
                  <a16:creationId xmlns:a16="http://schemas.microsoft.com/office/drawing/2014/main" id="{DEBB80A9-9FC5-574B-9F60-41B1FBBB450F}"/>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C8B2ED60-E355-6348-B356-402FB40F7043}"/>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38243" name="Rectangle 4">
            <a:extLst>
              <a:ext uri="{FF2B5EF4-FFF2-40B4-BE49-F238E27FC236}">
                <a16:creationId xmlns:a16="http://schemas.microsoft.com/office/drawing/2014/main" id="{B07A97F3-0506-3643-A5F8-51F6B7588F83}"/>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D0FB5FB-E081-1149-A34A-5BF922AD6FE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38245" name="Rectangle 13">
            <a:extLst>
              <a:ext uri="{FF2B5EF4-FFF2-40B4-BE49-F238E27FC236}">
                <a16:creationId xmlns:a16="http://schemas.microsoft.com/office/drawing/2014/main" id="{6B432076-5A0D-3A41-9932-4BA79649C32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38246" name="Text Box 4">
            <a:extLst>
              <a:ext uri="{FF2B5EF4-FFF2-40B4-BE49-F238E27FC236}">
                <a16:creationId xmlns:a16="http://schemas.microsoft.com/office/drawing/2014/main" id="{FBDCCD92-9F88-4743-9364-7C8584ABCC9C}"/>
              </a:ext>
            </a:extLst>
          </p:cNvPr>
          <p:cNvSpPr txBox="1">
            <a:spLocks noChangeArrowheads="1"/>
          </p:cNvSpPr>
          <p:nvPr/>
        </p:nvSpPr>
        <p:spPr bwMode="auto">
          <a:xfrm>
            <a:off x="177800" y="204788"/>
            <a:ext cx="88392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El fraude de crédito está aumentando</a:t>
            </a:r>
          </a:p>
        </p:txBody>
      </p:sp>
      <p:sp>
        <p:nvSpPr>
          <p:cNvPr id="138247" name="Rectangle 3">
            <a:extLst>
              <a:ext uri="{FF2B5EF4-FFF2-40B4-BE49-F238E27FC236}">
                <a16:creationId xmlns:a16="http://schemas.microsoft.com/office/drawing/2014/main" id="{2C9A176A-579B-3640-B320-6AD777145363}"/>
              </a:ext>
            </a:extLst>
          </p:cNvPr>
          <p:cNvSpPr txBox="1">
            <a:spLocks noChangeArrowheads="1"/>
          </p:cNvSpPr>
          <p:nvPr/>
        </p:nvSpPr>
        <p:spPr bwMode="auto">
          <a:xfrm>
            <a:off x="873125" y="1392238"/>
            <a:ext cx="7597775" cy="420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1187450" indent="-457200" eaLnBrk="0" hangingPunct="0">
              <a:defRPr sz="2400">
                <a:solidFill>
                  <a:schemeClr val="tx1"/>
                </a:solidFill>
                <a:latin typeface="Arial" panose="020B0604020202020204" pitchFamily="34" charset="0"/>
                <a:ea typeface="ＭＳ Ｐゴシック" panose="020B0600070205080204" pitchFamily="34" charset="-128"/>
              </a:defRPr>
            </a:lvl2pPr>
            <a:lvl3pPr marL="1187450"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buClr>
                <a:schemeClr val="tx1"/>
              </a:buClr>
              <a:buSzPct val="100000"/>
              <a:buFont typeface="Wingdings" pitchFamily="2" charset="2"/>
              <a:buChar char="ü"/>
            </a:pPr>
            <a:r>
              <a:rPr lang="en-US" altLang="en-US" sz="2800" b="1">
                <a:latin typeface="Humnst777 BT" pitchFamily="1" charset="0"/>
              </a:rPr>
              <a:t>Revise su informe de crédito para asegurarse que:</a:t>
            </a:r>
          </a:p>
          <a:p>
            <a:pPr lvl="2" defTabSz="914400">
              <a:buClr>
                <a:schemeClr val="tx1"/>
              </a:buClr>
              <a:buSzPct val="100000"/>
              <a:buFont typeface="Arial" panose="020B0604020202020204" pitchFamily="34" charset="0"/>
              <a:buChar char="•"/>
            </a:pPr>
            <a:r>
              <a:rPr lang="en-US" altLang="en-US" b="1">
                <a:latin typeface="Humnst777 BT" pitchFamily="1" charset="0"/>
              </a:rPr>
              <a:t>Todas las deudas que aparecen son suyas.</a:t>
            </a:r>
          </a:p>
          <a:p>
            <a:pPr lvl="2" defTabSz="914400">
              <a:spcAft>
                <a:spcPts val="1800"/>
              </a:spcAft>
              <a:buClr>
                <a:schemeClr val="tx1"/>
              </a:buClr>
              <a:buSzPct val="100000"/>
              <a:buFont typeface="Arial" panose="020B0604020202020204" pitchFamily="34" charset="0"/>
              <a:buChar char="•"/>
            </a:pPr>
            <a:r>
              <a:rPr lang="en-US" altLang="en-US" b="1">
                <a:latin typeface="Humnst777 BT" pitchFamily="1" charset="0"/>
              </a:rPr>
              <a:t>Un delicuente no ha abierto cuentas a su nombre.</a:t>
            </a:r>
          </a:p>
          <a:p>
            <a:pPr defTabSz="914400">
              <a:buClr>
                <a:schemeClr val="tx1"/>
              </a:buClr>
              <a:buSzPct val="100000"/>
              <a:buFont typeface="Wingdings" pitchFamily="2" charset="2"/>
              <a:buChar char="ü"/>
            </a:pPr>
            <a:r>
              <a:rPr lang="en-US" altLang="en-US" sz="2800" b="1">
                <a:latin typeface="Humnst777 BT" pitchFamily="1" charset="0"/>
              </a:rPr>
              <a:t>Avise inmendiatamente a las agencias crediticias si encuentra actividad fraudulenta o no autorizada.</a:t>
            </a:r>
          </a:p>
          <a:p>
            <a:pPr defTabSz="914400">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pPr>
            <a:endParaRPr lang="en-US" altLang="en-US" sz="28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38248" name="Group 9">
            <a:extLst>
              <a:ext uri="{FF2B5EF4-FFF2-40B4-BE49-F238E27FC236}">
                <a16:creationId xmlns:a16="http://schemas.microsoft.com/office/drawing/2014/main" id="{D49435C9-B7C7-724C-ACA4-D1CB4BB53792}"/>
              </a:ext>
            </a:extLst>
          </p:cNvPr>
          <p:cNvGrpSpPr>
            <a:grpSpLocks/>
          </p:cNvGrpSpPr>
          <p:nvPr/>
        </p:nvGrpSpPr>
        <p:grpSpPr bwMode="auto">
          <a:xfrm>
            <a:off x="2895600" y="6172200"/>
            <a:ext cx="3352800" cy="544513"/>
            <a:chOff x="2895600" y="6172200"/>
            <a:chExt cx="3352800" cy="544057"/>
          </a:xfrm>
        </p:grpSpPr>
        <p:sp>
          <p:nvSpPr>
            <p:cNvPr id="138249" name="Text Box 10">
              <a:extLst>
                <a:ext uri="{FF2B5EF4-FFF2-40B4-BE49-F238E27FC236}">
                  <a16:creationId xmlns:a16="http://schemas.microsoft.com/office/drawing/2014/main" id="{0D0AFF11-278B-724C-8A57-BBCC5C1A72D1}"/>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38250" name="Text Box 11">
              <a:extLst>
                <a:ext uri="{FF2B5EF4-FFF2-40B4-BE49-F238E27FC236}">
                  <a16:creationId xmlns:a16="http://schemas.microsoft.com/office/drawing/2014/main" id="{B41AB7CD-D9AD-4F41-A7BA-BDF9FBF9DF68}"/>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C65F4DEB-3F4E-504A-A2A5-A9FBFD61DDC5}"/>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40291" name="Rectangle 4">
            <a:extLst>
              <a:ext uri="{FF2B5EF4-FFF2-40B4-BE49-F238E27FC236}">
                <a16:creationId xmlns:a16="http://schemas.microsoft.com/office/drawing/2014/main" id="{BD5BCEA2-CC12-4F4C-9791-6B159FBC84B6}"/>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4BA8957-F18C-6240-94F1-81A4A250122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40293" name="Rectangle 13">
            <a:extLst>
              <a:ext uri="{FF2B5EF4-FFF2-40B4-BE49-F238E27FC236}">
                <a16:creationId xmlns:a16="http://schemas.microsoft.com/office/drawing/2014/main" id="{E4322501-1085-F144-9022-BA351B3A070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0294" name="Text Box 4">
            <a:extLst>
              <a:ext uri="{FF2B5EF4-FFF2-40B4-BE49-F238E27FC236}">
                <a16:creationId xmlns:a16="http://schemas.microsoft.com/office/drawing/2014/main" id="{0B73AEA4-A878-3A4D-ABBB-C8F756FC2626}"/>
              </a:ext>
            </a:extLst>
          </p:cNvPr>
          <p:cNvSpPr txBox="1">
            <a:spLocks noChangeArrowheads="1"/>
          </p:cNvSpPr>
          <p:nvPr/>
        </p:nvSpPr>
        <p:spPr bwMode="auto">
          <a:xfrm>
            <a:off x="304800" y="204788"/>
            <a:ext cx="72310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El buen crédito significa:</a:t>
            </a:r>
          </a:p>
        </p:txBody>
      </p:sp>
      <p:sp>
        <p:nvSpPr>
          <p:cNvPr id="140295" name="Rectangle 3">
            <a:extLst>
              <a:ext uri="{FF2B5EF4-FFF2-40B4-BE49-F238E27FC236}">
                <a16:creationId xmlns:a16="http://schemas.microsoft.com/office/drawing/2014/main" id="{187754D9-05ED-4C4A-980B-B582B3A1E820}"/>
              </a:ext>
            </a:extLst>
          </p:cNvPr>
          <p:cNvSpPr txBox="1">
            <a:spLocks noChangeArrowheads="1"/>
          </p:cNvSpPr>
          <p:nvPr/>
        </p:nvSpPr>
        <p:spPr bwMode="auto">
          <a:xfrm>
            <a:off x="758825" y="1743075"/>
            <a:ext cx="7635875"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11874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1200"/>
              </a:spcAft>
              <a:buClr>
                <a:schemeClr val="tx1"/>
              </a:buClr>
              <a:buSzPct val="100000"/>
              <a:buFont typeface="Wingdings" pitchFamily="2" charset="2"/>
              <a:buChar char="ü"/>
            </a:pPr>
            <a:r>
              <a:rPr lang="es-ES" altLang="en-US" sz="3200" b="1">
                <a:latin typeface="Humnst777 BT" pitchFamily="1" charset="0"/>
              </a:rPr>
              <a:t>Cumplir con sus responsabilidades</a:t>
            </a:r>
            <a:r>
              <a:rPr lang="en-US" altLang="en-US" sz="3200" b="1">
                <a:latin typeface="Humnst777 BT" pitchFamily="1" charset="0"/>
              </a:rPr>
              <a:t>.</a:t>
            </a:r>
          </a:p>
          <a:p>
            <a:pPr defTabSz="914400">
              <a:spcAft>
                <a:spcPts val="12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1200"/>
              </a:spcAft>
              <a:buClr>
                <a:schemeClr val="tx1"/>
              </a:buClr>
              <a:buSzPct val="100000"/>
              <a:buFont typeface="Wingdings" pitchFamily="2" charset="2"/>
              <a:buChar char="ü"/>
            </a:pPr>
            <a:r>
              <a:rPr lang="en-US" altLang="en-US" sz="3200" b="1">
                <a:latin typeface="Humnst777 BT" pitchFamily="1" charset="0"/>
              </a:rPr>
              <a:t>No gastar más de lo que puede pagar.</a:t>
            </a:r>
          </a:p>
          <a:p>
            <a:pPr defTabSz="914400">
              <a:spcAft>
                <a:spcPts val="1200"/>
              </a:spcAft>
              <a:buClr>
                <a:schemeClr val="tx1"/>
              </a:buClr>
              <a:buSzPct val="100000"/>
              <a:buFont typeface="Wingdings" pitchFamily="2" charset="2"/>
              <a:buChar char="ü"/>
            </a:pPr>
            <a:endParaRPr lang="en-US" altLang="en-US" sz="3200" b="1">
              <a:latin typeface="Humnst777 BT" pitchFamily="1" charset="0"/>
            </a:endParaRPr>
          </a:p>
          <a:p>
            <a:pPr defTabSz="914400">
              <a:buClr>
                <a:schemeClr val="tx1"/>
              </a:buClr>
              <a:buSzPct val="100000"/>
            </a:pPr>
            <a:endParaRPr lang="en-US" altLang="en-US" sz="3200" b="1">
              <a:latin typeface="Humnst777 BT" pitchFamily="1" charset="0"/>
            </a:endParaRPr>
          </a:p>
          <a:p>
            <a:pPr defTabSz="914400">
              <a:buClr>
                <a:schemeClr val="tx1"/>
              </a:buClr>
              <a:buSzPct val="100000"/>
              <a:buFont typeface="Wingdings" pitchFamily="2" charset="2"/>
              <a:buChar char="ü"/>
            </a:pPr>
            <a:endParaRPr lang="en-US" altLang="en-US" sz="3200" b="1">
              <a:latin typeface="Humnst777 BT" pitchFamily="1" charset="0"/>
            </a:endParaRPr>
          </a:p>
          <a:p>
            <a:pPr defTabSz="914400">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40296" name="Group 9">
            <a:extLst>
              <a:ext uri="{FF2B5EF4-FFF2-40B4-BE49-F238E27FC236}">
                <a16:creationId xmlns:a16="http://schemas.microsoft.com/office/drawing/2014/main" id="{395FEB47-D20E-2F47-B785-B1743CBCFF21}"/>
              </a:ext>
            </a:extLst>
          </p:cNvPr>
          <p:cNvGrpSpPr>
            <a:grpSpLocks/>
          </p:cNvGrpSpPr>
          <p:nvPr/>
        </p:nvGrpSpPr>
        <p:grpSpPr bwMode="auto">
          <a:xfrm>
            <a:off x="2895600" y="6172200"/>
            <a:ext cx="3352800" cy="544513"/>
            <a:chOff x="2895600" y="6172200"/>
            <a:chExt cx="3352800" cy="544057"/>
          </a:xfrm>
        </p:grpSpPr>
        <p:sp>
          <p:nvSpPr>
            <p:cNvPr id="140297" name="Text Box 10">
              <a:extLst>
                <a:ext uri="{FF2B5EF4-FFF2-40B4-BE49-F238E27FC236}">
                  <a16:creationId xmlns:a16="http://schemas.microsoft.com/office/drawing/2014/main" id="{D236E7F3-6D6A-B940-A24C-79AFF5F8A334}"/>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40298" name="Text Box 11">
              <a:extLst>
                <a:ext uri="{FF2B5EF4-FFF2-40B4-BE49-F238E27FC236}">
                  <a16:creationId xmlns:a16="http://schemas.microsoft.com/office/drawing/2014/main" id="{D7A0F306-27B2-8F4D-9391-AEEFA7AA7121}"/>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C645736B-2C02-FC4F-9189-071E2098361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42339" name="Rectangle 4">
            <a:extLst>
              <a:ext uri="{FF2B5EF4-FFF2-40B4-BE49-F238E27FC236}">
                <a16:creationId xmlns:a16="http://schemas.microsoft.com/office/drawing/2014/main" id="{94A89F7A-56F1-5A43-A023-1A4FC732C194}"/>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0949DD7-FD6C-804E-8EA4-1F4F01F2DF6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42341" name="Rectangle 13">
            <a:extLst>
              <a:ext uri="{FF2B5EF4-FFF2-40B4-BE49-F238E27FC236}">
                <a16:creationId xmlns:a16="http://schemas.microsoft.com/office/drawing/2014/main" id="{81490C77-64AC-6142-BD2E-921C7D1559AB}"/>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2342" name="Text Box 4">
            <a:extLst>
              <a:ext uri="{FF2B5EF4-FFF2-40B4-BE49-F238E27FC236}">
                <a16:creationId xmlns:a16="http://schemas.microsoft.com/office/drawing/2014/main" id="{B086570B-0E93-6343-AC58-BBA10DFA3176}"/>
              </a:ext>
            </a:extLst>
          </p:cNvPr>
          <p:cNvSpPr txBox="1">
            <a:spLocks noChangeArrowheads="1"/>
          </p:cNvSpPr>
          <p:nvPr/>
        </p:nvSpPr>
        <p:spPr bwMode="auto">
          <a:xfrm>
            <a:off x="304800" y="204788"/>
            <a:ext cx="85598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Cómo puede proteger su crédito</a:t>
            </a:r>
          </a:p>
        </p:txBody>
      </p:sp>
      <p:sp>
        <p:nvSpPr>
          <p:cNvPr id="142343" name="Rectangle 3">
            <a:extLst>
              <a:ext uri="{FF2B5EF4-FFF2-40B4-BE49-F238E27FC236}">
                <a16:creationId xmlns:a16="http://schemas.microsoft.com/office/drawing/2014/main" id="{1EF9B3DB-70EE-C546-A168-55A80C9CE179}"/>
              </a:ext>
            </a:extLst>
          </p:cNvPr>
          <p:cNvSpPr txBox="1">
            <a:spLocks noChangeArrowheads="1"/>
          </p:cNvSpPr>
          <p:nvPr/>
        </p:nvSpPr>
        <p:spPr bwMode="auto">
          <a:xfrm>
            <a:off x="838200" y="1438275"/>
            <a:ext cx="7543800"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11874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3000"/>
              </a:spcAft>
              <a:buClr>
                <a:schemeClr val="tx1"/>
              </a:buClr>
              <a:buSzPct val="100000"/>
              <a:buFont typeface="Wingdings" pitchFamily="2" charset="2"/>
              <a:buChar char="ü"/>
            </a:pPr>
            <a:r>
              <a:rPr lang="en-US" altLang="en-US" sz="3200" b="1">
                <a:latin typeface="Humnst777 BT" pitchFamily="1" charset="0"/>
              </a:rPr>
              <a:t>Solicite una copia de sus informes de crédito todos los años para detectar errores.</a:t>
            </a:r>
          </a:p>
          <a:p>
            <a:pPr defTabSz="914400">
              <a:spcAft>
                <a:spcPts val="3000"/>
              </a:spcAft>
              <a:buClr>
                <a:schemeClr val="tx1"/>
              </a:buClr>
              <a:buSzPct val="100000"/>
              <a:buFont typeface="Wingdings" pitchFamily="2" charset="2"/>
              <a:buChar char="ü"/>
            </a:pPr>
            <a:r>
              <a:rPr lang="es-ES" altLang="en-US" sz="3200" b="1">
                <a:latin typeface="Humnst777 BT" pitchFamily="1" charset="0"/>
              </a:rPr>
              <a:t>Pague  sus cuentas puntualmente</a:t>
            </a:r>
            <a:r>
              <a:rPr lang="en-US" altLang="en-US" sz="3200" b="1">
                <a:latin typeface="Humnst777 BT" pitchFamily="1" charset="0"/>
              </a:rPr>
              <a:t>.</a:t>
            </a:r>
          </a:p>
          <a:p>
            <a:pPr defTabSz="914400">
              <a:spcAft>
                <a:spcPts val="3000"/>
              </a:spcAft>
              <a:buClr>
                <a:schemeClr val="tx1"/>
              </a:buClr>
              <a:buSzPct val="100000"/>
              <a:buFont typeface="Wingdings" pitchFamily="2" charset="2"/>
              <a:buChar char="ü"/>
            </a:pPr>
            <a:r>
              <a:rPr lang="en-US" altLang="en-US" sz="3200" b="1">
                <a:latin typeface="Humnst777 BT" pitchFamily="1" charset="0"/>
              </a:rPr>
              <a:t>Solicite únicamente el crédito necesario. </a:t>
            </a:r>
          </a:p>
          <a:p>
            <a:pPr defTabSz="914400">
              <a:spcAft>
                <a:spcPts val="12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1200"/>
              </a:spcAft>
              <a:buClr>
                <a:schemeClr val="tx1"/>
              </a:buClr>
              <a:buSzPct val="100000"/>
              <a:buFont typeface="Wingdings" pitchFamily="2" charset="2"/>
              <a:buChar char="ü"/>
            </a:pPr>
            <a:endParaRPr lang="en-US" altLang="en-US" sz="3200" b="1">
              <a:latin typeface="Humnst777 BT" pitchFamily="1" charset="0"/>
            </a:endParaRPr>
          </a:p>
          <a:p>
            <a:pPr defTabSz="914400">
              <a:buClr>
                <a:schemeClr val="tx1"/>
              </a:buClr>
              <a:buSzPct val="100000"/>
            </a:pPr>
            <a:endParaRPr lang="en-US" altLang="en-US" sz="3200" b="1">
              <a:latin typeface="Humnst777 BT" pitchFamily="1" charset="0"/>
            </a:endParaRPr>
          </a:p>
          <a:p>
            <a:pPr defTabSz="914400">
              <a:buClr>
                <a:schemeClr val="tx1"/>
              </a:buClr>
              <a:buSzPct val="100000"/>
              <a:buFont typeface="Wingdings" pitchFamily="2" charset="2"/>
              <a:buChar char="ü"/>
            </a:pPr>
            <a:endParaRPr lang="en-US" altLang="en-US" sz="3200" b="1">
              <a:latin typeface="Humnst777 BT" pitchFamily="1" charset="0"/>
            </a:endParaRPr>
          </a:p>
          <a:p>
            <a:pPr defTabSz="914400">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42344" name="Group 9">
            <a:extLst>
              <a:ext uri="{FF2B5EF4-FFF2-40B4-BE49-F238E27FC236}">
                <a16:creationId xmlns:a16="http://schemas.microsoft.com/office/drawing/2014/main" id="{7EFF4C4F-0F3B-FC4A-97EB-A23DDAFA43CA}"/>
              </a:ext>
            </a:extLst>
          </p:cNvPr>
          <p:cNvGrpSpPr>
            <a:grpSpLocks/>
          </p:cNvGrpSpPr>
          <p:nvPr/>
        </p:nvGrpSpPr>
        <p:grpSpPr bwMode="auto">
          <a:xfrm>
            <a:off x="2895600" y="6172200"/>
            <a:ext cx="3352800" cy="544513"/>
            <a:chOff x="2895600" y="6172200"/>
            <a:chExt cx="3352800" cy="544057"/>
          </a:xfrm>
        </p:grpSpPr>
        <p:sp>
          <p:nvSpPr>
            <p:cNvPr id="142345" name="Text Box 10">
              <a:extLst>
                <a:ext uri="{FF2B5EF4-FFF2-40B4-BE49-F238E27FC236}">
                  <a16:creationId xmlns:a16="http://schemas.microsoft.com/office/drawing/2014/main" id="{E3CA63E8-2CBE-2541-8FB2-C70A9DD31CF0}"/>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42346" name="Text Box 11">
              <a:extLst>
                <a:ext uri="{FF2B5EF4-FFF2-40B4-BE49-F238E27FC236}">
                  <a16:creationId xmlns:a16="http://schemas.microsoft.com/office/drawing/2014/main" id="{4295284D-8E64-554B-B170-599A666CD8F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3F3D431F-08B5-F647-90F2-A177362FE2D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44387" name="Rectangle 4">
            <a:extLst>
              <a:ext uri="{FF2B5EF4-FFF2-40B4-BE49-F238E27FC236}">
                <a16:creationId xmlns:a16="http://schemas.microsoft.com/office/drawing/2014/main" id="{E2C49ACC-0E07-C846-8E35-CB1B974C32F2}"/>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E95D131-5C45-AF4D-82CE-06E2359EE05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44389" name="Rectangle 13">
            <a:extLst>
              <a:ext uri="{FF2B5EF4-FFF2-40B4-BE49-F238E27FC236}">
                <a16:creationId xmlns:a16="http://schemas.microsoft.com/office/drawing/2014/main" id="{0E846DF0-0195-274A-A0B9-5A46C8ED5D4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4390" name="Text Box 4">
            <a:extLst>
              <a:ext uri="{FF2B5EF4-FFF2-40B4-BE49-F238E27FC236}">
                <a16:creationId xmlns:a16="http://schemas.microsoft.com/office/drawing/2014/main" id="{8B4FA98A-D6D7-1840-937B-C5CF2255CD96}"/>
              </a:ext>
            </a:extLst>
          </p:cNvPr>
          <p:cNvSpPr txBox="1">
            <a:spLocks noChangeArrowheads="1"/>
          </p:cNvSpPr>
          <p:nvPr/>
        </p:nvSpPr>
        <p:spPr bwMode="auto">
          <a:xfrm>
            <a:off x="304800" y="204788"/>
            <a:ext cx="72310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Responsabilidad por cuentas conjuntas</a:t>
            </a:r>
          </a:p>
        </p:txBody>
      </p:sp>
      <p:sp>
        <p:nvSpPr>
          <p:cNvPr id="144391" name="Rectangle 3">
            <a:extLst>
              <a:ext uri="{FF2B5EF4-FFF2-40B4-BE49-F238E27FC236}">
                <a16:creationId xmlns:a16="http://schemas.microsoft.com/office/drawing/2014/main" id="{2ED28725-E40C-1E46-8E54-8684A9493B23}"/>
              </a:ext>
            </a:extLst>
          </p:cNvPr>
          <p:cNvSpPr txBox="1">
            <a:spLocks noChangeArrowheads="1"/>
          </p:cNvSpPr>
          <p:nvPr/>
        </p:nvSpPr>
        <p:spPr bwMode="auto">
          <a:xfrm>
            <a:off x="944563" y="1841500"/>
            <a:ext cx="736600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11874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Aft>
                <a:spcPts val="2400"/>
              </a:spcAft>
              <a:buClr>
                <a:schemeClr val="tx1"/>
              </a:buClr>
              <a:buSzPct val="100000"/>
              <a:buFont typeface="Wingdings" pitchFamily="2" charset="2"/>
              <a:buChar char="ü"/>
            </a:pPr>
            <a:r>
              <a:rPr lang="en-US" altLang="en-US" sz="3200" b="1">
                <a:latin typeface="Humnst777 BT" pitchFamily="1" charset="0"/>
              </a:rPr>
              <a:t>Si se divorcia o separa, asegúrese de cerrar las cuentas conjuntas.</a:t>
            </a:r>
          </a:p>
          <a:p>
            <a:pPr defTabSz="914400">
              <a:spcAft>
                <a:spcPts val="2400"/>
              </a:spcAft>
              <a:buClr>
                <a:schemeClr val="tx1"/>
              </a:buClr>
              <a:buSzPct val="100000"/>
              <a:buFont typeface="Wingdings" pitchFamily="2" charset="2"/>
              <a:buChar char="ü"/>
            </a:pPr>
            <a:r>
              <a:rPr lang="es-ES" altLang="en-US" sz="3200" b="1">
                <a:latin typeface="Humnst777 BT" pitchFamily="1" charset="0"/>
              </a:rPr>
              <a:t>Usted es responsable de pagar las operaciones en las cuentas conjuntas sin importar quién las haya hecho</a:t>
            </a:r>
            <a:r>
              <a:rPr lang="en-US" altLang="en-US" sz="3200" b="1">
                <a:latin typeface="Humnst777 BT" pitchFamily="1" charset="0"/>
              </a:rPr>
              <a:t>.</a:t>
            </a:r>
          </a:p>
          <a:p>
            <a:pPr defTabSz="914400">
              <a:spcAft>
                <a:spcPts val="1200"/>
              </a:spcAft>
              <a:buClr>
                <a:schemeClr val="tx1"/>
              </a:buClr>
              <a:buSzPct val="100000"/>
              <a:buFont typeface="Wingdings" pitchFamily="2" charset="2"/>
              <a:buChar char="ü"/>
            </a:pPr>
            <a:endParaRPr lang="en-US" altLang="en-US" sz="3200" b="1">
              <a:latin typeface="Humnst777 BT" pitchFamily="1" charset="0"/>
            </a:endParaRPr>
          </a:p>
          <a:p>
            <a:pPr defTabSz="914400">
              <a:buClr>
                <a:schemeClr val="tx1"/>
              </a:buClr>
              <a:buSzPct val="100000"/>
            </a:pPr>
            <a:endParaRPr lang="en-US" altLang="en-US" sz="3200" b="1">
              <a:latin typeface="Humnst777 BT" pitchFamily="1" charset="0"/>
            </a:endParaRPr>
          </a:p>
          <a:p>
            <a:pPr defTabSz="914400">
              <a:buClr>
                <a:schemeClr val="tx1"/>
              </a:buClr>
              <a:buSzPct val="100000"/>
              <a:buFont typeface="Wingdings" pitchFamily="2" charset="2"/>
              <a:buChar char="ü"/>
            </a:pPr>
            <a:endParaRPr lang="en-US" altLang="en-US" sz="3200" b="1">
              <a:latin typeface="Humnst777 BT" pitchFamily="1" charset="0"/>
            </a:endParaRPr>
          </a:p>
          <a:p>
            <a:pPr defTabSz="914400">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3200" b="1">
              <a:latin typeface="Humnst777 BT" pitchFamily="1" charset="0"/>
            </a:endParaRPr>
          </a:p>
          <a:p>
            <a:pPr lvl="4" defTabSz="914400">
              <a:spcAft>
                <a:spcPts val="600"/>
              </a:spcAft>
              <a:buClr>
                <a:schemeClr val="tx1"/>
              </a:buClr>
              <a:buSzPct val="100000"/>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44392" name="Group 9">
            <a:extLst>
              <a:ext uri="{FF2B5EF4-FFF2-40B4-BE49-F238E27FC236}">
                <a16:creationId xmlns:a16="http://schemas.microsoft.com/office/drawing/2014/main" id="{940CA325-FD98-D444-8D66-D2019F32AFC7}"/>
              </a:ext>
            </a:extLst>
          </p:cNvPr>
          <p:cNvGrpSpPr>
            <a:grpSpLocks/>
          </p:cNvGrpSpPr>
          <p:nvPr/>
        </p:nvGrpSpPr>
        <p:grpSpPr bwMode="auto">
          <a:xfrm>
            <a:off x="2895600" y="6172200"/>
            <a:ext cx="3352800" cy="544513"/>
            <a:chOff x="2895600" y="6172200"/>
            <a:chExt cx="3352800" cy="544057"/>
          </a:xfrm>
        </p:grpSpPr>
        <p:sp>
          <p:nvSpPr>
            <p:cNvPr id="144393" name="Text Box 10">
              <a:extLst>
                <a:ext uri="{FF2B5EF4-FFF2-40B4-BE49-F238E27FC236}">
                  <a16:creationId xmlns:a16="http://schemas.microsoft.com/office/drawing/2014/main" id="{292EB97C-590A-9A4F-BBEE-D7E06F648AA7}"/>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44394" name="Text Box 11">
              <a:extLst>
                <a:ext uri="{FF2B5EF4-FFF2-40B4-BE49-F238E27FC236}">
                  <a16:creationId xmlns:a16="http://schemas.microsoft.com/office/drawing/2014/main" id="{67109E01-7AFE-384A-B9AB-D2C0F6710E0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CDBC3899-B8C8-CB41-880F-C1B00B186A55}"/>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46435" name="Rectangle 4">
            <a:extLst>
              <a:ext uri="{FF2B5EF4-FFF2-40B4-BE49-F238E27FC236}">
                <a16:creationId xmlns:a16="http://schemas.microsoft.com/office/drawing/2014/main" id="{4FB2E233-59A8-A543-88E0-59F1017084EE}"/>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E1620170-0D42-F24F-A07E-B5F98EC0B2D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46437" name="Rectangle 13">
            <a:extLst>
              <a:ext uri="{FF2B5EF4-FFF2-40B4-BE49-F238E27FC236}">
                <a16:creationId xmlns:a16="http://schemas.microsoft.com/office/drawing/2014/main" id="{74B77B9B-8786-5445-9370-2A279105782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6438" name="Text Box 4">
            <a:extLst>
              <a:ext uri="{FF2B5EF4-FFF2-40B4-BE49-F238E27FC236}">
                <a16:creationId xmlns:a16="http://schemas.microsoft.com/office/drawing/2014/main" id="{45E3F4BE-B904-4844-A3E8-9ADE0CE81710}"/>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Preguntas y respuestas</a:t>
            </a:r>
            <a:endParaRPr lang="en-US" altLang="en-US" sz="3800" b="1">
              <a:solidFill>
                <a:srgbClr val="8D65D2"/>
              </a:solidFill>
              <a:latin typeface="Humnst777 BT" pitchFamily="1" charset="0"/>
            </a:endParaRPr>
          </a:p>
        </p:txBody>
      </p:sp>
      <p:sp>
        <p:nvSpPr>
          <p:cNvPr id="146439" name="Rectangle 3">
            <a:extLst>
              <a:ext uri="{FF2B5EF4-FFF2-40B4-BE49-F238E27FC236}">
                <a16:creationId xmlns:a16="http://schemas.microsoft.com/office/drawing/2014/main" id="{068352A7-CA97-4E41-8A4E-945E78069F01}"/>
              </a:ext>
            </a:extLst>
          </p:cNvPr>
          <p:cNvSpPr txBox="1">
            <a:spLocks noChangeArrowheads="1"/>
          </p:cNvSpPr>
          <p:nvPr/>
        </p:nvSpPr>
        <p:spPr bwMode="auto">
          <a:xfrm>
            <a:off x="727075" y="1760538"/>
            <a:ext cx="7739063"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algn="ctr" defTabSz="914400">
              <a:spcAft>
                <a:spcPts val="600"/>
              </a:spcAft>
              <a:buClr>
                <a:schemeClr val="tx1"/>
              </a:buClr>
              <a:buSzPct val="100000"/>
            </a:pPr>
            <a:endParaRPr lang="en-US" altLang="en-US" sz="3200" b="1">
              <a:latin typeface="Humnst777 BT" pitchFamily="1" charset="0"/>
            </a:endParaRPr>
          </a:p>
          <a:p>
            <a:pPr lvl="1" algn="ctr" defTabSz="914400">
              <a:spcAft>
                <a:spcPts val="600"/>
              </a:spcAft>
              <a:buClr>
                <a:schemeClr val="tx1"/>
              </a:buClr>
              <a:buSzPct val="100000"/>
            </a:pPr>
            <a:r>
              <a:rPr lang="en-US" altLang="en-US" sz="3200" b="1">
                <a:latin typeface="Humnst777 BT" pitchFamily="1" charset="0"/>
              </a:rPr>
              <a:t>Se abre la sesión de preguntas y respuestas. </a:t>
            </a: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600"/>
              </a:spcAft>
              <a:buClr>
                <a:schemeClr val="tx1"/>
              </a:buClr>
              <a:buSzPct val="100000"/>
            </a:pPr>
            <a:r>
              <a:rPr lang="en-US" altLang="en-US" sz="3200" b="1">
                <a:latin typeface="Humnst777 BT" pitchFamily="1" charset="0"/>
              </a:rPr>
              <a:t> </a:t>
            </a:r>
          </a:p>
          <a:p>
            <a:pPr lvl="1" defTabSz="914400">
              <a:spcAft>
                <a:spcPts val="600"/>
              </a:spcAft>
              <a:buClr>
                <a:schemeClr val="tx1"/>
              </a:buClr>
              <a:buSzPct val="100000"/>
            </a:pPr>
            <a:endParaRPr lang="en-US" altLang="en-US" sz="3200" b="1">
              <a:latin typeface="Humnst777 BT" pitchFamily="1" charset="0"/>
            </a:endParaRPr>
          </a:p>
          <a:p>
            <a:pPr lvl="1" defTabSz="914400">
              <a:spcAft>
                <a:spcPts val="600"/>
              </a:spcAft>
              <a:buClr>
                <a:schemeClr val="tx1"/>
              </a:buClr>
              <a:buSzPct val="100000"/>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46440" name="Group 9">
            <a:extLst>
              <a:ext uri="{FF2B5EF4-FFF2-40B4-BE49-F238E27FC236}">
                <a16:creationId xmlns:a16="http://schemas.microsoft.com/office/drawing/2014/main" id="{C20595EF-0F44-484B-A3F8-0EBEAFEB6EDC}"/>
              </a:ext>
            </a:extLst>
          </p:cNvPr>
          <p:cNvGrpSpPr>
            <a:grpSpLocks/>
          </p:cNvGrpSpPr>
          <p:nvPr/>
        </p:nvGrpSpPr>
        <p:grpSpPr bwMode="auto">
          <a:xfrm>
            <a:off x="2895600" y="6172200"/>
            <a:ext cx="3352800" cy="544513"/>
            <a:chOff x="2895600" y="6172200"/>
            <a:chExt cx="3352800" cy="544057"/>
          </a:xfrm>
        </p:grpSpPr>
        <p:sp>
          <p:nvSpPr>
            <p:cNvPr id="146441" name="Text Box 10">
              <a:extLst>
                <a:ext uri="{FF2B5EF4-FFF2-40B4-BE49-F238E27FC236}">
                  <a16:creationId xmlns:a16="http://schemas.microsoft.com/office/drawing/2014/main" id="{CE02E5CC-D98C-CE4E-97E6-7F86F7C1A2BF}"/>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46442" name="Text Box 11">
              <a:extLst>
                <a:ext uri="{FF2B5EF4-FFF2-40B4-BE49-F238E27FC236}">
                  <a16:creationId xmlns:a16="http://schemas.microsoft.com/office/drawing/2014/main" id="{ABFC419F-448E-8A4D-B902-31C27555A944}"/>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160BD903-D287-A64D-BDF3-EEB44D1F584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48483" name="Rectangle 4">
            <a:extLst>
              <a:ext uri="{FF2B5EF4-FFF2-40B4-BE49-F238E27FC236}">
                <a16:creationId xmlns:a16="http://schemas.microsoft.com/office/drawing/2014/main" id="{305CD776-FEAA-6842-9D8C-6C95E8E03E3E}"/>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D74A37D-7E06-D046-A29B-2C425498DB7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48485" name="Rectangle 13">
            <a:extLst>
              <a:ext uri="{FF2B5EF4-FFF2-40B4-BE49-F238E27FC236}">
                <a16:creationId xmlns:a16="http://schemas.microsoft.com/office/drawing/2014/main" id="{D7CF648A-864B-6242-B87E-0F683A69F0B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8486" name="Text Box 4">
            <a:extLst>
              <a:ext uri="{FF2B5EF4-FFF2-40B4-BE49-F238E27FC236}">
                <a16:creationId xmlns:a16="http://schemas.microsoft.com/office/drawing/2014/main" id="{4AF94991-4843-7841-9A9C-0B7B116E1389}"/>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Resumen y evaluación</a:t>
            </a:r>
          </a:p>
        </p:txBody>
      </p:sp>
      <p:sp>
        <p:nvSpPr>
          <p:cNvPr id="148487" name="Rectangle 3">
            <a:extLst>
              <a:ext uri="{FF2B5EF4-FFF2-40B4-BE49-F238E27FC236}">
                <a16:creationId xmlns:a16="http://schemas.microsoft.com/office/drawing/2014/main" id="{FCDBECB1-3C1B-1144-B3E5-E874AA1E3CB6}"/>
              </a:ext>
            </a:extLst>
          </p:cNvPr>
          <p:cNvSpPr txBox="1">
            <a:spLocks noChangeArrowheads="1"/>
          </p:cNvSpPr>
          <p:nvPr/>
        </p:nvSpPr>
        <p:spPr bwMode="auto">
          <a:xfrm>
            <a:off x="1854200" y="2082800"/>
            <a:ext cx="546100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lvl="1" defTabSz="914400">
              <a:spcAft>
                <a:spcPts val="600"/>
              </a:spcAft>
              <a:buClr>
                <a:schemeClr val="tx1"/>
              </a:buClr>
              <a:buSzPct val="100000"/>
            </a:pPr>
            <a:r>
              <a:rPr lang="es-ES" altLang="en-US" sz="3200" b="1">
                <a:latin typeface="Humnst777 BT" pitchFamily="1" charset="0"/>
              </a:rPr>
              <a:t>¿Cumplió el curso con sus expectativas?</a:t>
            </a:r>
          </a:p>
          <a:p>
            <a:pPr marL="0" lvl="1" defTabSz="914400">
              <a:spcAft>
                <a:spcPts val="600"/>
              </a:spcAft>
              <a:buClr>
                <a:schemeClr val="tx1"/>
              </a:buClr>
              <a:buSzPct val="100000"/>
            </a:pPr>
            <a:endParaRPr lang="en-US" altLang="en-US" sz="3200" b="1">
              <a:latin typeface="Humnst777 BT" pitchFamily="1" charset="0"/>
            </a:endParaRPr>
          </a:p>
          <a:p>
            <a:pPr marL="0"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marL="0"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marL="0"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marL="0" lvl="1"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marL="0" lvl="1" defTabSz="914400">
              <a:spcAft>
                <a:spcPts val="600"/>
              </a:spcAft>
              <a:buClr>
                <a:schemeClr val="tx1"/>
              </a:buClr>
              <a:buSzPct val="100000"/>
            </a:pPr>
            <a:r>
              <a:rPr lang="en-US" altLang="en-US" sz="3200" b="1">
                <a:latin typeface="Humnst777 BT" pitchFamily="1" charset="0"/>
              </a:rPr>
              <a:t> </a:t>
            </a:r>
          </a:p>
          <a:p>
            <a:pPr marL="0" lvl="1" defTabSz="914400">
              <a:spcAft>
                <a:spcPts val="600"/>
              </a:spcAft>
              <a:buClr>
                <a:schemeClr val="tx1"/>
              </a:buClr>
              <a:buSzPct val="100000"/>
            </a:pPr>
            <a:endParaRPr lang="en-US" altLang="en-US" sz="3200" b="1">
              <a:latin typeface="Humnst777 BT" pitchFamily="1" charset="0"/>
            </a:endParaRPr>
          </a:p>
          <a:p>
            <a:pPr marL="0" lvl="1" defTabSz="914400">
              <a:spcAft>
                <a:spcPts val="600"/>
              </a:spcAft>
              <a:buClr>
                <a:schemeClr val="tx1"/>
              </a:buClr>
              <a:buSzPct val="100000"/>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marL="0"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marL="0" lvl="1" defTabSz="914400">
              <a:spcAft>
                <a:spcPts val="1200"/>
              </a:spcAft>
              <a:buClr>
                <a:schemeClr val="tx1"/>
              </a:buClr>
              <a:buSzPct val="100000"/>
              <a:buFont typeface="Wingdings" pitchFamily="2" charset="2"/>
              <a:buChar char="ü"/>
            </a:pPr>
            <a:endParaRPr lang="en-US" altLang="en-US" sz="2800" b="1">
              <a:latin typeface="Humnst777 BT" pitchFamily="1" charset="0"/>
            </a:endParaRPr>
          </a:p>
          <a:p>
            <a:pPr marL="0" lvl="1" defTabSz="914400">
              <a:spcAft>
                <a:spcPts val="1200"/>
              </a:spcAft>
              <a:buClr>
                <a:schemeClr val="tx1"/>
              </a:buClr>
              <a:buSzPct val="100000"/>
            </a:pPr>
            <a:endParaRPr lang="en-US" altLang="en-US" sz="2800" b="1">
              <a:latin typeface="Humnst777 BT" pitchFamily="1" charset="0"/>
            </a:endParaRPr>
          </a:p>
          <a:p>
            <a:pPr marL="0"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marL="0" lvl="1" defTabSz="914400">
              <a:spcAft>
                <a:spcPts val="1200"/>
              </a:spcAft>
              <a:buClr>
                <a:schemeClr val="tx1"/>
              </a:buClr>
              <a:buSzPct val="100000"/>
            </a:pPr>
            <a:endParaRPr lang="en-US" altLang="en-US" sz="2800" b="1">
              <a:latin typeface="Humnst777 BT" pitchFamily="1" charset="0"/>
            </a:endParaRPr>
          </a:p>
          <a:p>
            <a:pPr marL="0"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marL="0"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marL="0"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48488" name="Group 9">
            <a:extLst>
              <a:ext uri="{FF2B5EF4-FFF2-40B4-BE49-F238E27FC236}">
                <a16:creationId xmlns:a16="http://schemas.microsoft.com/office/drawing/2014/main" id="{647FC34A-C61A-2B40-9413-1691C77C4D4F}"/>
              </a:ext>
            </a:extLst>
          </p:cNvPr>
          <p:cNvGrpSpPr>
            <a:grpSpLocks/>
          </p:cNvGrpSpPr>
          <p:nvPr/>
        </p:nvGrpSpPr>
        <p:grpSpPr bwMode="auto">
          <a:xfrm>
            <a:off x="2895600" y="6172200"/>
            <a:ext cx="3352800" cy="544513"/>
            <a:chOff x="2895600" y="6172200"/>
            <a:chExt cx="3352800" cy="544057"/>
          </a:xfrm>
        </p:grpSpPr>
        <p:sp>
          <p:nvSpPr>
            <p:cNvPr id="148489" name="Text Box 10">
              <a:extLst>
                <a:ext uri="{FF2B5EF4-FFF2-40B4-BE49-F238E27FC236}">
                  <a16:creationId xmlns:a16="http://schemas.microsoft.com/office/drawing/2014/main" id="{16B7FD6D-BF12-9B4D-AF70-003050DCCE1F}"/>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48490" name="Text Box 11">
              <a:extLst>
                <a:ext uri="{FF2B5EF4-FFF2-40B4-BE49-F238E27FC236}">
                  <a16:creationId xmlns:a16="http://schemas.microsoft.com/office/drawing/2014/main" id="{01460E3C-8D17-EE4B-B461-C81530962B30}"/>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E17388B1-D4C5-4048-87D0-12401379454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50531" name="Rectangle 4">
            <a:extLst>
              <a:ext uri="{FF2B5EF4-FFF2-40B4-BE49-F238E27FC236}">
                <a16:creationId xmlns:a16="http://schemas.microsoft.com/office/drawing/2014/main" id="{603E3886-64F5-EE47-9311-C533C6F15B27}"/>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268CEDA7-8DF3-A14C-87BB-A907C0A66BF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50533" name="Rectangle 13">
            <a:extLst>
              <a:ext uri="{FF2B5EF4-FFF2-40B4-BE49-F238E27FC236}">
                <a16:creationId xmlns:a16="http://schemas.microsoft.com/office/drawing/2014/main" id="{DB68BB6B-9AFB-2E4E-B038-9F2810C70E5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0534" name="Text Box 4">
            <a:extLst>
              <a:ext uri="{FF2B5EF4-FFF2-40B4-BE49-F238E27FC236}">
                <a16:creationId xmlns:a16="http://schemas.microsoft.com/office/drawing/2014/main" id="{29772FA4-0F4B-D943-8479-11EEC3AE62AF}"/>
              </a:ext>
            </a:extLst>
          </p:cNvPr>
          <p:cNvSpPr txBox="1">
            <a:spLocks noChangeArrowheads="1"/>
          </p:cNvSpPr>
          <p:nvPr/>
        </p:nvSpPr>
        <p:spPr bwMode="auto">
          <a:xfrm>
            <a:off x="304800" y="204788"/>
            <a:ext cx="7535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8D65D2"/>
                </a:solidFill>
                <a:latin typeface="Humnst777 BT" pitchFamily="1" charset="0"/>
              </a:rPr>
              <a:t>¡Felicitaciones!</a:t>
            </a:r>
          </a:p>
        </p:txBody>
      </p:sp>
      <p:sp>
        <p:nvSpPr>
          <p:cNvPr id="150535" name="Rectangle 3">
            <a:extLst>
              <a:ext uri="{FF2B5EF4-FFF2-40B4-BE49-F238E27FC236}">
                <a16:creationId xmlns:a16="http://schemas.microsoft.com/office/drawing/2014/main" id="{5071B06A-4C8E-8745-BFC2-4AE004E71772}"/>
              </a:ext>
            </a:extLst>
          </p:cNvPr>
          <p:cNvSpPr txBox="1">
            <a:spLocks noChangeArrowheads="1"/>
          </p:cNvSpPr>
          <p:nvPr/>
        </p:nvSpPr>
        <p:spPr bwMode="auto">
          <a:xfrm>
            <a:off x="1384300" y="1981200"/>
            <a:ext cx="6430963" cy="304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marL="1187450" indent="-457200" eaLnBrk="0" hangingPunct="0">
              <a:defRPr sz="2400">
                <a:solidFill>
                  <a:schemeClr val="tx1"/>
                </a:solidFill>
                <a:latin typeface="Arial" panose="020B0604020202020204" pitchFamily="34" charset="0"/>
                <a:ea typeface="ＭＳ Ｐゴシック" panose="020B0600070205080204" pitchFamily="34" charset="-128"/>
              </a:defRPr>
            </a:lvl5pPr>
            <a:lvl6pPr marL="16446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1018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5590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016250"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Aft>
                <a:spcPts val="600"/>
              </a:spcAft>
              <a:buClr>
                <a:schemeClr val="tx1"/>
              </a:buClr>
              <a:buSzPct val="100000"/>
              <a:buFont typeface="Wingdings" pitchFamily="2" charset="2"/>
              <a:buChar char="ü"/>
            </a:pPr>
            <a:r>
              <a:rPr lang="es-ES" altLang="en-US" sz="3200" b="1" dirty="0">
                <a:latin typeface="Humnst777 BT" pitchFamily="1" charset="0"/>
              </a:rPr>
              <a:t>Ha completado el seminario Mejore su crédito</a:t>
            </a:r>
            <a:r>
              <a:rPr lang="en-US" altLang="en-US" sz="3200" b="1" dirty="0">
                <a:latin typeface="Humnst777 BT" pitchFamily="1" charset="0"/>
              </a:rPr>
              <a:t>. </a:t>
            </a:r>
          </a:p>
          <a:p>
            <a:pPr lvl="1"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lvl="1" defTabSz="914400">
              <a:spcAft>
                <a:spcPts val="600"/>
              </a:spcAft>
              <a:buClr>
                <a:schemeClr val="tx1"/>
              </a:buClr>
              <a:buSzPct val="100000"/>
              <a:buFont typeface="Wingdings" pitchFamily="2" charset="2"/>
              <a:buChar char="ü"/>
            </a:pPr>
            <a:r>
              <a:rPr lang="es-ES" altLang="en-US" sz="3200" b="1" dirty="0">
                <a:latin typeface="Humnst777 BT" pitchFamily="1" charset="0"/>
              </a:rPr>
              <a:t>¡Buena suerte</a:t>
            </a:r>
            <a:r>
              <a:rPr lang="en-US" altLang="en-US" sz="3200" b="1" dirty="0">
                <a:latin typeface="Humnst777 BT" pitchFamily="1" charset="0"/>
              </a:rPr>
              <a:t>!</a:t>
            </a:r>
          </a:p>
          <a:p>
            <a:pPr lvl="1"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lvl="1"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lvl="1" defTabSz="914400">
              <a:spcAft>
                <a:spcPts val="600"/>
              </a:spcAft>
              <a:buClr>
                <a:schemeClr val="tx1"/>
              </a:buClr>
              <a:buSzPct val="100000"/>
            </a:pPr>
            <a:r>
              <a:rPr lang="en-US" altLang="en-US" sz="3200" b="1" dirty="0">
                <a:latin typeface="Humnst777 BT" pitchFamily="1" charset="0"/>
              </a:rPr>
              <a:t> </a:t>
            </a:r>
          </a:p>
          <a:p>
            <a:pPr lvl="1" defTabSz="914400">
              <a:spcAft>
                <a:spcPts val="600"/>
              </a:spcAft>
              <a:buClr>
                <a:schemeClr val="tx1"/>
              </a:buClr>
              <a:buSzPct val="100000"/>
            </a:pPr>
            <a:endParaRPr lang="en-US" altLang="en-US" sz="3200" b="1" dirty="0">
              <a:latin typeface="Humnst777 BT" pitchFamily="1" charset="0"/>
            </a:endParaRPr>
          </a:p>
          <a:p>
            <a:pPr lvl="1" defTabSz="914400">
              <a:spcAft>
                <a:spcPts val="600"/>
              </a:spcAft>
              <a:buClr>
                <a:schemeClr val="tx1"/>
              </a:buClr>
              <a:buSzPct val="100000"/>
            </a:pPr>
            <a:endParaRPr lang="en-US" altLang="en-US" sz="3200" b="1" dirty="0">
              <a:latin typeface="Humnst777 BT" pitchFamily="1" charset="0"/>
            </a:endParaRPr>
          </a:p>
          <a:p>
            <a:pPr defTabSz="914400">
              <a:spcAft>
                <a:spcPts val="600"/>
              </a:spcAft>
              <a:buClr>
                <a:schemeClr val="tx1"/>
              </a:buClr>
              <a:buSzPct val="100000"/>
              <a:buFont typeface="Wingdings" pitchFamily="2" charset="2"/>
              <a:buChar char="ü"/>
            </a:pPr>
            <a:endParaRPr lang="en-US" altLang="en-US" sz="3200" b="1" dirty="0">
              <a:latin typeface="Humnst777 BT" pitchFamily="1" charset="0"/>
            </a:endParaRPr>
          </a:p>
          <a:p>
            <a:pPr defTabSz="914400">
              <a:spcAft>
                <a:spcPts val="600"/>
              </a:spcAft>
              <a:buClr>
                <a:schemeClr val="tx1"/>
              </a:buClr>
              <a:buSzPct val="100000"/>
              <a:buFont typeface="Wingdings" pitchFamily="2" charset="2"/>
              <a:buChar char="ü"/>
            </a:pPr>
            <a:endParaRPr lang="en-US" altLang="en-US" sz="2800" b="1" dirty="0">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dirty="0">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dirty="0">
              <a:latin typeface="Humnst777 BT" pitchFamily="1" charset="0"/>
            </a:endParaRPr>
          </a:p>
          <a:p>
            <a:pPr lvl="4" defTabSz="914400">
              <a:spcAft>
                <a:spcPts val="600"/>
              </a:spcAft>
              <a:buClr>
                <a:schemeClr val="tx1"/>
              </a:buClr>
              <a:buSzPct val="100000"/>
              <a:buFont typeface="Arial" panose="020B0604020202020204" pitchFamily="34" charset="0"/>
              <a:buChar char="•"/>
            </a:pPr>
            <a:endParaRPr lang="en-US" altLang="en-US" sz="2800" b="1" dirty="0">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dirty="0">
              <a:latin typeface="Humnst777 BT" pitchFamily="1" charset="0"/>
            </a:endParaRPr>
          </a:p>
          <a:p>
            <a:pPr lvl="1" defTabSz="914400">
              <a:spcAft>
                <a:spcPts val="1200"/>
              </a:spcAft>
              <a:buClr>
                <a:schemeClr val="tx1"/>
              </a:buClr>
              <a:buSzPct val="100000"/>
              <a:buFont typeface="Wingdings" pitchFamily="2" charset="2"/>
              <a:buChar char="ü"/>
            </a:pPr>
            <a:endParaRPr lang="en-US" altLang="en-US" sz="2800" b="1" dirty="0">
              <a:latin typeface="Humnst777 BT" pitchFamily="1" charset="0"/>
            </a:endParaRPr>
          </a:p>
          <a:p>
            <a:pPr lvl="1" defTabSz="914400">
              <a:spcAft>
                <a:spcPts val="1200"/>
              </a:spcAft>
              <a:buClr>
                <a:schemeClr val="tx1"/>
              </a:buClr>
              <a:buSzPct val="100000"/>
            </a:pPr>
            <a:endParaRPr lang="en-US" altLang="en-US" sz="2800" b="1" dirty="0">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dirty="0">
              <a:latin typeface="Humnst777 BT" pitchFamily="1" charset="0"/>
            </a:endParaRPr>
          </a:p>
          <a:p>
            <a:pPr lvl="1" defTabSz="914400">
              <a:spcAft>
                <a:spcPts val="1200"/>
              </a:spcAft>
              <a:buClr>
                <a:schemeClr val="tx1"/>
              </a:buClr>
              <a:buSzPct val="100000"/>
            </a:pPr>
            <a:endParaRPr lang="en-US" altLang="en-US" sz="2800" b="1" dirty="0">
              <a:latin typeface="Humnst777 BT" pitchFamily="1" charset="0"/>
            </a:endParaRPr>
          </a:p>
          <a:p>
            <a:pPr lvl="1" defTabSz="914400">
              <a:spcAft>
                <a:spcPts val="1200"/>
              </a:spcAft>
              <a:buClr>
                <a:schemeClr val="tx1"/>
              </a:buClr>
              <a:buSzPct val="100000"/>
            </a:pPr>
            <a:endParaRPr lang="en-US" altLang="en-US" sz="2800" b="1" dirty="0">
              <a:latin typeface="Humnst777 BT" pitchFamily="1" charset="0"/>
            </a:endParaRPr>
          </a:p>
          <a:p>
            <a:pPr defTabSz="914400">
              <a:spcBef>
                <a:spcPts val="1725"/>
              </a:spcBef>
              <a:buClr>
                <a:schemeClr val="tx1"/>
              </a:buClr>
              <a:buSzPct val="100000"/>
            </a:pPr>
            <a:endParaRPr lang="en-US" altLang="en-US" sz="3200" b="1" dirty="0">
              <a:latin typeface="Humnst777 BT" pitchFamily="1" charset="0"/>
            </a:endParaRPr>
          </a:p>
          <a:p>
            <a:pPr defTabSz="914400">
              <a:spcBef>
                <a:spcPts val="1725"/>
              </a:spcBef>
              <a:buClr>
                <a:schemeClr val="tx1"/>
              </a:buClr>
              <a:buSzPct val="100000"/>
            </a:pPr>
            <a:endParaRPr lang="en-US" altLang="en-US" sz="3200" b="1" dirty="0">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dirty="0">
              <a:latin typeface="Humnst777 BT" pitchFamily="1"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p:txBody>
      </p:sp>
      <p:grpSp>
        <p:nvGrpSpPr>
          <p:cNvPr id="150536" name="Group 9">
            <a:extLst>
              <a:ext uri="{FF2B5EF4-FFF2-40B4-BE49-F238E27FC236}">
                <a16:creationId xmlns:a16="http://schemas.microsoft.com/office/drawing/2014/main" id="{5BE4DC28-3CF6-C44A-ADF7-EBD5BB254C29}"/>
              </a:ext>
            </a:extLst>
          </p:cNvPr>
          <p:cNvGrpSpPr>
            <a:grpSpLocks/>
          </p:cNvGrpSpPr>
          <p:nvPr/>
        </p:nvGrpSpPr>
        <p:grpSpPr bwMode="auto">
          <a:xfrm>
            <a:off x="2895600" y="6172200"/>
            <a:ext cx="3352800" cy="544513"/>
            <a:chOff x="2895600" y="6172200"/>
            <a:chExt cx="3352800" cy="544057"/>
          </a:xfrm>
        </p:grpSpPr>
        <p:sp>
          <p:nvSpPr>
            <p:cNvPr id="150537" name="Text Box 10">
              <a:extLst>
                <a:ext uri="{FF2B5EF4-FFF2-40B4-BE49-F238E27FC236}">
                  <a16:creationId xmlns:a16="http://schemas.microsoft.com/office/drawing/2014/main" id="{BE327022-85F1-A44D-A047-1CE01F7B7E41}"/>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150538" name="Text Box 11">
              <a:extLst>
                <a:ext uri="{FF2B5EF4-FFF2-40B4-BE49-F238E27FC236}">
                  <a16:creationId xmlns:a16="http://schemas.microsoft.com/office/drawing/2014/main" id="{180F8CEA-95F8-2A44-A9FF-00B26B475B56}"/>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C5C593E-8F41-9E47-AD72-75DD67BD8990}"/>
              </a:ext>
            </a:extLst>
          </p:cNvPr>
          <p:cNvPicPr>
            <a:picLocks noChangeAspect="1"/>
          </p:cNvPicPr>
          <p:nvPr/>
        </p:nvPicPr>
        <p:blipFill>
          <a:blip r:embed="rId3"/>
          <a:stretch>
            <a:fillRect/>
          </a:stretch>
        </p:blipFill>
        <p:spPr>
          <a:xfrm>
            <a:off x="152400" y="6514729"/>
            <a:ext cx="1216152" cy="206746"/>
          </a:xfrm>
          <a:prstGeom prst="rect">
            <a:avLst/>
          </a:prstGeom>
        </p:spPr>
      </p:pic>
      <p:sp>
        <p:nvSpPr>
          <p:cNvPr id="152578" name="Rectangle 2">
            <a:extLst>
              <a:ext uri="{FF2B5EF4-FFF2-40B4-BE49-F238E27FC236}">
                <a16:creationId xmlns:a16="http://schemas.microsoft.com/office/drawing/2014/main" id="{E05C159C-92DD-3045-8187-8BA99A188F58}"/>
              </a:ext>
            </a:extLst>
          </p:cNvPr>
          <p:cNvSpPr>
            <a:spLocks noChangeArrowheads="1"/>
          </p:cNvSpPr>
          <p:nvPr/>
        </p:nvSpPr>
        <p:spPr bwMode="auto">
          <a:xfrm>
            <a:off x="0" y="0"/>
            <a:ext cx="9156700" cy="6019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52579" name="Rectangle 4">
            <a:extLst>
              <a:ext uri="{FF2B5EF4-FFF2-40B4-BE49-F238E27FC236}">
                <a16:creationId xmlns:a16="http://schemas.microsoft.com/office/drawing/2014/main" id="{8263FCDC-059E-E446-926B-92886DF27C35}"/>
              </a:ext>
            </a:extLst>
          </p:cNvPr>
          <p:cNvSpPr>
            <a:spLocks noChangeArrowheads="1"/>
          </p:cNvSpPr>
          <p:nvPr/>
        </p:nvSpPr>
        <p:spPr bwMode="auto">
          <a:xfrm>
            <a:off x="0" y="5410200"/>
            <a:ext cx="91440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41B3842-A643-134B-A024-82612A88ABA9}"/>
              </a:ext>
            </a:extLst>
          </p:cNvPr>
          <p:cNvSpPr>
            <a:spLocks noChangeArrowheads="1"/>
          </p:cNvSpPr>
          <p:nvPr/>
        </p:nvSpPr>
        <p:spPr bwMode="auto">
          <a:xfrm>
            <a:off x="0" y="5029200"/>
            <a:ext cx="9144000" cy="762000"/>
          </a:xfrm>
          <a:prstGeom prst="ellipse">
            <a:avLst/>
          </a:prstGeom>
          <a:solidFill>
            <a:srgbClr val="8D65D2"/>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52581" name="Text Box 8">
            <a:extLst>
              <a:ext uri="{FF2B5EF4-FFF2-40B4-BE49-F238E27FC236}">
                <a16:creationId xmlns:a16="http://schemas.microsoft.com/office/drawing/2014/main" id="{CF25B3D8-C6F2-4746-BF51-DA286BAD2ED9}"/>
              </a:ext>
            </a:extLst>
          </p:cNvPr>
          <p:cNvSpPr txBox="1">
            <a:spLocks noChangeArrowheads="1"/>
          </p:cNvSpPr>
          <p:nvPr/>
        </p:nvSpPr>
        <p:spPr bwMode="auto">
          <a:xfrm>
            <a:off x="1371600" y="5881688"/>
            <a:ext cx="64770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800" b="1" dirty="0">
                <a:latin typeface="Humnst777 BT" pitchFamily="1" charset="0"/>
              </a:rPr>
              <a:t>Managing Money</a:t>
            </a:r>
          </a:p>
        </p:txBody>
      </p:sp>
      <p:sp>
        <p:nvSpPr>
          <p:cNvPr id="152582" name="Text Box 9">
            <a:extLst>
              <a:ext uri="{FF2B5EF4-FFF2-40B4-BE49-F238E27FC236}">
                <a16:creationId xmlns:a16="http://schemas.microsoft.com/office/drawing/2014/main" id="{E601670A-10F6-3542-8419-2161B50C53DD}"/>
              </a:ext>
            </a:extLst>
          </p:cNvPr>
          <p:cNvSpPr txBox="1">
            <a:spLocks noChangeArrowheads="1"/>
          </p:cNvSpPr>
          <p:nvPr/>
        </p:nvSpPr>
        <p:spPr bwMode="auto">
          <a:xfrm>
            <a:off x="2895600" y="6537325"/>
            <a:ext cx="3352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900" dirty="0">
                <a:latin typeface="Humnst777 BT" pitchFamily="1" charset="0"/>
              </a:rPr>
              <a:t>A </a:t>
            </a:r>
            <a:r>
              <a:rPr lang="en-US" altLang="en-US" sz="900">
                <a:latin typeface="Humnst777 BT" pitchFamily="1" charset="0"/>
              </a:rPr>
              <a:t>PROJECT OF CONSUMER ACTION</a:t>
            </a:r>
            <a:endParaRPr lang="en-US" altLang="en-US" sz="900" dirty="0">
              <a:latin typeface="Humnst777 BT" pitchFamily="1" charset="0"/>
            </a:endParaRPr>
          </a:p>
        </p:txBody>
      </p:sp>
      <p:sp>
        <p:nvSpPr>
          <p:cNvPr id="152583" name="Rectangle 13">
            <a:extLst>
              <a:ext uri="{FF2B5EF4-FFF2-40B4-BE49-F238E27FC236}">
                <a16:creationId xmlns:a16="http://schemas.microsoft.com/office/drawing/2014/main" id="{75102050-F014-F647-88A1-2E09FAD7C854}"/>
              </a:ext>
            </a:extLst>
          </p:cNvPr>
          <p:cNvSpPr>
            <a:spLocks noChangeArrowheads="1"/>
          </p:cNvSpPr>
          <p:nvPr/>
        </p:nvSpPr>
        <p:spPr bwMode="auto">
          <a:xfrm>
            <a:off x="0" y="4800600"/>
            <a:ext cx="9144000" cy="6096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2586" name="Text Box 10">
            <a:extLst>
              <a:ext uri="{FF2B5EF4-FFF2-40B4-BE49-F238E27FC236}">
                <a16:creationId xmlns:a16="http://schemas.microsoft.com/office/drawing/2014/main" id="{27E98397-84DA-AD4C-B2E9-FAC18DF7A09D}"/>
              </a:ext>
            </a:extLst>
          </p:cNvPr>
          <p:cNvSpPr txBox="1">
            <a:spLocks noChangeArrowheads="1"/>
          </p:cNvSpPr>
          <p:nvPr/>
        </p:nvSpPr>
        <p:spPr bwMode="auto">
          <a:xfrm>
            <a:off x="1295400" y="1752600"/>
            <a:ext cx="65532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600" b="1" dirty="0" err="1">
                <a:solidFill>
                  <a:schemeClr val="bg1"/>
                </a:solidFill>
                <a:latin typeface="Humnst777 BT" pitchFamily="1" charset="0"/>
              </a:rPr>
              <a:t>Visite</a:t>
            </a:r>
            <a:r>
              <a:rPr lang="en-US" altLang="en-US" sz="2600" b="1" dirty="0">
                <a:solidFill>
                  <a:schemeClr val="bg1"/>
                </a:solidFill>
                <a:latin typeface="Humnst777 BT" pitchFamily="1" charset="0"/>
              </a:rPr>
              <a:t> managing-</a:t>
            </a:r>
            <a:r>
              <a:rPr lang="en-US" altLang="en-US" sz="2600" b="1" dirty="0" err="1">
                <a:solidFill>
                  <a:schemeClr val="bg1"/>
                </a:solidFill>
                <a:latin typeface="Humnst777 BT" pitchFamily="1" charset="0"/>
              </a:rPr>
              <a:t>money.org</a:t>
            </a:r>
            <a:r>
              <a:rPr lang="en-US" altLang="en-US" sz="2600" dirty="0">
                <a:solidFill>
                  <a:schemeClr val="bg1"/>
                </a:solidFill>
                <a:latin typeface="Humnst777 BT" pitchFamily="1" charset="0"/>
              </a:rPr>
              <a:t> </a:t>
            </a:r>
            <a:br>
              <a:rPr lang="en-US" altLang="en-US" sz="2600" dirty="0">
                <a:solidFill>
                  <a:schemeClr val="bg1"/>
                </a:solidFill>
                <a:latin typeface="Humnst777 BT" pitchFamily="1" charset="0"/>
              </a:rPr>
            </a:br>
            <a:r>
              <a:rPr lang="en-US" altLang="en-US" sz="2600" b="1" dirty="0">
                <a:solidFill>
                  <a:schemeClr val="bg1"/>
                </a:solidFill>
                <a:latin typeface="Humnst777 BT" pitchFamily="1" charset="0"/>
              </a:rPr>
              <a:t>para mayor </a:t>
            </a:r>
            <a:r>
              <a:rPr lang="en-US" altLang="en-US" sz="2600" b="1" dirty="0" err="1">
                <a:solidFill>
                  <a:schemeClr val="bg1"/>
                </a:solidFill>
                <a:latin typeface="Humnst777 BT" pitchFamily="1" charset="0"/>
              </a:rPr>
              <a:t>información</a:t>
            </a:r>
            <a:r>
              <a:rPr lang="en-US" altLang="en-US" sz="2600" b="1" dirty="0">
                <a:solidFill>
                  <a:schemeClr val="bg1"/>
                </a:solidFill>
                <a:latin typeface="Humnst777 BT" pitchFamily="1" charset="0"/>
              </a:rPr>
              <a:t> y para </a:t>
            </a:r>
            <a:r>
              <a:rPr lang="en-US" altLang="en-US" sz="2600" b="1" dirty="0" err="1">
                <a:solidFill>
                  <a:schemeClr val="bg1"/>
                </a:solidFill>
                <a:latin typeface="Humnst777 BT" pitchFamily="1" charset="0"/>
              </a:rPr>
              <a:t>obtener</a:t>
            </a:r>
            <a:r>
              <a:rPr lang="en-US" altLang="en-US" sz="2600" b="1" dirty="0">
                <a:solidFill>
                  <a:schemeClr val="bg1"/>
                </a:solidFill>
                <a:latin typeface="Humnst777 BT" pitchFamily="1" charset="0"/>
              </a:rPr>
              <a:t> </a:t>
            </a:r>
            <a:r>
              <a:rPr lang="en-US" altLang="en-US" sz="2600" b="1" dirty="0" err="1">
                <a:solidFill>
                  <a:schemeClr val="bg1"/>
                </a:solidFill>
                <a:latin typeface="Humnst777 BT" pitchFamily="1" charset="0"/>
              </a:rPr>
              <a:t>materiales</a:t>
            </a:r>
            <a:r>
              <a:rPr lang="en-US" altLang="en-US" sz="2600" b="1" dirty="0">
                <a:solidFill>
                  <a:schemeClr val="bg1"/>
                </a:solidFill>
                <a:latin typeface="Humnst777 BT" pitchFamily="1" charset="0"/>
              </a:rPr>
              <a:t> </a:t>
            </a:r>
            <a:r>
              <a:rPr lang="en-US" altLang="en-US" sz="2600" b="1" dirty="0" err="1">
                <a:solidFill>
                  <a:schemeClr val="bg1"/>
                </a:solidFill>
                <a:latin typeface="Humnst777 BT" pitchFamily="1" charset="0"/>
              </a:rPr>
              <a:t>educativos</a:t>
            </a:r>
            <a:r>
              <a:rPr lang="en-US" altLang="en-US" sz="2600" b="1" dirty="0">
                <a:solidFill>
                  <a:schemeClr val="bg1"/>
                </a:solidFill>
                <a:latin typeface="Humnst777 BT" pitchFamily="1" charset="0"/>
              </a:rPr>
              <a:t> </a:t>
            </a:r>
            <a:r>
              <a:rPr lang="en-US" altLang="en-US" sz="2600" b="1" dirty="0" err="1">
                <a:solidFill>
                  <a:schemeClr val="bg1"/>
                </a:solidFill>
                <a:latin typeface="Humnst777 BT" pitchFamily="1" charset="0"/>
              </a:rPr>
              <a:t>gratuitos</a:t>
            </a:r>
            <a:r>
              <a:rPr lang="en-US" altLang="en-US" sz="2600" b="1" dirty="0">
                <a:solidFill>
                  <a:schemeClr val="bg1"/>
                </a:solidFill>
                <a:latin typeface="Humnst777 BT" pitchFamily="1" charset="0"/>
              </a:rPr>
              <a:t> </a:t>
            </a:r>
            <a:r>
              <a:rPr lang="en-US" altLang="en-US" sz="2600" b="1" dirty="0" err="1">
                <a:solidFill>
                  <a:schemeClr val="bg1"/>
                </a:solidFill>
                <a:latin typeface="Humnst777 BT" pitchFamily="1" charset="0"/>
              </a:rPr>
              <a:t>sobre</a:t>
            </a:r>
            <a:r>
              <a:rPr lang="en-US" altLang="en-US" sz="2600" b="1" dirty="0">
                <a:solidFill>
                  <a:schemeClr val="bg1"/>
                </a:solidFill>
                <a:latin typeface="Humnst777 BT" pitchFamily="1" charset="0"/>
              </a:rPr>
              <a:t> </a:t>
            </a:r>
            <a:r>
              <a:rPr lang="en-US" altLang="en-US" sz="2600" b="1" dirty="0" err="1">
                <a:solidFill>
                  <a:schemeClr val="bg1"/>
                </a:solidFill>
                <a:latin typeface="Humnst777 BT" pitchFamily="1" charset="0"/>
              </a:rPr>
              <a:t>finanzas</a:t>
            </a:r>
            <a:endParaRPr lang="en-US" altLang="en-US" sz="2600" b="1" dirty="0">
              <a:solidFill>
                <a:schemeClr val="bg1"/>
              </a:solidFill>
              <a:latin typeface="Humnst777 BT" pitchFamily="1"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301560E-2A89-7B46-AB72-20274F73F910}"/>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7651" name="Rectangle 4">
            <a:extLst>
              <a:ext uri="{FF2B5EF4-FFF2-40B4-BE49-F238E27FC236}">
                <a16:creationId xmlns:a16="http://schemas.microsoft.com/office/drawing/2014/main" id="{AB3D41C1-94E6-E548-961E-89F1E52D83DF}"/>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7401609-BF90-AF4E-BB66-3871696EBE8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7653" name="Rectangle 13">
            <a:extLst>
              <a:ext uri="{FF2B5EF4-FFF2-40B4-BE49-F238E27FC236}">
                <a16:creationId xmlns:a16="http://schemas.microsoft.com/office/drawing/2014/main" id="{7BAC5FA1-FE41-2949-A498-518EDEE2223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7654" name="Text Box 4">
            <a:extLst>
              <a:ext uri="{FF2B5EF4-FFF2-40B4-BE49-F238E27FC236}">
                <a16:creationId xmlns:a16="http://schemas.microsoft.com/office/drawing/2014/main" id="{14C34645-57E9-0B41-80E7-553044B7540E}"/>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Bienvenidos</a:t>
            </a:r>
            <a:endParaRPr lang="en-US" altLang="en-US" sz="3800" b="1">
              <a:solidFill>
                <a:srgbClr val="8D65D2"/>
              </a:solidFill>
              <a:latin typeface="Humnst777 BT" pitchFamily="1" charset="0"/>
            </a:endParaRPr>
          </a:p>
          <a:p>
            <a:pPr eaLnBrk="1" hangingPunct="1"/>
            <a:endParaRPr lang="en-US" altLang="en-US" sz="2800" b="1">
              <a:latin typeface="Humnst777 BT" pitchFamily="1" charset="0"/>
            </a:endParaRPr>
          </a:p>
        </p:txBody>
      </p:sp>
      <p:sp>
        <p:nvSpPr>
          <p:cNvPr id="27655" name="Rectangle 3">
            <a:extLst>
              <a:ext uri="{FF2B5EF4-FFF2-40B4-BE49-F238E27FC236}">
                <a16:creationId xmlns:a16="http://schemas.microsoft.com/office/drawing/2014/main" id="{2E6DF9F1-BDFF-3942-92A1-A25B7D1A9D39}"/>
              </a:ext>
            </a:extLst>
          </p:cNvPr>
          <p:cNvSpPr txBox="1">
            <a:spLocks noChangeArrowheads="1"/>
          </p:cNvSpPr>
          <p:nvPr/>
        </p:nvSpPr>
        <p:spPr bwMode="auto">
          <a:xfrm>
            <a:off x="1114425" y="1270000"/>
            <a:ext cx="6821488"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3025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endParaRPr lang="en-US" altLang="en-US" sz="3200" b="1">
              <a:latin typeface="Humnst777 BT" pitchFamily="1" charset="0"/>
            </a:endParaRPr>
          </a:p>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Vamos a presentarnos</a:t>
            </a:r>
            <a:r>
              <a:rPr lang="en-US" altLang="en-US" sz="3200" b="1">
                <a:latin typeface="Humnst777 BT" pitchFamily="1" charset="0"/>
              </a:rPr>
              <a:t>.</a:t>
            </a:r>
          </a:p>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¿Qué espera aprender en este seminario?</a:t>
            </a:r>
            <a:endParaRPr lang="en-US" altLang="en-US" sz="3200" b="1">
              <a:latin typeface="Humnst777 BT" pitchFamily="1" charset="0"/>
            </a:endParaRPr>
          </a:p>
          <a:p>
            <a:pPr defTabSz="914400">
              <a:spcBef>
                <a:spcPts val="1725"/>
              </a:spcBef>
              <a:spcAft>
                <a:spcPts val="1200"/>
              </a:spcAft>
              <a:buClr>
                <a:schemeClr val="tx1"/>
              </a:buClr>
              <a:buSzPct val="100000"/>
              <a:buFont typeface="Wingdings" pitchFamily="2" charset="2"/>
              <a:buChar char="ü"/>
            </a:pPr>
            <a:endParaRPr lang="en-US" altLang="en-US" sz="3200" b="1">
              <a:latin typeface="Humnst777 BT" pitchFamily="1" charset="0"/>
            </a:endParaRPr>
          </a:p>
          <a:p>
            <a:pPr defTabSz="914400">
              <a:spcBef>
                <a:spcPts val="1725"/>
              </a:spcBef>
              <a:spcAft>
                <a:spcPts val="1800"/>
              </a:spcAft>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7656" name="Group 9">
            <a:extLst>
              <a:ext uri="{FF2B5EF4-FFF2-40B4-BE49-F238E27FC236}">
                <a16:creationId xmlns:a16="http://schemas.microsoft.com/office/drawing/2014/main" id="{4E7F869A-5448-5548-88F0-E99D4F1EED23}"/>
              </a:ext>
            </a:extLst>
          </p:cNvPr>
          <p:cNvGrpSpPr>
            <a:grpSpLocks/>
          </p:cNvGrpSpPr>
          <p:nvPr/>
        </p:nvGrpSpPr>
        <p:grpSpPr bwMode="auto">
          <a:xfrm>
            <a:off x="2895600" y="6172200"/>
            <a:ext cx="3352800" cy="544513"/>
            <a:chOff x="2895600" y="6172200"/>
            <a:chExt cx="3352800" cy="544057"/>
          </a:xfrm>
        </p:grpSpPr>
        <p:sp>
          <p:nvSpPr>
            <p:cNvPr id="27657" name="Text Box 10">
              <a:extLst>
                <a:ext uri="{FF2B5EF4-FFF2-40B4-BE49-F238E27FC236}">
                  <a16:creationId xmlns:a16="http://schemas.microsoft.com/office/drawing/2014/main" id="{C7822C99-AC9C-C347-A312-F29A55CFB340}"/>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27658" name="Text Box 11">
              <a:extLst>
                <a:ext uri="{FF2B5EF4-FFF2-40B4-BE49-F238E27FC236}">
                  <a16:creationId xmlns:a16="http://schemas.microsoft.com/office/drawing/2014/main" id="{03B3C76A-2736-584A-A64B-26D560FA86B6}"/>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BCA81E3-9BF5-F941-B32D-5D0171FA239F}"/>
              </a:ext>
            </a:extLst>
          </p:cNvPr>
          <p:cNvSpPr>
            <a:spLocks noChangeArrowheads="1"/>
          </p:cNvSpPr>
          <p:nvPr/>
        </p:nvSpPr>
        <p:spPr bwMode="auto">
          <a:xfrm>
            <a:off x="0" y="17463"/>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9699" name="Rectangle 4">
            <a:extLst>
              <a:ext uri="{FF2B5EF4-FFF2-40B4-BE49-F238E27FC236}">
                <a16:creationId xmlns:a16="http://schemas.microsoft.com/office/drawing/2014/main" id="{F1410339-9D33-4A40-B0D9-EC90C1525E2E}"/>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CA24F98-63E6-EF4C-B7CE-0C6155BCACF5}"/>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9701" name="Rectangle 13">
            <a:extLst>
              <a:ext uri="{FF2B5EF4-FFF2-40B4-BE49-F238E27FC236}">
                <a16:creationId xmlns:a16="http://schemas.microsoft.com/office/drawing/2014/main" id="{4D095908-F1FD-2146-A1DE-AEF01D23DC7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9702" name="Text Box 4">
            <a:extLst>
              <a:ext uri="{FF2B5EF4-FFF2-40B4-BE49-F238E27FC236}">
                <a16:creationId xmlns:a16="http://schemas.microsoft.com/office/drawing/2014/main" id="{0D3851DA-6F71-AF4F-A2D1-94418C4860EB}"/>
              </a:ext>
            </a:extLst>
          </p:cNvPr>
          <p:cNvSpPr txBox="1">
            <a:spLocks noChangeArrowheads="1"/>
          </p:cNvSpPr>
          <p:nvPr/>
        </p:nvSpPr>
        <p:spPr bwMode="auto">
          <a:xfrm>
            <a:off x="304800" y="204788"/>
            <a:ext cx="85090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dirty="0">
                <a:solidFill>
                  <a:srgbClr val="8D65D2"/>
                </a:solidFill>
                <a:latin typeface="Humnst777 BT" pitchFamily="1" charset="0"/>
              </a:rPr>
              <a:t>‘</a:t>
            </a:r>
            <a:r>
              <a:rPr lang="en-US" altLang="en-US" sz="3800" b="1" dirty="0" err="1">
                <a:solidFill>
                  <a:srgbClr val="8D65D2"/>
                </a:solidFill>
                <a:latin typeface="Humnst777 BT" pitchFamily="1" charset="0"/>
              </a:rPr>
              <a:t>Mejore</a:t>
            </a:r>
            <a:r>
              <a:rPr lang="en-US" altLang="en-US" sz="3800" b="1" dirty="0">
                <a:solidFill>
                  <a:srgbClr val="8D65D2"/>
                </a:solidFill>
                <a:latin typeface="Humnst777 BT" pitchFamily="1" charset="0"/>
              </a:rPr>
              <a:t> </a:t>
            </a:r>
            <a:r>
              <a:rPr lang="en-US" altLang="en-US" sz="3800" b="1" dirty="0" err="1">
                <a:solidFill>
                  <a:srgbClr val="8D65D2"/>
                </a:solidFill>
                <a:latin typeface="Humnst777 BT" pitchFamily="1" charset="0"/>
              </a:rPr>
              <a:t>su</a:t>
            </a:r>
            <a:r>
              <a:rPr lang="en-US" altLang="en-US" sz="3800" b="1" dirty="0">
                <a:solidFill>
                  <a:srgbClr val="8D65D2"/>
                </a:solidFill>
                <a:latin typeface="Humnst777 BT" pitchFamily="1" charset="0"/>
              </a:rPr>
              <a:t> </a:t>
            </a:r>
            <a:r>
              <a:rPr lang="en-US" altLang="en-US" sz="3800" b="1" dirty="0" err="1">
                <a:solidFill>
                  <a:srgbClr val="8D65D2"/>
                </a:solidFill>
                <a:latin typeface="Humnst777 BT" pitchFamily="1" charset="0"/>
              </a:rPr>
              <a:t>crédito</a:t>
            </a:r>
            <a:r>
              <a:rPr lang="en-US" altLang="en-US" sz="3800" b="1" dirty="0">
                <a:solidFill>
                  <a:srgbClr val="8D65D2"/>
                </a:solidFill>
                <a:latin typeface="Humnst777 BT" pitchFamily="1" charset="0"/>
              </a:rPr>
              <a:t>’</a:t>
            </a:r>
            <a:br>
              <a:rPr lang="en-US" altLang="en-US" sz="3800" b="1" dirty="0">
                <a:solidFill>
                  <a:srgbClr val="8D65D2"/>
                </a:solidFill>
                <a:latin typeface="Humnst777 BT" pitchFamily="1" charset="0"/>
              </a:rPr>
            </a:br>
            <a:r>
              <a:rPr lang="en-US" altLang="en-US" sz="3800" b="1" dirty="0" err="1">
                <a:solidFill>
                  <a:srgbClr val="8D65D2"/>
                </a:solidFill>
                <a:latin typeface="Humnst777 BT" pitchFamily="1" charset="0"/>
              </a:rPr>
              <a:t>Folleto</a:t>
            </a:r>
            <a:r>
              <a:rPr lang="en-US" altLang="en-US" sz="3800" b="1" dirty="0">
                <a:solidFill>
                  <a:srgbClr val="8D65D2"/>
                </a:solidFill>
                <a:latin typeface="Humnst777 BT" pitchFamily="1" charset="0"/>
              </a:rPr>
              <a:t> de Consumer Action</a:t>
            </a:r>
          </a:p>
        </p:txBody>
      </p:sp>
      <p:sp>
        <p:nvSpPr>
          <p:cNvPr id="29703" name="Rectangle 3">
            <a:extLst>
              <a:ext uri="{FF2B5EF4-FFF2-40B4-BE49-F238E27FC236}">
                <a16:creationId xmlns:a16="http://schemas.microsoft.com/office/drawing/2014/main" id="{1AE1D8AC-BF18-B84E-A26D-972F8234CCF2}"/>
              </a:ext>
            </a:extLst>
          </p:cNvPr>
          <p:cNvSpPr txBox="1">
            <a:spLocks noChangeArrowheads="1"/>
          </p:cNvSpPr>
          <p:nvPr/>
        </p:nvSpPr>
        <p:spPr bwMode="auto">
          <a:xfrm>
            <a:off x="1033463" y="1965325"/>
            <a:ext cx="7094537" cy="340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4161750" indent="-2416175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ts val="1725"/>
              </a:spcBef>
              <a:buClr>
                <a:schemeClr val="tx1"/>
              </a:buClr>
              <a:buFont typeface="Wingdings" pitchFamily="2" charset="2"/>
              <a:buChar char="ü"/>
            </a:pPr>
            <a:r>
              <a:rPr lang="en-US" altLang="en-US" sz="3200" b="1">
                <a:latin typeface="Humnst777 BT" pitchFamily="1" charset="0"/>
              </a:rPr>
              <a:t>Busque en sus carpetas el folleto titulado “Mejore su crédito”.</a:t>
            </a:r>
          </a:p>
          <a:p>
            <a:pPr lvl="1" defTabSz="914400">
              <a:spcBef>
                <a:spcPts val="1725"/>
              </a:spcBef>
              <a:buClr>
                <a:schemeClr val="tx1"/>
              </a:buClr>
              <a:buFont typeface="Wingdings" pitchFamily="2" charset="2"/>
              <a:buChar char="ü"/>
            </a:pPr>
            <a:r>
              <a:rPr lang="es-ES" altLang="en-US" sz="3200" b="1">
                <a:latin typeface="Humnst777 BT" pitchFamily="1" charset="0"/>
              </a:rPr>
              <a:t>Pase unos minutos repasando el folleto.</a:t>
            </a:r>
            <a:endParaRPr lang="en-US" altLang="en-US" sz="32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9704" name="Group 9">
            <a:extLst>
              <a:ext uri="{FF2B5EF4-FFF2-40B4-BE49-F238E27FC236}">
                <a16:creationId xmlns:a16="http://schemas.microsoft.com/office/drawing/2014/main" id="{783410D0-08AD-2846-85ED-697017698C9E}"/>
              </a:ext>
            </a:extLst>
          </p:cNvPr>
          <p:cNvGrpSpPr>
            <a:grpSpLocks/>
          </p:cNvGrpSpPr>
          <p:nvPr/>
        </p:nvGrpSpPr>
        <p:grpSpPr bwMode="auto">
          <a:xfrm>
            <a:off x="2895600" y="6172200"/>
            <a:ext cx="3352800" cy="544513"/>
            <a:chOff x="2895600" y="6172200"/>
            <a:chExt cx="3352800" cy="544057"/>
          </a:xfrm>
        </p:grpSpPr>
        <p:sp>
          <p:nvSpPr>
            <p:cNvPr id="29705" name="Text Box 10">
              <a:extLst>
                <a:ext uri="{FF2B5EF4-FFF2-40B4-BE49-F238E27FC236}">
                  <a16:creationId xmlns:a16="http://schemas.microsoft.com/office/drawing/2014/main" id="{D61A8264-D467-0E41-9EBC-5A1F9152126D}"/>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29706" name="Text Box 11">
              <a:extLst>
                <a:ext uri="{FF2B5EF4-FFF2-40B4-BE49-F238E27FC236}">
                  <a16:creationId xmlns:a16="http://schemas.microsoft.com/office/drawing/2014/main" id="{A0F35635-9201-6F41-9C47-83A5FC69D3BA}"/>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D6928E0-99C5-0F44-991E-31D8DE549B03}"/>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1747" name="Rectangle 4">
            <a:extLst>
              <a:ext uri="{FF2B5EF4-FFF2-40B4-BE49-F238E27FC236}">
                <a16:creationId xmlns:a16="http://schemas.microsoft.com/office/drawing/2014/main" id="{BCB33C51-8F72-6943-A512-38AB5590436F}"/>
              </a:ext>
            </a:extLst>
          </p:cNvPr>
          <p:cNvSpPr>
            <a:spLocks noChangeArrowheads="1"/>
          </p:cNvSpPr>
          <p:nvPr/>
        </p:nvSpPr>
        <p:spPr bwMode="auto">
          <a:xfrm>
            <a:off x="0" y="5410200"/>
            <a:ext cx="9144000" cy="1447800"/>
          </a:xfrm>
          <a:prstGeom prst="rect">
            <a:avLst/>
          </a:prstGeom>
          <a:solidFill>
            <a:srgbClr val="8D65D2"/>
          </a:solidFill>
          <a:ln w="9525">
            <a:solidFill>
              <a:srgbClr val="8D65D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82050BE-9CFA-EF40-90C6-A27BBD9078E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1749" name="Rectangle 13">
            <a:extLst>
              <a:ext uri="{FF2B5EF4-FFF2-40B4-BE49-F238E27FC236}">
                <a16:creationId xmlns:a16="http://schemas.microsoft.com/office/drawing/2014/main" id="{F624A618-AC29-AF41-AFA4-F325B5BF773A}"/>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1750" name="Text Box 4">
            <a:extLst>
              <a:ext uri="{FF2B5EF4-FFF2-40B4-BE49-F238E27FC236}">
                <a16:creationId xmlns:a16="http://schemas.microsoft.com/office/drawing/2014/main" id="{56D91FCC-1890-9946-8AF0-48B6282C4BCD}"/>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8D65D2"/>
                </a:solidFill>
                <a:latin typeface="Humnst777 BT" pitchFamily="1" charset="0"/>
              </a:rPr>
              <a:t>Crédito dañado</a:t>
            </a:r>
            <a:endParaRPr lang="en-US" altLang="en-US" sz="3800" b="1">
              <a:solidFill>
                <a:srgbClr val="8D65D2"/>
              </a:solidFill>
              <a:latin typeface="Humnst777 BT" pitchFamily="1" charset="0"/>
            </a:endParaRPr>
          </a:p>
          <a:p>
            <a:pPr eaLnBrk="1" hangingPunct="1"/>
            <a:endParaRPr lang="en-US" altLang="en-US" sz="2800" b="1">
              <a:latin typeface="Humnst777 BT" pitchFamily="1" charset="0"/>
            </a:endParaRPr>
          </a:p>
        </p:txBody>
      </p:sp>
      <p:sp>
        <p:nvSpPr>
          <p:cNvPr id="33799" name="Rectangle 3">
            <a:extLst>
              <a:ext uri="{FF2B5EF4-FFF2-40B4-BE49-F238E27FC236}">
                <a16:creationId xmlns:a16="http://schemas.microsoft.com/office/drawing/2014/main" id="{18F378F8-78FC-CE4C-8AA1-30EB0D9B2C10}"/>
              </a:ext>
            </a:extLst>
          </p:cNvPr>
          <p:cNvSpPr txBox="1">
            <a:spLocks noChangeArrowheads="1"/>
          </p:cNvSpPr>
          <p:nvPr/>
        </p:nvSpPr>
        <p:spPr bwMode="auto">
          <a:xfrm>
            <a:off x="1503363" y="1422400"/>
            <a:ext cx="6477000" cy="4497388"/>
          </a:xfrm>
          <a:prstGeom prst="rect">
            <a:avLst/>
          </a:prstGeom>
          <a:noFill/>
          <a:ln w="9525">
            <a:noFill/>
            <a:miter lim="800000"/>
            <a:headEnd/>
            <a:tailEnd/>
          </a:ln>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pitchFamily="1" charset="0"/>
            </a:endParaRPr>
          </a:p>
          <a:p>
            <a:pPr eaLnBrk="1" hangingPunct="1">
              <a:spcBef>
                <a:spcPts val="1725"/>
              </a:spcBef>
              <a:buFont typeface="Wingdings" pitchFamily="2" charset="2"/>
              <a:buChar char="ü"/>
            </a:pPr>
            <a:r>
              <a:rPr lang="es-ES" altLang="en-US" sz="3200" b="1">
                <a:latin typeface="Humnst777 BT" pitchFamily="1" charset="0"/>
              </a:rPr>
              <a:t>¿Cómo le afecta a usted el mal crédito?</a:t>
            </a:r>
            <a:endParaRPr lang="en-US" altLang="en-US" sz="3200" b="1">
              <a:latin typeface="Humnst777 BT" pitchFamily="1" charset="0"/>
            </a:endParaRPr>
          </a:p>
          <a:p>
            <a:pPr eaLnBrk="1" hangingPunct="1">
              <a:spcBef>
                <a:spcPts val="1725"/>
              </a:spcBef>
              <a:buFont typeface="Wingdings" pitchFamily="2" charset="2"/>
              <a:buChar char="ü"/>
            </a:pPr>
            <a:endParaRPr lang="en-US" altLang="en-US" sz="32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1752" name="Group 9">
            <a:extLst>
              <a:ext uri="{FF2B5EF4-FFF2-40B4-BE49-F238E27FC236}">
                <a16:creationId xmlns:a16="http://schemas.microsoft.com/office/drawing/2014/main" id="{F3494DBB-2736-344E-B252-23F69547047C}"/>
              </a:ext>
            </a:extLst>
          </p:cNvPr>
          <p:cNvGrpSpPr>
            <a:grpSpLocks/>
          </p:cNvGrpSpPr>
          <p:nvPr/>
        </p:nvGrpSpPr>
        <p:grpSpPr bwMode="auto">
          <a:xfrm>
            <a:off x="2895600" y="6172200"/>
            <a:ext cx="3352800" cy="544513"/>
            <a:chOff x="2895600" y="6172200"/>
            <a:chExt cx="3352800" cy="544057"/>
          </a:xfrm>
        </p:grpSpPr>
        <p:sp>
          <p:nvSpPr>
            <p:cNvPr id="31753" name="Text Box 10">
              <a:extLst>
                <a:ext uri="{FF2B5EF4-FFF2-40B4-BE49-F238E27FC236}">
                  <a16:creationId xmlns:a16="http://schemas.microsoft.com/office/drawing/2014/main" id="{3B80CABB-CF08-5B46-A370-B3C4E94C9D86}"/>
                </a:ext>
              </a:extLst>
            </p:cNvPr>
            <p:cNvSpPr txBox="1">
              <a:spLocks noChangeArrowheads="1"/>
            </p:cNvSpPr>
            <p:nvPr/>
          </p:nvSpPr>
          <p:spPr bwMode="auto">
            <a:xfrm>
              <a:off x="3505200" y="61722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solidFill>
                    <a:srgbClr val="FFFFFF"/>
                  </a:solidFill>
                  <a:latin typeface="Humnst777 BT" pitchFamily="1" charset="0"/>
                </a:rPr>
                <a:t>Managing Money</a:t>
              </a:r>
              <a:endParaRPr lang="en-US" altLang="en-US" sz="2000" b="1" dirty="0">
                <a:solidFill>
                  <a:srgbClr val="FFFFFF"/>
                </a:solidFill>
                <a:latin typeface="Humnst777 BT" pitchFamily="1" charset="0"/>
              </a:endParaRPr>
            </a:p>
          </p:txBody>
        </p:sp>
        <p:sp>
          <p:nvSpPr>
            <p:cNvPr id="31754" name="Text Box 11">
              <a:extLst>
                <a:ext uri="{FF2B5EF4-FFF2-40B4-BE49-F238E27FC236}">
                  <a16:creationId xmlns:a16="http://schemas.microsoft.com/office/drawing/2014/main" id="{96F783F1-7DDE-2B4D-98B4-EBAE577A2C22}"/>
                </a:ext>
              </a:extLst>
            </p:cNvPr>
            <p:cNvSpPr txBox="1">
              <a:spLocks noChangeArrowheads="1"/>
            </p:cNvSpPr>
            <p:nvPr/>
          </p:nvSpPr>
          <p:spPr bwMode="auto">
            <a:xfrm>
              <a:off x="2895600" y="6500813"/>
              <a:ext cx="3352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solidFill>
                    <a:srgbClr val="FFFFFF"/>
                  </a:solidFill>
                  <a:latin typeface="Humnst777 BT" pitchFamily="1" charset="0"/>
                </a:rPr>
                <a:t>A PROJECT OF CONSUMER ACTION</a:t>
              </a:r>
            </a:p>
          </p:txBody>
        </p:sp>
      </p:grpSp>
    </p:spTree>
  </p:cSld>
  <p:clrMapOvr>
    <a:masterClrMapping/>
  </p:clrMapOvr>
</p:sld>
</file>

<file path=ppt/theme/theme1.xml><?xml version="1.0" encoding="utf-8"?>
<a:theme xmlns:a="http://schemas.openxmlformats.org/drawingml/2006/main" name="GoodCredit_Class_EN.th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2723</TotalTime>
  <Words>6079</Words>
  <Application>Microsoft Macintosh PowerPoint</Application>
  <PresentationFormat>On-screen Show (4:3)</PresentationFormat>
  <Paragraphs>1419</Paragraphs>
  <Slides>68</Slides>
  <Notes>68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68</vt:i4>
      </vt:variant>
    </vt:vector>
  </HeadingPairs>
  <TitlesOfParts>
    <vt:vector size="80" baseType="lpstr">
      <vt:lpstr>ＭＳ Ｐゴシック</vt:lpstr>
      <vt:lpstr>Arial</vt:lpstr>
      <vt:lpstr>Calibri</vt:lpstr>
      <vt:lpstr>Humns 777 BT</vt:lpstr>
      <vt:lpstr>Humnst 777 BT</vt:lpstr>
      <vt:lpstr>Humnst777 BT</vt:lpstr>
      <vt:lpstr>Lucida Grande</vt:lpstr>
      <vt:lpstr>Palatino</vt:lpstr>
      <vt:lpstr>Times</vt:lpstr>
      <vt:lpstr>Times New Roman</vt:lpstr>
      <vt:lpstr>Wingdings</vt:lpstr>
      <vt:lpstr>GoodCredit_Class_EN.thm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Consumer Action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Nani Hansen</dc:creator>
  <cp:lastModifiedBy>Microsoft Office User</cp:lastModifiedBy>
  <cp:revision>143</cp:revision>
  <cp:lastPrinted>2011-05-02T16:58:37Z</cp:lastPrinted>
  <dcterms:created xsi:type="dcterms:W3CDTF">2011-09-29T20:40:41Z</dcterms:created>
  <dcterms:modified xsi:type="dcterms:W3CDTF">2019-07-10T17:53:03Z</dcterms:modified>
</cp:coreProperties>
</file>